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371" r:id="rId3"/>
    <p:sldId id="372" r:id="rId4"/>
    <p:sldId id="360" r:id="rId5"/>
    <p:sldId id="361" r:id="rId6"/>
    <p:sldId id="373" r:id="rId7"/>
    <p:sldId id="374" r:id="rId8"/>
    <p:sldId id="362" r:id="rId9"/>
    <p:sldId id="375" r:id="rId10"/>
    <p:sldId id="364" r:id="rId11"/>
    <p:sldId id="365" r:id="rId12"/>
    <p:sldId id="366" r:id="rId13"/>
    <p:sldId id="376" r:id="rId14"/>
    <p:sldId id="367" r:id="rId15"/>
    <p:sldId id="368" r:id="rId16"/>
    <p:sldId id="369" r:id="rId17"/>
    <p:sldId id="370" r:id="rId18"/>
    <p:sldId id="377" r:id="rId19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64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5" d="100"/>
          <a:sy n="75" d="100"/>
        </p:scale>
        <p:origin x="46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79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083B634-7C91-4408-8EAC-4DB1DDFF069D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D54B715-90BE-437E-992E-C4F0672DB84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/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0" y="1546134"/>
            <a:ext cx="3757877" cy="36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/>
              <a:t>[</a:t>
            </a:r>
            <a:r>
              <a:rPr lang="zh-TW" altLang="en-US" dirty="0"/>
              <a:t>宣講人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教案順序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7" y="4391529"/>
            <a:ext cx="2068291" cy="2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20B7-01CD-4D4D-9B44-22C68E3A026E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02457-C67C-4B37-861D-6A508EE291B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6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36E7-8251-479B-929A-76E8B12ADCC3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5FBE5-F42B-47A1-BCB8-7834783A84F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1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D9DF-9885-4142-A460-D4EC2D08F1B3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022AE-D06F-43C5-A11F-16EAE008A82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4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A16CE-8562-4BA2-AD10-03E42160AEBA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922B9-EBB6-4810-AB08-DBABF0EC3A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65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B2D0-FFE2-4B81-9265-48A053212037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2C4B0-7AD4-4B2D-8E27-27F7801D5F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07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05ED3-2134-46A6-99AD-AAAD6424E1F2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23A19-4499-4B01-9487-D9DDB48BD8D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32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CBC1-1D18-4E4C-8BBA-BCEFC9D57B6E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9897-007D-4212-8E45-A101CE532F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94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12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3" descr="小圖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/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12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2019/6/26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A5D4E05-EC5F-4E59-9740-407920954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69" l="6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5615"/>
            <a:ext cx="2361356" cy="23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/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35" y="1390057"/>
            <a:ext cx="3646802" cy="41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2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5CF076-FD72-44B2-BA8E-1A6F5FC594D5}" type="datetimeFigureOut">
              <a:rPr lang="zh-TW" altLang="en-US" smtClean="0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C142-95D6-4E7A-9838-8671DBF900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47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CCDD-6785-40A9-A2A5-456854862E5E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E605-4FFC-4E3B-B1A8-C978890AF2D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13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4EE4-9A6A-491D-B447-2C1E3905D58B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B178-BC4D-4B3C-880F-1EE4EDF0A3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4876-45EB-40C4-B202-A656BA8A80A2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CCFC-D847-4045-AFAC-1AFCC3AE7C3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9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5CF076-FD72-44B2-BA8E-1A6F5FC594D5}" type="datetimeFigureOut">
              <a:rPr lang="zh-TW" altLang="en-US"/>
              <a:pPr>
                <a:defRPr/>
              </a:pPr>
              <a:t>2019/6/26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3EC142-95D6-4E7A-9838-8671DBF900C4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30" r:id="rId4"/>
    <p:sldLayoutId id="2147483729" r:id="rId5"/>
    <p:sldLayoutId id="2147483728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59.emf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宣講人：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車輛在號誌化路口的路權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汽機車路權篇</a:t>
            </a:r>
          </a:p>
        </p:txBody>
      </p:sp>
    </p:spTree>
    <p:extLst>
      <p:ext uri="{BB962C8B-B14F-4D97-AF65-F5344CB8AC3E}">
        <p14:creationId xmlns:p14="http://schemas.microsoft.com/office/powerpoint/2010/main" val="34348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/>
          <p:cNvPicPr>
            <a:picLocks noChangeAspect="1"/>
          </p:cNvPicPr>
          <p:nvPr/>
        </p:nvPicPr>
        <p:blipFill rotWithShape="1">
          <a:blip r:embed="rId2"/>
          <a:srcRect l="16838" r="1"/>
          <a:stretch/>
        </p:blipFill>
        <p:spPr bwMode="auto">
          <a:xfrm>
            <a:off x="899163" y="1644171"/>
            <a:ext cx="5603988" cy="379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4" y="270847"/>
            <a:ext cx="7617308" cy="646331"/>
          </a:xfrm>
        </p:spPr>
        <p:txBody>
          <a:bodyPr/>
          <a:lstStyle/>
          <a:p>
            <a:r>
              <a:rPr lang="zh-TW" altLang="en-US" dirty="0"/>
              <a:t>駕駛看到這個號誌，</a:t>
            </a:r>
            <a:r>
              <a:rPr lang="zh-TW" altLang="en-US" b="1" dirty="0">
                <a:solidFill>
                  <a:srgbClr val="0000FF"/>
                </a:solidFill>
              </a:rPr>
              <a:t>他可以右轉嗎</a:t>
            </a:r>
            <a:r>
              <a:rPr lang="zh-TW" altLang="en-US" dirty="0"/>
              <a:t>？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2F28DAE8-B321-4D1E-B9F8-10A7ADD39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9015728-154A-465D-85F3-31178C6CC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170" y="2528312"/>
            <a:ext cx="2214465" cy="86653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D3FAC4C-19A0-4C0C-BAA0-BF23775CB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107" y="2282125"/>
            <a:ext cx="48833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3" y="270847"/>
            <a:ext cx="9087519" cy="646331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問題：</a:t>
            </a:r>
            <a:r>
              <a:rPr lang="zh-TW" altLang="en-US" dirty="0"/>
              <a:t>駕駛看到這個號誌，</a:t>
            </a:r>
            <a:r>
              <a:rPr lang="zh-TW" altLang="en-US" b="1" dirty="0">
                <a:solidFill>
                  <a:srgbClr val="0000FF"/>
                </a:solidFill>
              </a:rPr>
              <a:t>他可以左轉嗎</a:t>
            </a:r>
            <a:r>
              <a:rPr lang="zh-TW" altLang="en-US" dirty="0"/>
              <a:t>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E195818-B0E3-4806-A4DF-677AFA958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16154" y="1559520"/>
            <a:ext cx="5932696" cy="3926880"/>
          </a:xfrm>
        </p:spPr>
      </p:pic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9015728-154A-465D-85F3-31178C6CC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54" y="1559520"/>
            <a:ext cx="2139085" cy="1423961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id="{D40FFD95-7688-449A-947F-238DAC3D6F07}"/>
              </a:ext>
            </a:extLst>
          </p:cNvPr>
          <p:cNvSpPr/>
          <p:nvPr/>
        </p:nvSpPr>
        <p:spPr>
          <a:xfrm>
            <a:off x="6781151" y="2305621"/>
            <a:ext cx="4857277" cy="2246757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不行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通過路口的車輛只能直行、右轉，不能左轉（左轉行向視為紅燈）。 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4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3723637" cy="646331"/>
          </a:xfrm>
        </p:spPr>
        <p:txBody>
          <a:bodyPr/>
          <a:lstStyle/>
          <a:p>
            <a:r>
              <a:rPr lang="zh-TW" altLang="en-US" sz="3600" dirty="0"/>
              <a:t>再次叮嚀</a:t>
            </a:r>
            <a:r>
              <a:rPr lang="en-US" altLang="zh-TW" sz="3600" dirty="0"/>
              <a:t>……</a:t>
            </a:r>
            <a:endParaRPr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1BD18C-31E1-4569-AE97-31E28193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721" y="1525275"/>
            <a:ext cx="1246893" cy="563289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8807" y="917178"/>
            <a:ext cx="11139056" cy="5149344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zh-TW" altLang="en-US" dirty="0"/>
              <a:t>號誌化路口為有</a:t>
            </a:r>
            <a:r>
              <a:rPr lang="zh-TW" altLang="en-US" b="1" dirty="0">
                <a:solidFill>
                  <a:srgbClr val="FF0000"/>
                </a:solidFill>
              </a:rPr>
              <a:t>紅綠燈</a:t>
            </a:r>
            <a:r>
              <a:rPr lang="zh-TW" altLang="en-US" dirty="0"/>
              <a:t>的路口</a:t>
            </a:r>
            <a:r>
              <a:rPr lang="zh-TW" altLang="en-US" dirty="0" smtClean="0"/>
              <a:t>，</a:t>
            </a:r>
            <a:r>
              <a:rPr lang="zh-TW" altLang="en-US" dirty="0"/>
              <a:t>應</a:t>
            </a:r>
            <a:r>
              <a:rPr lang="zh-TW" altLang="en-US" dirty="0" smtClean="0"/>
              <a:t>依據</a:t>
            </a:r>
            <a:r>
              <a:rPr lang="zh-TW" altLang="en-US" dirty="0"/>
              <a:t>號誌</a:t>
            </a:r>
            <a:r>
              <a:rPr lang="zh-TW" altLang="en-US" b="1" dirty="0">
                <a:solidFill>
                  <a:srgbClr val="FF0000"/>
                </a:solidFill>
              </a:rPr>
              <a:t>燈號</a:t>
            </a:r>
            <a:r>
              <a:rPr lang="zh-TW" altLang="en-US" dirty="0"/>
              <a:t>及</a:t>
            </a:r>
            <a:r>
              <a:rPr lang="zh-TW" altLang="en-US" b="1" dirty="0">
                <a:solidFill>
                  <a:srgbClr val="FF0000"/>
                </a:solidFill>
              </a:rPr>
              <a:t>標誌</a:t>
            </a:r>
            <a:r>
              <a:rPr lang="zh-TW" altLang="en-US" dirty="0"/>
              <a:t>指示通行：</a:t>
            </a:r>
            <a:endParaRPr lang="en-US" altLang="zh-TW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若為「</a:t>
            </a:r>
            <a:r>
              <a:rPr lang="zh-TW" altLang="zh-TW" b="1" dirty="0">
                <a:solidFill>
                  <a:srgbClr val="FF0000"/>
                </a:solidFill>
              </a:rPr>
              <a:t>圓</a:t>
            </a:r>
            <a:r>
              <a:rPr lang="zh-TW" altLang="en-US" b="1" dirty="0">
                <a:solidFill>
                  <a:srgbClr val="FF0000"/>
                </a:solidFill>
              </a:rPr>
              <a:t>形</a:t>
            </a:r>
            <a:r>
              <a:rPr lang="zh-TW" altLang="zh-TW" b="1" dirty="0">
                <a:solidFill>
                  <a:srgbClr val="FF0000"/>
                </a:solidFill>
              </a:rPr>
              <a:t>綠燈</a:t>
            </a:r>
            <a:r>
              <a:rPr lang="zh-TW" altLang="en-US" dirty="0" smtClean="0"/>
              <a:t>」   </a:t>
            </a:r>
            <a:r>
              <a:rPr lang="zh-TW" altLang="en-US" b="1" dirty="0" smtClean="0">
                <a:solidFill>
                  <a:srgbClr val="FF0000"/>
                </a:solidFill>
              </a:rPr>
              <a:t>     </a:t>
            </a:r>
            <a:r>
              <a:rPr lang="zh-TW" altLang="en-US" dirty="0" smtClean="0"/>
              <a:t>，車輛</a:t>
            </a:r>
            <a:r>
              <a:rPr lang="zh-TW" altLang="en-US" dirty="0"/>
              <a:t>可左轉、直行和右轉；</a:t>
            </a:r>
            <a:endParaRPr lang="en-US" altLang="zh-TW" dirty="0"/>
          </a:p>
          <a:p>
            <a:pPr marL="972000" lvl="2">
              <a:lnSpc>
                <a:spcPct val="120000"/>
              </a:lnSpc>
              <a:spcBef>
                <a:spcPts val="0"/>
              </a:spcBef>
            </a:pPr>
            <a:r>
              <a:rPr lang="zh-TW" altLang="en-US" sz="2600" dirty="0" smtClean="0"/>
              <a:t>若另有機</a:t>
            </a:r>
            <a:r>
              <a:rPr lang="zh-TW" altLang="en-US" sz="2600" dirty="0"/>
              <a:t>慢車</a:t>
            </a:r>
            <a:r>
              <a:rPr lang="zh-TW" altLang="en-US" sz="2600" b="1" dirty="0">
                <a:solidFill>
                  <a:srgbClr val="FF0000"/>
                </a:solidFill>
              </a:rPr>
              <a:t>兩段式左轉標誌    </a:t>
            </a:r>
            <a:r>
              <a:rPr lang="zh-TW" altLang="en-US" sz="2600" dirty="0" smtClean="0"/>
              <a:t>，機車應依</a:t>
            </a:r>
            <a:r>
              <a:rPr lang="zh-TW" altLang="en-US" sz="2600" b="1" dirty="0">
                <a:solidFill>
                  <a:srgbClr val="FF0000"/>
                </a:solidFill>
              </a:rPr>
              <a:t>兩段式左轉規定通行</a:t>
            </a:r>
            <a:r>
              <a:rPr lang="zh-TW" altLang="en-US" sz="2600" dirty="0">
                <a:solidFill>
                  <a:srgbClr val="FF0000"/>
                </a:solidFill>
              </a:rPr>
              <a:t>。</a:t>
            </a:r>
            <a:endParaRPr lang="en-US" altLang="zh-TW" sz="2600" dirty="0">
              <a:solidFill>
                <a:srgbClr val="FF0000"/>
              </a:solidFill>
            </a:endParaRPr>
          </a:p>
          <a:p>
            <a:pPr marL="972000" lvl="2">
              <a:lnSpc>
                <a:spcPct val="120000"/>
              </a:lnSpc>
              <a:spcBef>
                <a:spcPts val="0"/>
              </a:spcBef>
            </a:pPr>
            <a:r>
              <a:rPr lang="zh-TW" altLang="en-US" sz="2600" dirty="0"/>
              <a:t>若另有</a:t>
            </a:r>
            <a:r>
              <a:rPr lang="zh-TW" altLang="en-US" sz="2600" b="1" dirty="0">
                <a:solidFill>
                  <a:srgbClr val="FF0000"/>
                </a:solidFill>
              </a:rPr>
              <a:t>禁止左轉</a:t>
            </a:r>
            <a:r>
              <a:rPr lang="zh-TW" altLang="en-US" sz="2600" b="1" dirty="0" smtClean="0">
                <a:solidFill>
                  <a:srgbClr val="FF0000"/>
                </a:solidFill>
              </a:rPr>
              <a:t>標誌     </a:t>
            </a:r>
            <a:r>
              <a:rPr lang="zh-TW" altLang="en-US" sz="2600" dirty="0" smtClean="0"/>
              <a:t>，</a:t>
            </a:r>
            <a:r>
              <a:rPr lang="zh-TW" altLang="en-US" sz="2600" dirty="0"/>
              <a:t>汽機車不能</a:t>
            </a:r>
            <a:r>
              <a:rPr lang="zh-TW" altLang="en-US" sz="2600" dirty="0" smtClean="0"/>
              <a:t>左轉。</a:t>
            </a:r>
            <a:endParaRPr lang="en-US" altLang="zh-TW" sz="2600" dirty="0" smtClean="0"/>
          </a:p>
          <a:p>
            <a:pPr marL="972000" lvl="2">
              <a:lnSpc>
                <a:spcPct val="120000"/>
              </a:lnSpc>
              <a:spcBef>
                <a:spcPts val="0"/>
              </a:spcBef>
            </a:pPr>
            <a:r>
              <a:rPr lang="zh-TW" altLang="en-US" sz="2600" dirty="0" smtClean="0"/>
              <a:t>若</a:t>
            </a:r>
            <a:r>
              <a:rPr lang="zh-TW" altLang="en-US" sz="2600" dirty="0"/>
              <a:t>另</a:t>
            </a:r>
            <a:r>
              <a:rPr lang="zh-TW" altLang="en-US" sz="2600" dirty="0" smtClean="0"/>
              <a:t>有</a:t>
            </a:r>
            <a:r>
              <a:rPr lang="zh-TW" altLang="en-US" sz="2600" b="1" dirty="0">
                <a:solidFill>
                  <a:srgbClr val="FF0000"/>
                </a:solidFill>
              </a:rPr>
              <a:t>禁止右轉</a:t>
            </a:r>
            <a:r>
              <a:rPr lang="zh-TW" altLang="en-US" sz="2600" b="1" dirty="0" smtClean="0">
                <a:solidFill>
                  <a:srgbClr val="FF0000"/>
                </a:solidFill>
              </a:rPr>
              <a:t>標誌     </a:t>
            </a:r>
            <a:r>
              <a:rPr lang="zh-TW" altLang="en-US" sz="2600" b="1" dirty="0" smtClean="0"/>
              <a:t>，</a:t>
            </a:r>
            <a:r>
              <a:rPr lang="zh-TW" altLang="en-US" sz="2600" dirty="0"/>
              <a:t>汽機車不能右轉。</a:t>
            </a:r>
            <a:endParaRPr lang="en-US" altLang="zh-TW" sz="2600" dirty="0"/>
          </a:p>
          <a:p>
            <a:pPr lvl="1">
              <a:lnSpc>
                <a:spcPct val="130000"/>
              </a:lnSpc>
            </a:pPr>
            <a:r>
              <a:rPr lang="zh-TW" altLang="en-US" dirty="0"/>
              <a:t>當直行車和轉彎車都有路權時</a:t>
            </a:r>
            <a:r>
              <a:rPr lang="zh-TW" altLang="en-US" dirty="0" smtClean="0"/>
              <a:t>，應遵守</a:t>
            </a:r>
            <a:r>
              <a:rPr lang="zh-TW" altLang="zh-TW" b="1" dirty="0">
                <a:solidFill>
                  <a:srgbClr val="FF0000"/>
                </a:solidFill>
              </a:rPr>
              <a:t>轉彎車讓直行車先行</a:t>
            </a:r>
            <a:r>
              <a:rPr lang="zh-TW" altLang="en-US" dirty="0"/>
              <a:t>規定</a:t>
            </a:r>
            <a:r>
              <a:rPr lang="zh-TW" altLang="zh-TW" dirty="0"/>
              <a:t>。</a:t>
            </a:r>
            <a:endParaRPr lang="en-US" altLang="zh-TW" dirty="0"/>
          </a:p>
          <a:p>
            <a:pPr lvl="1">
              <a:lnSpc>
                <a:spcPct val="130000"/>
              </a:lnSpc>
            </a:pPr>
            <a:r>
              <a:rPr lang="zh-TW" altLang="en-US" dirty="0"/>
              <a:t>若為</a:t>
            </a:r>
            <a:r>
              <a:rPr lang="zh-TW" altLang="zh-TW" dirty="0"/>
              <a:t>「</a:t>
            </a:r>
            <a:r>
              <a:rPr lang="zh-TW" altLang="zh-TW" b="1" dirty="0">
                <a:solidFill>
                  <a:srgbClr val="FF0000"/>
                </a:solidFill>
              </a:rPr>
              <a:t>箭頭指向綠燈</a:t>
            </a:r>
            <a:r>
              <a:rPr lang="zh-TW" altLang="en-US" dirty="0"/>
              <a:t>」</a:t>
            </a:r>
            <a:r>
              <a:rPr lang="zh-TW" altLang="en-US" b="1" dirty="0">
                <a:solidFill>
                  <a:srgbClr val="FF0000"/>
                </a:solidFill>
              </a:rPr>
              <a:t>             </a:t>
            </a:r>
            <a:r>
              <a:rPr lang="zh-TW" altLang="en-US" dirty="0"/>
              <a:t>，只有</a:t>
            </a:r>
            <a:r>
              <a:rPr lang="zh-TW" altLang="zh-TW" dirty="0"/>
              <a:t>「</a:t>
            </a:r>
            <a:r>
              <a:rPr lang="zh-TW" altLang="en-US" b="1" dirty="0">
                <a:solidFill>
                  <a:srgbClr val="FF0000"/>
                </a:solidFill>
              </a:rPr>
              <a:t>指向箭頭</a:t>
            </a:r>
            <a:r>
              <a:rPr lang="zh-TW" altLang="zh-TW" dirty="0"/>
              <a:t>」</a:t>
            </a:r>
            <a:r>
              <a:rPr lang="zh-TW" altLang="en-US" b="1" dirty="0">
                <a:solidFill>
                  <a:srgbClr val="FF0000"/>
                </a:solidFill>
              </a:rPr>
              <a:t>的方向</a:t>
            </a:r>
            <a:r>
              <a:rPr lang="zh-TW" altLang="en-US" dirty="0"/>
              <a:t>是</a:t>
            </a:r>
            <a:r>
              <a:rPr lang="zh-TW" altLang="en-US" b="1" dirty="0">
                <a:solidFill>
                  <a:srgbClr val="FF0000"/>
                </a:solidFill>
              </a:rPr>
              <a:t>綠燈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FF0000"/>
                </a:solidFill>
              </a:rPr>
              <a:t>其他方向</a:t>
            </a:r>
            <a:r>
              <a:rPr lang="zh-TW" altLang="en-US" dirty="0"/>
              <a:t>為</a:t>
            </a:r>
            <a:r>
              <a:rPr lang="zh-TW" altLang="en-US" b="1" dirty="0">
                <a:solidFill>
                  <a:srgbClr val="FF0000"/>
                </a:solidFill>
              </a:rPr>
              <a:t>紅燈</a:t>
            </a:r>
            <a:r>
              <a:rPr lang="zh-TW" altLang="en-US" b="1" dirty="0"/>
              <a:t>，</a:t>
            </a:r>
            <a:r>
              <a:rPr lang="zh-TW" altLang="en-US" dirty="0"/>
              <a:t>禁止通行（如：上圖燈號是禁止左轉）。</a:t>
            </a:r>
            <a:endParaRPr lang="zh-TW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2DA488A-1413-4473-A65F-F678225FB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24" y="2029728"/>
            <a:ext cx="755970" cy="7498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EA6B29-3650-4F7E-8EF4-7EDAFAE96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671" y="4489649"/>
            <a:ext cx="2066723" cy="7011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A5871FC-89AC-4AD8-A37C-EC9D08323D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00" t="6717"/>
          <a:stretch/>
        </p:blipFill>
        <p:spPr>
          <a:xfrm>
            <a:off x="4983723" y="3129891"/>
            <a:ext cx="641136" cy="6317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A5871FC-89AC-4AD8-A37C-EC9D08323D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6719" r="48176" b="3838"/>
          <a:stretch/>
        </p:blipFill>
        <p:spPr>
          <a:xfrm>
            <a:off x="4848918" y="2516114"/>
            <a:ext cx="683663" cy="6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大家來想想</a:t>
            </a:r>
            <a:r>
              <a:rPr lang="en-US" altLang="zh-TW" dirty="0"/>
              <a:t>……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19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4" y="270847"/>
            <a:ext cx="7796602" cy="646331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1.</a:t>
            </a:r>
            <a:r>
              <a:rPr lang="zh-TW" altLang="en-US" dirty="0"/>
              <a:t>哪一位機車騎士可以先通過路口？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Ａ騎士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Ｂ騎士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我不知道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BF81A3F-71F3-4BF3-87FB-838A7CDD9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42" y="1106624"/>
            <a:ext cx="4938188" cy="531007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436" y="1494971"/>
            <a:ext cx="543379" cy="5433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546" y="5283200"/>
            <a:ext cx="509815" cy="5098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50A660C-AF6B-49BF-9FB9-4617261BA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037" y="5404404"/>
            <a:ext cx="935493" cy="5250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0A660C-AF6B-49BF-9FB9-4617261BA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208487" y="1513337"/>
            <a:ext cx="935493" cy="52501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86325F1-BBD9-46C1-9BA4-5EEF0A87E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98027" y="5451931"/>
            <a:ext cx="956411" cy="53702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86325F1-BBD9-46C1-9BA4-5EEF0A87E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986066" y="1482320"/>
            <a:ext cx="956411" cy="5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2.</a:t>
            </a:r>
            <a:r>
              <a:rPr lang="zh-TW" altLang="en-US" dirty="0"/>
              <a:t>機車騎士要左轉，他在路口看到   ，他應該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兩段式左轉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直接左轉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都可以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(4)</a:t>
            </a:r>
            <a:r>
              <a:rPr lang="zh-TW" altLang="en-US" dirty="0"/>
              <a:t>我不知道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673D9C0-4090-4E91-9036-023F3B3B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787" y="329129"/>
            <a:ext cx="566977" cy="5669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F7602D7-4AB8-412E-9F2A-4079E7883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2" t="29350" r="25722" b="23484"/>
          <a:stretch/>
        </p:blipFill>
        <p:spPr>
          <a:xfrm>
            <a:off x="6479315" y="1001016"/>
            <a:ext cx="5125251" cy="5609334"/>
          </a:xfrm>
          <a:prstGeom prst="rect">
            <a:avLst/>
          </a:prstGeom>
        </p:spPr>
      </p:pic>
      <p:pic>
        <p:nvPicPr>
          <p:cNvPr id="8" name="Picture 2" descr="ãå¾è½åç¤ºãçåçæå°çµæ">
            <a:extLst>
              <a:ext uri="{FF2B5EF4-FFF2-40B4-BE49-F238E27FC236}">
                <a16:creationId xmlns:a16="http://schemas.microsoft.com/office/drawing/2014/main" id="{63C57CDF-A13C-4E47-A566-6D702639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270" y="4707131"/>
            <a:ext cx="556839" cy="5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2A2F5FA-63DB-4815-9397-6A1B00E86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280" y="6095182"/>
            <a:ext cx="191436" cy="432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7DA299-195B-44C7-BAD1-214B2853B492}"/>
              </a:ext>
            </a:extLst>
          </p:cNvPr>
          <p:cNvCxnSpPr>
            <a:cxnSpLocks/>
          </p:cNvCxnSpPr>
          <p:nvPr/>
        </p:nvCxnSpPr>
        <p:spPr>
          <a:xfrm flipH="1">
            <a:off x="7604760" y="6314106"/>
            <a:ext cx="1914145" cy="28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C772FCA-D67E-4E26-9D1D-1F2BC2EE8CA5}"/>
              </a:ext>
            </a:extLst>
          </p:cNvPr>
          <p:cNvSpPr txBox="1"/>
          <p:nvPr/>
        </p:nvSpPr>
        <p:spPr>
          <a:xfrm>
            <a:off x="6477498" y="6128703"/>
            <a:ext cx="1274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目標機車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514658-6B65-4E0A-9025-5F33D37F333B}"/>
              </a:ext>
            </a:extLst>
          </p:cNvPr>
          <p:cNvSpPr txBox="1"/>
          <p:nvPr/>
        </p:nvSpPr>
        <p:spPr>
          <a:xfrm>
            <a:off x="9971139" y="5871360"/>
            <a:ext cx="1186870" cy="384721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900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50A660C-AF6B-49BF-9FB9-4617261BA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616" y="5346347"/>
            <a:ext cx="935493" cy="52501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86325F1-BBD9-46C1-9BA4-5EEF0A87E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944365" y="4701666"/>
            <a:ext cx="956411" cy="53702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602A787-0D5A-45BD-B2F6-C4AEF691B93F}"/>
              </a:ext>
            </a:extLst>
          </p:cNvPr>
          <p:cNvSpPr/>
          <p:nvPr/>
        </p:nvSpPr>
        <p:spPr>
          <a:xfrm>
            <a:off x="5805714" y="5419357"/>
            <a:ext cx="1197077" cy="38472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sz="1900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15A5B96-4A9D-46DD-80FB-AD39AE1879BF}"/>
              </a:ext>
            </a:extLst>
          </p:cNvPr>
          <p:cNvGrpSpPr/>
          <p:nvPr/>
        </p:nvGrpSpPr>
        <p:grpSpPr>
          <a:xfrm rot="10800000">
            <a:off x="10268275" y="1082607"/>
            <a:ext cx="1192205" cy="1261935"/>
            <a:chOff x="10309658" y="663993"/>
            <a:chExt cx="1121319" cy="133342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0157CDA-EFEA-41DD-890A-50F4AB9A4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72E708D-6C78-4B0C-8DD3-7E5AFF4C1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0355076" y="887705"/>
              <a:ext cx="933426" cy="486002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09AE4DD-806E-4D58-BC46-C394D64FF849}"/>
                </a:ext>
              </a:extLst>
            </p:cNvPr>
            <p:cNvSpPr/>
            <p:nvPr/>
          </p:nvSpPr>
          <p:spPr>
            <a:xfrm rot="10800000">
              <a:off x="10309658" y="1590903"/>
              <a:ext cx="1121319" cy="40651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9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0420D101-59D9-4291-B45E-B3815B989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9772" y="4624943"/>
            <a:ext cx="759588" cy="708462"/>
          </a:xfrm>
          <a:prstGeom prst="rect">
            <a:avLst/>
          </a:prstGeom>
        </p:spPr>
      </p:pic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3.</a:t>
            </a:r>
            <a:r>
              <a:rPr lang="zh-TW" altLang="en-US" dirty="0"/>
              <a:t>駕駛看到這個號誌，他可以怎麼走？（可複選）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左轉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右轉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直行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(4)</a:t>
            </a:r>
            <a:r>
              <a:rPr lang="zh-TW" altLang="en-US" dirty="0"/>
              <a:t>我不知道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CEF4B9C-9676-4484-9553-41C3AB40F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2666" t="6295" r="11464" b="8625"/>
          <a:stretch/>
        </p:blipFill>
        <p:spPr>
          <a:xfrm>
            <a:off x="4180114" y="1381125"/>
            <a:ext cx="6942316" cy="5057775"/>
          </a:xfrm>
          <a:prstGeom prst="rect">
            <a:avLst/>
          </a:prstGeom>
        </p:spPr>
      </p:pic>
      <p:sp>
        <p:nvSpPr>
          <p:cNvPr id="7" name="圓形: 空心 6">
            <a:extLst>
              <a:ext uri="{FF2B5EF4-FFF2-40B4-BE49-F238E27FC236}">
                <a16:creationId xmlns:a16="http://schemas.microsoft.com/office/drawing/2014/main" id="{24F05A16-D17B-440F-BC7B-5B12707AF95F}"/>
              </a:ext>
            </a:extLst>
          </p:cNvPr>
          <p:cNvSpPr/>
          <p:nvPr/>
        </p:nvSpPr>
        <p:spPr>
          <a:xfrm>
            <a:off x="5036458" y="1284724"/>
            <a:ext cx="2954364" cy="1071789"/>
          </a:xfrm>
          <a:prstGeom prst="donut">
            <a:avLst>
              <a:gd name="adj" fmla="val 47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4" y="270847"/>
            <a:ext cx="8406202" cy="646331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4.</a:t>
            </a:r>
            <a:r>
              <a:rPr lang="zh-TW" altLang="en-US" dirty="0"/>
              <a:t>駕駛看到這個號誌，他可以右轉嗎？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可以                         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不可以</a:t>
            </a:r>
            <a:endParaRPr lang="en-US" altLang="zh-TW" dirty="0"/>
          </a:p>
          <a:p>
            <a:pPr marL="0" lv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我不知道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A4B432E-276D-43C3-A3DF-603A36DFD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44279"/>
          <a:stretch/>
        </p:blipFill>
        <p:spPr>
          <a:xfrm>
            <a:off x="4217775" y="1669143"/>
            <a:ext cx="7107896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en-US" altLang="zh-TW" dirty="0"/>
              <a:t>5.</a:t>
            </a:r>
            <a:r>
              <a:rPr lang="zh-TW" altLang="en-US" dirty="0"/>
              <a:t>駕駛看到下圖的號誌和標誌，他可以左轉嗎？</a:t>
            </a:r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ECABECE3-BA77-486C-9D9C-26CC17AE1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可以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不可以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(3)</a:t>
            </a:r>
            <a:r>
              <a:rPr lang="zh-TW" altLang="en-US" dirty="0"/>
              <a:t>我不知道</a:t>
            </a:r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9731ED1-531F-4F7D-9B96-1FEE2C97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1" t="3696" r="23710" b="891"/>
          <a:stretch/>
        </p:blipFill>
        <p:spPr>
          <a:xfrm>
            <a:off x="5106174" y="1560668"/>
            <a:ext cx="4573535" cy="4544568"/>
          </a:xfrm>
          <a:prstGeom prst="rect">
            <a:avLst/>
          </a:prstGeom>
        </p:spPr>
      </p:pic>
      <p:sp>
        <p:nvSpPr>
          <p:cNvPr id="7" name="圓形: 空心 6">
            <a:extLst>
              <a:ext uri="{FF2B5EF4-FFF2-40B4-BE49-F238E27FC236}">
                <a16:creationId xmlns:a16="http://schemas.microsoft.com/office/drawing/2014/main" id="{F6C725E9-1342-4633-9B75-4CC3F8322736}"/>
              </a:ext>
            </a:extLst>
          </p:cNvPr>
          <p:cNvSpPr/>
          <p:nvPr/>
        </p:nvSpPr>
        <p:spPr>
          <a:xfrm>
            <a:off x="5191934" y="2161309"/>
            <a:ext cx="3924357" cy="1713268"/>
          </a:xfrm>
          <a:prstGeom prst="donut">
            <a:avLst>
              <a:gd name="adj" fmla="val 33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6308461" cy="646331"/>
          </a:xfrm>
        </p:spPr>
        <p:txBody>
          <a:bodyPr/>
          <a:lstStyle/>
          <a:p>
            <a:r>
              <a:rPr lang="zh-TW" altLang="en-US" dirty="0"/>
              <a:t>號誌化路口常見的號誌和標誌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TW" altLang="en-US" dirty="0"/>
              <a:t>「圓形綠燈」和「箭頭指向綠燈」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r>
              <a:rPr lang="zh-TW" altLang="en-US" dirty="0"/>
              <a:t>機慢車兩段左轉標誌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r>
              <a:rPr lang="zh-TW" altLang="en-US" dirty="0"/>
              <a:t>「禁止左轉」標誌和「禁止右轉」標誌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1" t="27475" r="39492" b="64040"/>
          <a:stretch/>
        </p:blipFill>
        <p:spPr>
          <a:xfrm>
            <a:off x="1699870" y="1716819"/>
            <a:ext cx="2239815" cy="82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8" t="24735" r="35672" b="71108"/>
          <a:stretch/>
        </p:blipFill>
        <p:spPr>
          <a:xfrm>
            <a:off x="4274998" y="1716819"/>
            <a:ext cx="3881475" cy="82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ãå¾è½åç¤ºãçåçæå°çµæ">
            <a:extLst>
              <a:ext uri="{FF2B5EF4-FFF2-40B4-BE49-F238E27FC236}">
                <a16:creationId xmlns:a16="http://schemas.microsoft.com/office/drawing/2014/main" id="{FB846AB2-0F01-4C3E-9FF7-29646B7BE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96" y="2986320"/>
            <a:ext cx="1345787" cy="1358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F927F34-D7CE-406F-813A-4317EAB35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8" r="10558" b="23200"/>
          <a:stretch/>
        </p:blipFill>
        <p:spPr>
          <a:xfrm>
            <a:off x="2038525" y="4914719"/>
            <a:ext cx="1466674" cy="14222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0A27C9F-437E-441C-A8A5-B2CEF22AD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56" r="6986" b="20000"/>
          <a:stretch/>
        </p:blipFill>
        <p:spPr>
          <a:xfrm>
            <a:off x="4921696" y="4937637"/>
            <a:ext cx="1528980" cy="14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6800350" cy="646331"/>
          </a:xfrm>
        </p:spPr>
        <p:txBody>
          <a:bodyPr/>
          <a:lstStyle/>
          <a:p>
            <a:r>
              <a:rPr lang="zh-TW" altLang="en-US" dirty="0"/>
              <a:t>號誌化路口即是有</a:t>
            </a:r>
            <a:r>
              <a:rPr lang="zh-TW" altLang="en-US" b="1" dirty="0">
                <a:solidFill>
                  <a:srgbClr val="0000FF"/>
                </a:solidFill>
              </a:rPr>
              <a:t>紅綠燈</a:t>
            </a:r>
            <a:r>
              <a:rPr lang="zh-TW" altLang="en-US" dirty="0"/>
              <a:t>的路口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路口各行向都有紅綠燈，車輛穿越路口應依</a:t>
            </a:r>
            <a:r>
              <a:rPr lang="zh-TW" altLang="en-US" b="1" dirty="0">
                <a:solidFill>
                  <a:srgbClr val="FF0000"/>
                </a:solidFill>
              </a:rPr>
              <a:t>燈號</a:t>
            </a:r>
            <a:r>
              <a:rPr lang="zh-TW" altLang="en-US" dirty="0"/>
              <a:t>及</a:t>
            </a:r>
            <a:r>
              <a:rPr lang="zh-TW" altLang="en-US" b="1" dirty="0">
                <a:solidFill>
                  <a:srgbClr val="FF0000"/>
                </a:solidFill>
              </a:rPr>
              <a:t>標誌指示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01EF87-FBAD-4770-AAE8-B4701EB9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66" y="1768392"/>
            <a:ext cx="6523285" cy="45419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8716977-4D2A-47FC-8E0C-990C2B3E6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03" y="2636602"/>
            <a:ext cx="69500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6057449" cy="646331"/>
          </a:xfrm>
        </p:spPr>
        <p:txBody>
          <a:bodyPr/>
          <a:lstStyle/>
          <a:p>
            <a:r>
              <a:rPr lang="zh-TW" altLang="en-US" dirty="0"/>
              <a:t>機慢車</a:t>
            </a:r>
            <a:r>
              <a:rPr lang="zh-TW" altLang="en-US" b="1" dirty="0">
                <a:solidFill>
                  <a:srgbClr val="0000FF"/>
                </a:solidFill>
              </a:rPr>
              <a:t>兩段式左轉</a:t>
            </a:r>
            <a:r>
              <a:rPr lang="zh-TW" altLang="en-US" dirty="0"/>
              <a:t>標誌意義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若路口設有</a:t>
            </a:r>
            <a:r>
              <a:rPr lang="zh-TW" altLang="en-US" b="1" dirty="0">
                <a:solidFill>
                  <a:srgbClr val="FF0000"/>
                </a:solidFill>
              </a:rPr>
              <a:t>機慢車兩段式左轉標誌</a:t>
            </a:r>
            <a:r>
              <a:rPr lang="zh-TW" altLang="en-US" dirty="0"/>
              <a:t>，機車應遵守兩段式左轉規定，</a:t>
            </a: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F19B97-AE8F-46F9-8E14-3D6C0BEFC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2619" b="6516"/>
          <a:stretch/>
        </p:blipFill>
        <p:spPr>
          <a:xfrm>
            <a:off x="1380320" y="1562716"/>
            <a:ext cx="6011034" cy="4486388"/>
          </a:xfrm>
          <a:prstGeom prst="rect">
            <a:avLst/>
          </a:prstGeom>
        </p:spPr>
      </p:pic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6D1A3704-94D8-46BC-833E-EF468E48BCA6}"/>
              </a:ext>
            </a:extLst>
          </p:cNvPr>
          <p:cNvSpPr txBox="1">
            <a:spLocks/>
          </p:cNvSpPr>
          <p:nvPr/>
        </p:nvSpPr>
        <p:spPr>
          <a:xfrm>
            <a:off x="7764784" y="1436914"/>
            <a:ext cx="3859075" cy="1560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7675" indent="-447675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另自行車是慢車，自行車騎士看到此標誌也應遵守兩段式左轉規定。</a:t>
            </a:r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D2CCE7-8530-4401-9D51-FDA2302EB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931" y="3178138"/>
            <a:ext cx="1914310" cy="19325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043B6C-3D74-4C71-8AC0-32C33CA11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897" y="3826735"/>
            <a:ext cx="676403" cy="635409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7264183" y="3966220"/>
            <a:ext cx="593092" cy="3564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5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0847"/>
            <a:ext cx="9627298" cy="646331"/>
          </a:xfrm>
        </p:spPr>
        <p:txBody>
          <a:bodyPr/>
          <a:lstStyle/>
          <a:p>
            <a:r>
              <a:rPr lang="zh-TW" altLang="en-US" dirty="0"/>
              <a:t>機車如果</a:t>
            </a:r>
            <a:r>
              <a:rPr lang="zh-TW" altLang="en-US" b="1" dirty="0">
                <a:solidFill>
                  <a:srgbClr val="0000FF"/>
                </a:solidFill>
              </a:rPr>
              <a:t>未遵守兩段式左轉規定</a:t>
            </a:r>
            <a:r>
              <a:rPr lang="zh-TW" altLang="en-US" dirty="0"/>
              <a:t>，直接左轉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機車會與</a:t>
            </a:r>
            <a:r>
              <a:rPr lang="zh-TW" altLang="en-US" b="1" dirty="0">
                <a:solidFill>
                  <a:srgbClr val="FF0000"/>
                </a:solidFill>
              </a:rPr>
              <a:t>同向</a:t>
            </a:r>
            <a:r>
              <a:rPr lang="zh-TW" altLang="en-US" dirty="0"/>
              <a:t>和</a:t>
            </a:r>
            <a:r>
              <a:rPr lang="zh-TW" altLang="en-US" b="1" dirty="0">
                <a:solidFill>
                  <a:srgbClr val="FF0000"/>
                </a:solidFill>
              </a:rPr>
              <a:t>對向直行車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產生衝突，如發生交通事故，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>
                <a:solidFill>
                  <a:srgbClr val="FF0000"/>
                </a:solidFill>
              </a:rPr>
              <a:t>未依規定兩段式左轉</a:t>
            </a:r>
            <a:r>
              <a:rPr lang="zh-TW" altLang="en-US" dirty="0"/>
              <a:t>的機車騎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士應負</a:t>
            </a:r>
            <a:r>
              <a:rPr lang="zh-TW" altLang="en-US" dirty="0"/>
              <a:t>事故</a:t>
            </a:r>
            <a:r>
              <a:rPr lang="zh-TW" altLang="en-US" b="1" dirty="0">
                <a:solidFill>
                  <a:srgbClr val="FF0000"/>
                </a:solidFill>
              </a:rPr>
              <a:t>大部分責任</a:t>
            </a:r>
            <a:r>
              <a:rPr lang="en-US" altLang="zh-TW" dirty="0"/>
              <a:t>!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D737CC-A166-42A3-9680-F4492DCCF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4" t="25201" r="19881" b="12882"/>
          <a:stretch/>
        </p:blipFill>
        <p:spPr>
          <a:xfrm>
            <a:off x="6431775" y="1009500"/>
            <a:ext cx="5342859" cy="550559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F14C64-0D03-4CEA-8927-F05476A4ADAC}"/>
              </a:ext>
            </a:extLst>
          </p:cNvPr>
          <p:cNvSpPr txBox="1"/>
          <p:nvPr/>
        </p:nvSpPr>
        <p:spPr>
          <a:xfrm>
            <a:off x="6544465" y="1282412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  <p:pic>
        <p:nvPicPr>
          <p:cNvPr id="13" name="Picture 2" descr="ãå¾è½åç¤ºãçåçæå°çµæ">
            <a:extLst>
              <a:ext uri="{FF2B5EF4-FFF2-40B4-BE49-F238E27FC236}">
                <a16:creationId xmlns:a16="http://schemas.microsoft.com/office/drawing/2014/main" id="{892C1516-D833-4DF8-B7A6-EEE2C43B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40" y="4075880"/>
            <a:ext cx="437088" cy="4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9490028-E2D5-4EBB-9C3C-59AD5423A4BB}"/>
              </a:ext>
            </a:extLst>
          </p:cNvPr>
          <p:cNvSpPr/>
          <p:nvPr/>
        </p:nvSpPr>
        <p:spPr>
          <a:xfrm>
            <a:off x="10196655" y="957715"/>
            <a:ext cx="112131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BCB0136-D655-4493-B56E-332FDEADCE74}"/>
              </a:ext>
            </a:extLst>
          </p:cNvPr>
          <p:cNvSpPr/>
          <p:nvPr/>
        </p:nvSpPr>
        <p:spPr>
          <a:xfrm>
            <a:off x="6732711" y="5194558"/>
            <a:ext cx="1098741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車輛紅燈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D4A3F5B-D5B9-43AF-A512-60FD6F353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461" y="4398942"/>
            <a:ext cx="1083286" cy="56402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EA4342E-0822-4C7F-BCD2-759B168F7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71964" y="4154222"/>
            <a:ext cx="340421" cy="1490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DFE8184-577B-412E-855C-44B7A0AD7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62353" y="4341262"/>
            <a:ext cx="1039459" cy="54120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6DD2D90-A0F9-4BBC-A8F5-16E06AA03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720327" y="2070706"/>
            <a:ext cx="340421" cy="14901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F544FC2-2AA4-4B4C-B9ED-DA6A78A41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564422" y="1769666"/>
            <a:ext cx="1083286" cy="56402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3D20DB9-A070-4A37-873B-EAA93154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166083" y="2019048"/>
            <a:ext cx="340421" cy="14901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D0E544E-DD8B-4F44-91CA-5F752B094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237586" y="1592770"/>
            <a:ext cx="1039459" cy="5412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58CBC2-E95D-4714-A615-5FF29E1AE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050" y="2542761"/>
            <a:ext cx="2170364" cy="22374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D2D4EC-F66F-4250-B43A-A77BEDE1F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8830" y="1070241"/>
            <a:ext cx="225572" cy="6279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BA664AC-89DB-44C2-970E-0CEC41C62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0290" y="1404834"/>
            <a:ext cx="1201016" cy="49381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A631A6A-94A3-435D-A659-FB5C29631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5855" y="4546165"/>
            <a:ext cx="341406" cy="15241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D41FB5B-E7EE-4390-8C19-1887053107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009" y="4736731"/>
            <a:ext cx="140220" cy="32921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AD47824-A82A-485D-8DA3-76798A72D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6701" y="4680956"/>
            <a:ext cx="231668" cy="62794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4927682-3FE4-44FF-8444-A95CC3E53E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0290" y="5397685"/>
            <a:ext cx="1201016" cy="49991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9DF40BD-6E28-43B5-9E75-B6C5985104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1161" y="3111946"/>
            <a:ext cx="249958" cy="26215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989144AF-F00B-4BF4-A93C-B04958769D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4225" y="2585001"/>
            <a:ext cx="249958" cy="262151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4B1DC8FC-6E27-4459-878E-4179DAAFE432}"/>
              </a:ext>
            </a:extLst>
          </p:cNvPr>
          <p:cNvSpPr txBox="1"/>
          <p:nvPr/>
        </p:nvSpPr>
        <p:spPr>
          <a:xfrm>
            <a:off x="10471426" y="5028353"/>
            <a:ext cx="1123200" cy="369332"/>
          </a:xfrm>
          <a:prstGeom prst="rect">
            <a:avLst/>
          </a:prstGeom>
          <a:solidFill>
            <a:srgbClr val="33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車輛綠燈</a:t>
            </a:r>
          </a:p>
        </p:txBody>
      </p:sp>
    </p:spTree>
    <p:extLst>
      <p:ext uri="{BB962C8B-B14F-4D97-AF65-F5344CB8AC3E}">
        <p14:creationId xmlns:p14="http://schemas.microsoft.com/office/powerpoint/2010/main" val="907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00039 -0.219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C -0.00079 -0.05763 -0.00079 -0.11435 -0.00105 -0.17175 C -0.00521 -0.20717 -0.00209 -0.21574 -0.01433 -0.25092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3 -0.25092 C -0.02696 -0.275 -0.03894 -0.29675 -0.0573 -0.319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34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0013 0.15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3" y="270847"/>
            <a:ext cx="6698673" cy="646331"/>
          </a:xfrm>
        </p:spPr>
        <p:txBody>
          <a:bodyPr/>
          <a:lstStyle/>
          <a:p>
            <a:r>
              <a:rPr lang="zh-TW" altLang="en-US" dirty="0"/>
              <a:t>看到圓形綠燈號誌可以怎麼走？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FC35421-B6E9-46F4-943C-12054C881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圓形綠燈亮：可以</a:t>
            </a:r>
            <a:r>
              <a:rPr lang="zh-TW" altLang="en-US" b="1" dirty="0">
                <a:solidFill>
                  <a:srgbClr val="FF0000"/>
                </a:solidFill>
              </a:rPr>
              <a:t>左轉</a:t>
            </a:r>
            <a:r>
              <a:rPr lang="zh-TW" altLang="en-US" dirty="0"/>
              <a:t>、</a:t>
            </a:r>
            <a:r>
              <a:rPr lang="zh-TW" altLang="en-US" b="1" dirty="0">
                <a:solidFill>
                  <a:srgbClr val="FF0000"/>
                </a:solidFill>
              </a:rPr>
              <a:t>直行</a:t>
            </a:r>
            <a:r>
              <a:rPr lang="zh-TW" altLang="en-US" dirty="0"/>
              <a:t>、</a:t>
            </a:r>
            <a:r>
              <a:rPr lang="zh-TW" altLang="en-US" b="1" dirty="0">
                <a:solidFill>
                  <a:srgbClr val="FF0000"/>
                </a:solidFill>
              </a:rPr>
              <a:t>右轉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若另有</a:t>
            </a:r>
            <a:r>
              <a:rPr lang="zh-TW" altLang="en-US" b="1" dirty="0">
                <a:solidFill>
                  <a:srgbClr val="FF0000"/>
                </a:solidFill>
              </a:rPr>
              <a:t>禁止左轉</a:t>
            </a:r>
            <a:r>
              <a:rPr lang="zh-TW" altLang="en-US" dirty="0"/>
              <a:t>或</a:t>
            </a:r>
            <a:r>
              <a:rPr lang="zh-TW" altLang="en-US" b="1" dirty="0">
                <a:solidFill>
                  <a:srgbClr val="FF0000"/>
                </a:solidFill>
              </a:rPr>
              <a:t>禁止右轉</a:t>
            </a:r>
            <a:r>
              <a:rPr lang="zh-TW" altLang="en-US" dirty="0"/>
              <a:t>標誌，</a:t>
            </a:r>
            <a:r>
              <a:rPr lang="zh-TW" altLang="en-US" dirty="0" smtClean="0"/>
              <a:t>則</a:t>
            </a:r>
            <a:r>
              <a:rPr lang="zh-TW" altLang="en-US" dirty="0"/>
              <a:t>應</a:t>
            </a:r>
            <a:r>
              <a:rPr lang="zh-TW" altLang="en-US" dirty="0" smtClean="0"/>
              <a:t>依</a:t>
            </a:r>
            <a:r>
              <a:rPr lang="zh-TW" altLang="en-US" dirty="0"/>
              <a:t>標誌指示。</a:t>
            </a:r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7826519-91E5-4C2E-9391-82B037D267E5}"/>
              </a:ext>
            </a:extLst>
          </p:cNvPr>
          <p:cNvSpPr/>
          <p:nvPr/>
        </p:nvSpPr>
        <p:spPr>
          <a:xfrm>
            <a:off x="7803428" y="3258521"/>
            <a:ext cx="833870" cy="430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BC84670-2724-470B-988D-83E3F6160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627" t="30259" r="14993" b="14793"/>
          <a:stretch/>
        </p:blipFill>
        <p:spPr>
          <a:xfrm>
            <a:off x="7705410" y="711425"/>
            <a:ext cx="3179291" cy="1601355"/>
          </a:xfrm>
          <a:prstGeom prst="rect">
            <a:avLst/>
          </a:prstGeom>
        </p:spPr>
      </p:pic>
      <p:sp>
        <p:nvSpPr>
          <p:cNvPr id="17" name="圓形: 空心 8">
            <a:extLst>
              <a:ext uri="{FF2B5EF4-FFF2-40B4-BE49-F238E27FC236}">
                <a16:creationId xmlns:a16="http://schemas.microsoft.com/office/drawing/2014/main" id="{C831B96E-A6E4-4383-A2F8-90A2BDFAC25B}"/>
              </a:ext>
            </a:extLst>
          </p:cNvPr>
          <p:cNvSpPr/>
          <p:nvPr/>
        </p:nvSpPr>
        <p:spPr>
          <a:xfrm>
            <a:off x="7741185" y="917178"/>
            <a:ext cx="1546168" cy="665018"/>
          </a:xfrm>
          <a:prstGeom prst="donut">
            <a:avLst>
              <a:gd name="adj" fmla="val 40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內容版面配置區 4">
            <a:extLst>
              <a:ext uri="{FF2B5EF4-FFF2-40B4-BE49-F238E27FC236}">
                <a16:creationId xmlns:a16="http://schemas.microsoft.com/office/drawing/2014/main" id="{404B0927-3FA0-42DA-9687-DBDEDCD5F4B4}"/>
              </a:ext>
            </a:extLst>
          </p:cNvPr>
          <p:cNvSpPr txBox="1">
            <a:spLocks/>
          </p:cNvSpPr>
          <p:nvPr/>
        </p:nvSpPr>
        <p:spPr bwMode="auto">
          <a:xfrm>
            <a:off x="966310" y="4673852"/>
            <a:ext cx="10520219" cy="6162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TW" altLang="en-US" dirty="0"/>
              <a:t>圓形綠燈亮，且有</a:t>
            </a:r>
            <a:r>
              <a:rPr lang="zh-TW" altLang="en-US" b="1" dirty="0">
                <a:solidFill>
                  <a:srgbClr val="FF0000"/>
                </a:solidFill>
              </a:rPr>
              <a:t>禁止右轉</a:t>
            </a:r>
            <a:r>
              <a:rPr lang="zh-TW" altLang="en-US" dirty="0"/>
              <a:t>標誌：</a:t>
            </a:r>
            <a:r>
              <a:rPr lang="zh-TW" altLang="en-US" b="1" dirty="0">
                <a:solidFill>
                  <a:srgbClr val="FF0000"/>
                </a:solidFill>
              </a:rPr>
              <a:t>不能右轉</a:t>
            </a:r>
            <a:r>
              <a:rPr lang="zh-TW" altLang="en-US" dirty="0"/>
              <a:t>，只可左轉、直行。</a:t>
            </a:r>
          </a:p>
        </p:txBody>
      </p:sp>
      <p:sp>
        <p:nvSpPr>
          <p:cNvPr id="19" name="內容版面配置區 4">
            <a:extLst>
              <a:ext uri="{FF2B5EF4-FFF2-40B4-BE49-F238E27FC236}">
                <a16:creationId xmlns:a16="http://schemas.microsoft.com/office/drawing/2014/main" id="{EC9F1228-43E7-464D-8DF4-DC7A8521AF06}"/>
              </a:ext>
            </a:extLst>
          </p:cNvPr>
          <p:cNvSpPr txBox="1">
            <a:spLocks/>
          </p:cNvSpPr>
          <p:nvPr/>
        </p:nvSpPr>
        <p:spPr bwMode="auto">
          <a:xfrm>
            <a:off x="966310" y="3037854"/>
            <a:ext cx="10468308" cy="6162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TW" altLang="en-US" dirty="0"/>
              <a:t>圓形綠燈亮，且有</a:t>
            </a:r>
            <a:r>
              <a:rPr lang="zh-TW" altLang="en-US" b="1" dirty="0">
                <a:solidFill>
                  <a:srgbClr val="FF0000"/>
                </a:solidFill>
              </a:rPr>
              <a:t>禁止左轉</a:t>
            </a:r>
            <a:r>
              <a:rPr lang="zh-TW" altLang="en-US" dirty="0"/>
              <a:t>標誌：</a:t>
            </a:r>
            <a:r>
              <a:rPr lang="zh-TW" altLang="en-US" b="1" dirty="0">
                <a:solidFill>
                  <a:srgbClr val="FF0000"/>
                </a:solidFill>
              </a:rPr>
              <a:t>不能左轉</a:t>
            </a:r>
            <a:r>
              <a:rPr lang="zh-TW" altLang="en-US" dirty="0"/>
              <a:t>，只可右轉、直行。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1E97ECD-6280-4421-B90F-D129E4717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56" t="18184" r="35992" b="58587"/>
          <a:stretch/>
        </p:blipFill>
        <p:spPr>
          <a:xfrm>
            <a:off x="1664266" y="3483786"/>
            <a:ext cx="3483294" cy="111711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48BB3D4-B49D-4685-8C46-B158B18056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34572" t="32043" r="13805" b="33970"/>
          <a:stretch/>
        </p:blipFill>
        <p:spPr>
          <a:xfrm>
            <a:off x="1916789" y="5273144"/>
            <a:ext cx="3301755" cy="10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D477A2-45C7-4D35-A6F3-9752A291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78" y="1512103"/>
            <a:ext cx="6529382" cy="46315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0596179-DE1D-450B-B305-6D46BCAD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652" y="2563841"/>
            <a:ext cx="731583" cy="2712955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87072D00-7DA9-45E2-930F-326CB4853714}"/>
              </a:ext>
            </a:extLst>
          </p:cNvPr>
          <p:cNvSpPr txBox="1">
            <a:spLocks/>
          </p:cNvSpPr>
          <p:nvPr/>
        </p:nvSpPr>
        <p:spPr>
          <a:xfrm>
            <a:off x="7490671" y="1482934"/>
            <a:ext cx="4238874" cy="473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行向</a:t>
            </a:r>
            <a:r>
              <a:rPr lang="en-US" altLang="zh-TW" sz="2600" dirty="0"/>
              <a:t>:</a:t>
            </a:r>
            <a:br>
              <a:rPr lang="en-US" altLang="zh-TW" sz="2600" dirty="0"/>
            </a:br>
            <a:r>
              <a:rPr lang="zh-TW" altLang="en-US" sz="2600" dirty="0"/>
              <a:t>Ａ是左轉車，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Ｂ是直行車。</a:t>
            </a:r>
            <a:endParaRPr lang="en-US" altLang="zh-TW" sz="2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42310F3-7404-420B-B10B-70E4279A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014" y="2113772"/>
            <a:ext cx="2482097" cy="18024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9CAD235-FA46-447E-8C04-C03D0FF08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357" y="2032169"/>
            <a:ext cx="231668" cy="49991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562FAEA-CB23-4922-BD65-CBB49465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652" y="5570931"/>
            <a:ext cx="542591" cy="64623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D9F3999-4C96-449A-8C83-D985925D7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083" y="2092713"/>
            <a:ext cx="554784" cy="64623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202441">
            <a:off x="5221446" y="5272828"/>
            <a:ext cx="220882" cy="60417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7826519-91E5-4C2E-9391-82B037D267E5}"/>
              </a:ext>
            </a:extLst>
          </p:cNvPr>
          <p:cNvSpPr/>
          <p:nvPr/>
        </p:nvSpPr>
        <p:spPr>
          <a:xfrm>
            <a:off x="7803428" y="3258521"/>
            <a:ext cx="833870" cy="430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59376-9C86-4CC1-B0E5-BA7662DEB67E}"/>
              </a:ext>
            </a:extLst>
          </p:cNvPr>
          <p:cNvSpPr/>
          <p:nvPr/>
        </p:nvSpPr>
        <p:spPr>
          <a:xfrm>
            <a:off x="4346713" y="847506"/>
            <a:ext cx="8538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8101016" y="3792754"/>
            <a:ext cx="3426291" cy="1882832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左轉彎的Ａ車應讓直行的Ｂ車先行。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誰可以先通過路口呢？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4" y="270847"/>
            <a:ext cx="9750908" cy="646331"/>
          </a:xfrm>
        </p:spPr>
        <p:txBody>
          <a:bodyPr/>
          <a:lstStyle/>
          <a:p>
            <a:r>
              <a:rPr lang="zh-TW" altLang="en-US" dirty="0"/>
              <a:t>雙方都是「</a:t>
            </a:r>
            <a:r>
              <a:rPr lang="zh-TW" altLang="en-US" b="1" dirty="0">
                <a:solidFill>
                  <a:srgbClr val="0000FF"/>
                </a:solidFill>
              </a:rPr>
              <a:t>圓形綠燈</a:t>
            </a:r>
            <a:r>
              <a:rPr lang="zh-TW" altLang="en-US" dirty="0"/>
              <a:t>」時相，誰有優先路權？</a:t>
            </a:r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5651 -0.636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-31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54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875E-6 1.11111E-6 L 1.875E-6 0.08819 C 1.875E-6 0.12755 0.08359 0.17639 0.15208 0.17639 L 0.30469 0.17639 " pathEditMode="relative" rAng="0" ptsTypes="AAAA">
                                      <p:cBhvr>
                                        <p:cTn id="12" dur="2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D477A2-45C7-4D35-A6F3-9752A291B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46" y="1666374"/>
            <a:ext cx="6529382" cy="451333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97ECC3D-3B97-483A-AB5C-619A1676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921" y="2435535"/>
            <a:ext cx="2548349" cy="313971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4DD4AF6-B4E0-445B-959E-90F6AAAE9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396" y="2510227"/>
            <a:ext cx="1207113" cy="355427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3" y="270847"/>
            <a:ext cx="6904265" cy="646331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問題：</a:t>
            </a:r>
            <a:r>
              <a:rPr lang="zh-TW" altLang="en-US" dirty="0"/>
              <a:t>請想想</a:t>
            </a:r>
            <a:r>
              <a:rPr lang="en-US" altLang="zh-TW" dirty="0"/>
              <a:t>…</a:t>
            </a:r>
            <a:r>
              <a:rPr lang="zh-TW" altLang="en-US" b="1" dirty="0">
                <a:solidFill>
                  <a:srgbClr val="0000FF"/>
                </a:solidFill>
              </a:rPr>
              <a:t>誰有優先路權</a:t>
            </a:r>
            <a:r>
              <a:rPr lang="zh-TW" altLang="en-US" dirty="0"/>
              <a:t>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誰可以先通過路口呢？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87072D00-7DA9-45E2-930F-326CB4853714}"/>
              </a:ext>
            </a:extLst>
          </p:cNvPr>
          <p:cNvSpPr txBox="1">
            <a:spLocks/>
          </p:cNvSpPr>
          <p:nvPr/>
        </p:nvSpPr>
        <p:spPr>
          <a:xfrm>
            <a:off x="7448321" y="1237918"/>
            <a:ext cx="4238874" cy="473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行向</a:t>
            </a:r>
            <a:r>
              <a:rPr lang="en-US" altLang="zh-TW" sz="2600" dirty="0"/>
              <a:t>:</a:t>
            </a:r>
            <a:br>
              <a:rPr lang="en-US" altLang="zh-TW" sz="2600" dirty="0"/>
            </a:br>
            <a:r>
              <a:rPr lang="zh-TW" altLang="en-US" sz="2600" dirty="0"/>
              <a:t>Ａ是直行車，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Ｂ是左轉車。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r>
              <a:rPr lang="zh-TW" altLang="en-US" sz="2600" dirty="0"/>
              <a:t>號誌情形</a:t>
            </a:r>
            <a:r>
              <a:rPr lang="en-US" altLang="zh-TW" sz="2600" dirty="0"/>
              <a:t>:</a:t>
            </a:r>
            <a:br>
              <a:rPr lang="en-US" altLang="zh-TW" sz="2600" dirty="0"/>
            </a:br>
            <a:r>
              <a:rPr lang="zh-TW" altLang="en-US" sz="2600" dirty="0"/>
              <a:t>兩車皆為「圓形綠燈」！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A794771-97AE-47B2-A0BF-83F1DBD47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386" y="5085208"/>
            <a:ext cx="371888" cy="80474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88C7A7C-2010-4058-88D9-97C0BE7DE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053" y="2082225"/>
            <a:ext cx="554784" cy="64623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19EC3E2-9E28-48E7-86D3-12CEB8A17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621" y="5369467"/>
            <a:ext cx="542591" cy="64623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AA4FAB8-CDA0-4FA7-A86A-9A03CA08CCA8}"/>
              </a:ext>
            </a:extLst>
          </p:cNvPr>
          <p:cNvSpPr/>
          <p:nvPr/>
        </p:nvSpPr>
        <p:spPr>
          <a:xfrm>
            <a:off x="805911" y="2728457"/>
            <a:ext cx="441776" cy="941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00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1349849">
            <a:off x="4031196" y="2165388"/>
            <a:ext cx="149545" cy="4090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29419" y="6195588"/>
            <a:ext cx="781685" cy="3374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B056B52-E9C9-4666-B4FD-E00B0A8E03CD}"/>
              </a:ext>
            </a:extLst>
          </p:cNvPr>
          <p:cNvSpPr/>
          <p:nvPr/>
        </p:nvSpPr>
        <p:spPr>
          <a:xfrm>
            <a:off x="2829419" y="6179126"/>
            <a:ext cx="856756" cy="353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7964735" y="4048304"/>
            <a:ext cx="3775279" cy="1882832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左轉彎的Ｂ車應讓直行的Ａ車先行。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3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-1.85185E-6 L -0.07865 0.584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29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-54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3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0013 0.00023 L 0.00481 -0.15417 C 0.00651 -0.22431 -0.07787 -0.31759 -0.14766 -0.32407 L -0.30378 -0.33866 " pathEditMode="relative" rAng="16380000" ptsTypes="AAAA">
                                      <p:cBhvr>
                                        <p:cTn id="14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16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99163" y="270847"/>
            <a:ext cx="8549637" cy="646331"/>
          </a:xfrm>
        </p:spPr>
        <p:txBody>
          <a:bodyPr/>
          <a:lstStyle/>
          <a:p>
            <a:r>
              <a:rPr lang="zh-TW" altLang="en-US" dirty="0"/>
              <a:t>這個號誌的「</a:t>
            </a:r>
            <a:r>
              <a:rPr lang="zh-TW" altLang="en-US" b="1" dirty="0">
                <a:solidFill>
                  <a:srgbClr val="0000FF"/>
                </a:solidFill>
              </a:rPr>
              <a:t>箭頭指向綠燈</a:t>
            </a:r>
            <a:r>
              <a:rPr lang="zh-TW" altLang="en-US" dirty="0"/>
              <a:t>」意義為何？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只有</a:t>
            </a:r>
            <a:r>
              <a:rPr lang="zh-TW" altLang="en-US" b="1" dirty="0">
                <a:solidFill>
                  <a:srgbClr val="FF0000"/>
                </a:solidFill>
              </a:rPr>
              <a:t>左轉行向</a:t>
            </a:r>
            <a:r>
              <a:rPr lang="zh-TW" altLang="en-US" dirty="0"/>
              <a:t>是</a:t>
            </a:r>
            <a:r>
              <a:rPr lang="zh-TW" altLang="en-US" b="1" dirty="0">
                <a:solidFill>
                  <a:srgbClr val="FF0000"/>
                </a:solidFill>
              </a:rPr>
              <a:t>綠燈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FF0000"/>
                </a:solidFill>
              </a:rPr>
              <a:t>直行和右轉行向</a:t>
            </a:r>
            <a:r>
              <a:rPr lang="zh-TW" altLang="en-US" dirty="0"/>
              <a:t>視為</a:t>
            </a:r>
            <a:r>
              <a:rPr lang="zh-TW" altLang="en-US" b="1" dirty="0">
                <a:solidFill>
                  <a:srgbClr val="FF0000"/>
                </a:solidFill>
              </a:rPr>
              <a:t>紅燈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　 這是</a:t>
            </a:r>
            <a:r>
              <a:rPr lang="zh-TW" altLang="en-US" b="1" dirty="0">
                <a:solidFill>
                  <a:srgbClr val="FF0000"/>
                </a:solidFill>
              </a:rPr>
              <a:t>左轉專用時相</a:t>
            </a:r>
            <a:r>
              <a:rPr lang="zh-TW" altLang="en-US" dirty="0"/>
              <a:t>，車輛</a:t>
            </a:r>
            <a:r>
              <a:rPr lang="zh-TW" altLang="en-US" b="1" dirty="0">
                <a:solidFill>
                  <a:srgbClr val="FF0000"/>
                </a:solidFill>
              </a:rPr>
              <a:t>只能左轉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FF0000"/>
                </a:solidFill>
              </a:rPr>
              <a:t>不能直行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FF0000"/>
                </a:solidFill>
              </a:rPr>
              <a:t>也不能右轉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pic>
        <p:nvPicPr>
          <p:cNvPr id="6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DF2A034-BB57-457F-816C-66A33ACA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238" y="2247444"/>
            <a:ext cx="6559865" cy="3932261"/>
          </a:xfrm>
          <a:prstGeom prst="rect">
            <a:avLst/>
          </a:prstGeom>
        </p:spPr>
      </p:pic>
      <p:sp>
        <p:nvSpPr>
          <p:cNvPr id="7" name="圓形: 空心 7">
            <a:extLst>
              <a:ext uri="{FF2B5EF4-FFF2-40B4-BE49-F238E27FC236}">
                <a16:creationId xmlns:a16="http://schemas.microsoft.com/office/drawing/2014/main" id="{B744CA45-B70D-4BB6-B281-BD23F7BC30EB}"/>
              </a:ext>
            </a:extLst>
          </p:cNvPr>
          <p:cNvSpPr/>
          <p:nvPr/>
        </p:nvSpPr>
        <p:spPr>
          <a:xfrm>
            <a:off x="4220016" y="3154289"/>
            <a:ext cx="2162311" cy="683492"/>
          </a:xfrm>
          <a:prstGeom prst="donut">
            <a:avLst>
              <a:gd name="adj" fmla="val 63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4695</TotalTime>
  <Words>714</Words>
  <Application>Microsoft Office PowerPoint</Application>
  <PresentationFormat>寬螢幕</PresentationFormat>
  <Paragraphs>83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宣講人：</vt:lpstr>
      <vt:lpstr>號誌化路口常見的號誌和標誌</vt:lpstr>
      <vt:lpstr>號誌化路口即是有紅綠燈的路口</vt:lpstr>
      <vt:lpstr>機慢車兩段式左轉標誌意義</vt:lpstr>
      <vt:lpstr>機車如果未遵守兩段式左轉規定，直接左轉…</vt:lpstr>
      <vt:lpstr>看到圓形綠燈號誌可以怎麼走？</vt:lpstr>
      <vt:lpstr>雙方都是「圓形綠燈」時相，誰有優先路權？</vt:lpstr>
      <vt:lpstr>問題：請想想…誰有優先路權？</vt:lpstr>
      <vt:lpstr>這個號誌的「箭頭指向綠燈」意義為何？</vt:lpstr>
      <vt:lpstr>駕駛看到這個號誌，他可以右轉嗎？</vt:lpstr>
      <vt:lpstr>問題：駕駛看到這個號誌，他可以左轉嗎？</vt:lpstr>
      <vt:lpstr>再次叮嚀……</vt:lpstr>
      <vt:lpstr>PowerPoint 簡報</vt:lpstr>
      <vt:lpstr> 1.哪一位機車騎士可以先通過路口？</vt:lpstr>
      <vt:lpstr> 2.機車騎士要左轉，他在路口看到   ，他應該…</vt:lpstr>
      <vt:lpstr> 3.駕駛看到這個號誌，他可以怎麼走？（可複選）</vt:lpstr>
      <vt:lpstr> 4.駕駛看到這個號誌，他可以右轉嗎？</vt:lpstr>
      <vt:lpstr> 5.駕駛看到下圖的號誌和標誌，他可以左轉嗎？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機車教案二</dc:title>
  <dc:creator>root</dc:creator>
  <cp:lastModifiedBy>Ya Wen Kuo</cp:lastModifiedBy>
  <cp:revision>407</cp:revision>
  <cp:lastPrinted>2019-03-15T05:52:51Z</cp:lastPrinted>
  <dcterms:created xsi:type="dcterms:W3CDTF">2019-02-15T02:11:39Z</dcterms:created>
  <dcterms:modified xsi:type="dcterms:W3CDTF">2019-06-26T04:36:19Z</dcterms:modified>
</cp:coreProperties>
</file>