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282" r:id="rId2"/>
    <p:sldId id="262" r:id="rId3"/>
    <p:sldId id="263" r:id="rId4"/>
    <p:sldId id="294" r:id="rId5"/>
    <p:sldId id="264" r:id="rId6"/>
    <p:sldId id="265" r:id="rId7"/>
    <p:sldId id="293" r:id="rId8"/>
    <p:sldId id="266" r:id="rId9"/>
    <p:sldId id="267" r:id="rId10"/>
    <p:sldId id="292" r:id="rId11"/>
    <p:sldId id="268" r:id="rId12"/>
    <p:sldId id="269" r:id="rId13"/>
    <p:sldId id="291" r:id="rId14"/>
    <p:sldId id="270" r:id="rId15"/>
    <p:sldId id="271" r:id="rId16"/>
    <p:sldId id="297" r:id="rId17"/>
    <p:sldId id="272" r:id="rId18"/>
    <p:sldId id="286" r:id="rId19"/>
    <p:sldId id="287" r:id="rId20"/>
    <p:sldId id="296" r:id="rId21"/>
    <p:sldId id="288" r:id="rId22"/>
    <p:sldId id="273" r:id="rId23"/>
    <p:sldId id="274" r:id="rId24"/>
    <p:sldId id="275" r:id="rId25"/>
    <p:sldId id="276" r:id="rId26"/>
  </p:sldIdLst>
  <p:sldSz cx="12192000" cy="6858000"/>
  <p:notesSz cx="9926638" cy="6797675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148"/>
    <a:srgbClr val="DB641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9" autoAdjust="0"/>
    <p:restoredTop sz="94660"/>
  </p:normalViewPr>
  <p:slideViewPr>
    <p:cSldViewPr snapToGrid="0">
      <p:cViewPr varScale="1">
        <p:scale>
          <a:sx n="91" d="100"/>
          <a:sy n="91" d="100"/>
        </p:scale>
        <p:origin x="1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1795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>
            <a:extLst/>
          </p:cNvPr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083B634-7C91-4408-8EAC-4DB1DDFF069D}" type="datetimeFigureOut">
              <a:rPr lang="zh-TW" altLang="en-US"/>
              <a:pPr>
                <a:defRPr/>
              </a:pPr>
              <a:t>2019/7/21</a:t>
            </a:fld>
            <a:endParaRPr lang="zh-TW" altLang="en-US"/>
          </a:p>
        </p:txBody>
      </p:sp>
      <p:sp>
        <p:nvSpPr>
          <p:cNvPr id="4" name="頁尾版面配置區 3">
            <a:extLst/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>
            <a:extLst/>
          </p:cNvPr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D54B715-90BE-437E-992E-C4F0672DB847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10">
            <a:extLst/>
          </p:cNvPr>
          <p:cNvSpPr/>
          <p:nvPr userDrawn="1"/>
        </p:nvSpPr>
        <p:spPr>
          <a:xfrm>
            <a:off x="347663" y="274638"/>
            <a:ext cx="11530012" cy="6403975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20" y="1546134"/>
            <a:ext cx="3757877" cy="361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日期版面配置區 3">
            <a:extLst/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B6DD1-E76F-4F9B-A6AA-73E34ACF93C0}" type="datetime1">
              <a:rPr lang="zh-TW" altLang="en-US"/>
              <a:pPr>
                <a:defRPr/>
              </a:pPr>
              <a:t>2019/7/21</a:t>
            </a:fld>
            <a:endParaRPr lang="zh-TW" altLang="en-US"/>
          </a:p>
        </p:txBody>
      </p:sp>
      <p:sp>
        <p:nvSpPr>
          <p:cNvPr id="7" name="頁尾版面配置區 4">
            <a:extLst/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3E8E158-C1B9-40CA-8025-6FD5107027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47885" y="3713999"/>
            <a:ext cx="6505915" cy="66924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400" b="1" baseline="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en-US" altLang="zh-TW" dirty="0" smtClean="0"/>
              <a:t>[</a:t>
            </a:r>
            <a:r>
              <a:rPr lang="zh-TW" altLang="en-US" dirty="0" smtClean="0"/>
              <a:t>宣講人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9" name="內容版面配置區 12">
            <a:extLst>
              <a:ext uri="{FF2B5EF4-FFF2-40B4-BE49-F238E27FC236}">
                <a16:creationId xmlns:a16="http://schemas.microsoft.com/office/drawing/2014/main" id="{5A1102C4-85A5-433C-A2E8-893B0698C4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47885" y="1652173"/>
            <a:ext cx="6505915" cy="976521"/>
          </a:xfrm>
        </p:spPr>
        <p:txBody>
          <a:bodyPr>
            <a:noAutofit/>
          </a:bodyPr>
          <a:lstStyle>
            <a:lvl1pPr marL="0" indent="0" algn="l">
              <a:buNone/>
              <a:defRPr sz="6000"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en-US" altLang="zh-TW" dirty="0"/>
              <a:t>[</a:t>
            </a:r>
            <a:r>
              <a:rPr lang="zh-TW" altLang="en-US" dirty="0"/>
              <a:t>單元名稱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87494FDD-8BA3-42BA-8E23-898622B6F1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3845" y="5834316"/>
            <a:ext cx="2751910" cy="5220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None/>
              <a:defRPr sz="20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800">
                <a:latin typeface="+mj-ea"/>
                <a:ea typeface="+mj-ea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/>
            </a:lvl3pPr>
            <a:lvl4pPr>
              <a:spcBef>
                <a:spcPts val="800"/>
              </a:spcBef>
              <a:spcAft>
                <a:spcPts val="600"/>
              </a:spcAft>
              <a:defRPr sz="2400"/>
            </a:lvl4pPr>
            <a:lvl5pPr>
              <a:spcBef>
                <a:spcPts val="80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en-US" altLang="zh-TW" dirty="0" smtClean="0"/>
              <a:t>[</a:t>
            </a:r>
            <a:r>
              <a:rPr lang="zh-TW" altLang="en-US" dirty="0" smtClean="0"/>
              <a:t>教案順序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057" y="4391529"/>
            <a:ext cx="2068291" cy="20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00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20B7-01CD-4D4D-9B44-22C68E3A026E}" type="datetimeFigureOut">
              <a:rPr lang="zh-TW" altLang="en-US"/>
              <a:pPr>
                <a:defRPr/>
              </a:pPr>
              <a:t>2019/7/21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02457-C67C-4B37-861D-6A508EE291B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8665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636E7-8251-479B-929A-76E8B12ADCC3}" type="datetimeFigureOut">
              <a:rPr lang="zh-TW" altLang="en-US"/>
              <a:pPr>
                <a:defRPr/>
              </a:pPr>
              <a:t>2019/7/21</a:t>
            </a:fld>
            <a:endParaRPr lang="zh-TW" altLang="en-US"/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45FBE5-F42B-47A1-BCB8-7834783A84F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3513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4D9DF-9885-4142-A460-D4EC2D08F1B3}" type="datetimeFigureOut">
              <a:rPr lang="zh-TW" altLang="en-US"/>
              <a:pPr>
                <a:defRPr/>
              </a:pPr>
              <a:t>2019/7/21</a:t>
            </a:fld>
            <a:endParaRPr lang="zh-TW" altLang="en-US"/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022AE-D06F-43C5-A11F-16EAE008A82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5440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A16CE-8562-4BA2-AD10-03E42160AEBA}" type="datetimeFigureOut">
              <a:rPr lang="zh-TW" altLang="en-US"/>
              <a:pPr>
                <a:defRPr/>
              </a:pPr>
              <a:t>2019/7/21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922B9-EBB6-4810-AB08-DBABF0EC3A7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1653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B2D0-FFE2-4B81-9265-48A053212037}" type="datetimeFigureOut">
              <a:rPr lang="zh-TW" altLang="en-US"/>
              <a:pPr>
                <a:defRPr/>
              </a:pPr>
              <a:t>2019/7/21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2C4B0-7AD4-4B2D-8E27-27F7801D5F1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6072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05ED3-2134-46A6-99AD-AAAD6424E1F2}" type="datetimeFigureOut">
              <a:rPr lang="zh-TW" altLang="en-US"/>
              <a:pPr>
                <a:defRPr/>
              </a:pPr>
              <a:t>2019/7/21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23A19-4499-4B01-9487-D9DDB48BD8D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3327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FCBC1-1D18-4E4C-8BBA-BCEFC9D57B6E}" type="datetimeFigureOut">
              <a:rPr lang="zh-TW" altLang="en-US"/>
              <a:pPr>
                <a:defRPr/>
              </a:pPr>
              <a:t>2019/7/21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D9897-007D-4212-8E45-A101CE532FB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7948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4">
            <a:extLst/>
          </p:cNvPr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5">
            <a:extLst/>
          </p:cNvPr>
          <p:cNvSpPr txBox="1">
            <a:spLocks/>
          </p:cNvSpPr>
          <p:nvPr userDrawn="1"/>
        </p:nvSpPr>
        <p:spPr>
          <a:xfrm>
            <a:off x="9363075" y="640080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9C4ED3D-BB60-4494-B2BB-D9D3B25AE967}" type="slidenum">
              <a:rPr lang="zh-TW" alt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/>
              <a:t>‹#›</a:t>
            </a:fld>
            <a:endParaRPr lang="zh-TW" alt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5686425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>
            <a:extLst/>
          </p:cNvPr>
          <p:cNvSpPr/>
          <p:nvPr userDrawn="1"/>
        </p:nvSpPr>
        <p:spPr>
          <a:xfrm>
            <a:off x="136525" y="5686425"/>
            <a:ext cx="1081088" cy="10795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9" name="圖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5686425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99163" y="281238"/>
            <a:ext cx="10561317" cy="646331"/>
          </a:xfrm>
          <a:solidFill>
            <a:schemeClr val="accent4"/>
          </a:solidFill>
          <a:ln w="66675">
            <a:noFill/>
          </a:ln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36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13" name="內容版面配置區 2">
            <a:extLst/>
          </p:cNvPr>
          <p:cNvSpPr>
            <a:spLocks noGrp="1"/>
          </p:cNvSpPr>
          <p:nvPr>
            <p:ph idx="1"/>
          </p:nvPr>
        </p:nvSpPr>
        <p:spPr>
          <a:xfrm>
            <a:off x="914399" y="1030361"/>
            <a:ext cx="10820401" cy="5149344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spcBef>
                <a:spcPts val="800"/>
              </a:spcBef>
              <a:spcAft>
                <a:spcPts val="600"/>
              </a:spcAft>
              <a:defRPr sz="2400"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spcBef>
                <a:spcPts val="800"/>
              </a:spcBef>
              <a:spcAft>
                <a:spcPts val="600"/>
              </a:spcAft>
              <a:defRPr sz="2400"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 smtClean="0"/>
              <a:t>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1" name="日期版面配置區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A8B19-3AFC-47C6-A85A-7D0140E5FF8F}" type="datetimeFigureOut">
              <a:rPr lang="zh-TW" altLang="en-US"/>
              <a:pPr>
                <a:defRPr/>
              </a:pPr>
              <a:t>2019/7/21</a:t>
            </a:fld>
            <a:endParaRPr lang="zh-TW" altLang="en-US"/>
          </a:p>
        </p:txBody>
      </p:sp>
      <p:sp>
        <p:nvSpPr>
          <p:cNvPr id="12" name="頁尾版面配置區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投影片編號版面配置區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47085-D567-467C-A695-D77CB7B93F9D}" type="slidenum">
              <a:rPr lang="zh-TW" altLang="en-US"/>
              <a:pPr/>
              <a:t>‹#›</a:t>
            </a:fld>
            <a:endParaRPr lang="zh-TW" altLang="en-US"/>
          </a:p>
        </p:txBody>
      </p:sp>
      <p:pic>
        <p:nvPicPr>
          <p:cNvPr id="15" name="圖片 13" descr="小圖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3" y="5693546"/>
            <a:ext cx="1069740" cy="10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35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4">
            <a:extLst/>
          </p:cNvPr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5">
            <a:extLst/>
          </p:cNvPr>
          <p:cNvSpPr txBox="1">
            <a:spLocks/>
          </p:cNvSpPr>
          <p:nvPr userDrawn="1"/>
        </p:nvSpPr>
        <p:spPr>
          <a:xfrm>
            <a:off x="9363075" y="640080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9C4ED3D-BB60-4494-B2BB-D9D3B25AE967}" type="slidenum">
              <a:rPr lang="zh-TW" alt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/>
              <a:t>‹#›</a:t>
            </a:fld>
            <a:endParaRPr lang="zh-TW" alt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5686425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>
            <a:extLst/>
          </p:cNvPr>
          <p:cNvSpPr/>
          <p:nvPr userDrawn="1"/>
        </p:nvSpPr>
        <p:spPr>
          <a:xfrm>
            <a:off x="136525" y="5686425"/>
            <a:ext cx="1081088" cy="10795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9" name="圖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5686425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99163" y="270847"/>
            <a:ext cx="10561317" cy="646331"/>
          </a:xfrm>
          <a:solidFill>
            <a:schemeClr val="accent4"/>
          </a:solidFill>
          <a:ln w="66675">
            <a:noFill/>
          </a:ln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36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13" name="內容版面配置區 2">
            <a:extLst/>
          </p:cNvPr>
          <p:cNvSpPr>
            <a:spLocks noGrp="1"/>
          </p:cNvSpPr>
          <p:nvPr>
            <p:ph idx="1"/>
          </p:nvPr>
        </p:nvSpPr>
        <p:spPr>
          <a:xfrm>
            <a:off x="914399" y="1030361"/>
            <a:ext cx="10820401" cy="5149344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spcBef>
                <a:spcPts val="800"/>
              </a:spcBef>
              <a:spcAft>
                <a:spcPts val="600"/>
              </a:spcAft>
              <a:defRPr sz="2400"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spcBef>
                <a:spcPts val="800"/>
              </a:spcBef>
              <a:spcAft>
                <a:spcPts val="600"/>
              </a:spcAft>
              <a:defRPr sz="2400"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 smtClean="0"/>
              <a:t>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1" name="日期版面配置區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A8B19-3AFC-47C6-A85A-7D0140E5FF8F}" type="datetimeFigureOut">
              <a:rPr lang="zh-TW" altLang="en-US"/>
              <a:pPr>
                <a:defRPr/>
              </a:pPr>
              <a:t>2019/7/21</a:t>
            </a:fld>
            <a:endParaRPr lang="zh-TW" altLang="en-US"/>
          </a:p>
        </p:txBody>
      </p:sp>
      <p:sp>
        <p:nvSpPr>
          <p:cNvPr id="12" name="頁尾版面配置區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投影片編號版面配置區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47085-D567-467C-A695-D77CB7B93F9D}" type="slidenum">
              <a:rPr lang="zh-TW" altLang="en-US"/>
              <a:pPr/>
              <a:t>‹#›</a:t>
            </a:fld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3" y="5693546"/>
            <a:ext cx="1069740" cy="10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66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題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280460-B85C-4F05-A3C2-FCC75D3E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943931"/>
            <a:ext cx="7842504" cy="970135"/>
          </a:xfrm>
        </p:spPr>
        <p:txBody>
          <a:bodyPr/>
          <a:lstStyle>
            <a:lvl1pPr>
              <a:defRPr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6CE1375-2598-4F3F-9103-F0C84012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424-395D-410B-A672-CB45B2F04A7D}" type="datetime1">
              <a:rPr lang="zh-TW" altLang="en-US" smtClean="0"/>
              <a:pPr/>
              <a:t>2019/7/21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D96525-B04A-4A88-9332-C80ED294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709E49-2A88-4A3F-987F-E269D994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56" y="6401117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DED59B1-5253-4271-B4DC-E0AC6EED8F5F}"/>
              </a:ext>
            </a:extLst>
          </p:cNvPr>
          <p:cNvSpPr/>
          <p:nvPr userDrawn="1"/>
        </p:nvSpPr>
        <p:spPr>
          <a:xfrm>
            <a:off x="1920240" y="274320"/>
            <a:ext cx="9957816" cy="6403572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 userDrawn="1"/>
        </p:nvSpPr>
        <p:spPr>
          <a:xfrm>
            <a:off x="759124" y="2225615"/>
            <a:ext cx="2372264" cy="237226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A5D4E05-EC5F-4E59-9740-407920954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769" l="676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25615"/>
            <a:ext cx="2361356" cy="236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31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10">
            <a:extLst/>
          </p:cNvPr>
          <p:cNvSpPr/>
          <p:nvPr userDrawn="1"/>
        </p:nvSpPr>
        <p:spPr>
          <a:xfrm>
            <a:off x="347663" y="274638"/>
            <a:ext cx="11530012" cy="6403975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日期版面配置區 3">
            <a:extLst/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B6DD1-E76F-4F9B-A6AA-73E34ACF93C0}" type="datetime1">
              <a:rPr lang="zh-TW" altLang="en-US"/>
              <a:pPr>
                <a:defRPr/>
              </a:pPr>
              <a:t>2019/7/21</a:t>
            </a:fld>
            <a:endParaRPr lang="zh-TW" altLang="en-US"/>
          </a:p>
        </p:txBody>
      </p:sp>
      <p:sp>
        <p:nvSpPr>
          <p:cNvPr id="7" name="頁尾版面配置區 4">
            <a:extLst/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135" y="1390057"/>
            <a:ext cx="3646802" cy="410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17BC04A8-E7D0-490A-BD05-D623F8B859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127" y="3102091"/>
            <a:ext cx="5980753" cy="682383"/>
          </a:xfrm>
        </p:spPr>
        <p:txBody>
          <a:bodyPr>
            <a:noAutofit/>
          </a:bodyPr>
          <a:lstStyle>
            <a:lvl1pPr marL="0" indent="0">
              <a:buNone/>
              <a:defRPr sz="4800"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大家來想想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7212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5CF076-FD72-44B2-BA8E-1A6F5FC594D5}" type="datetimeFigureOut">
              <a:rPr lang="zh-TW" altLang="en-US" smtClean="0"/>
              <a:pPr>
                <a:defRPr/>
              </a:pPr>
              <a:t>2019/7/21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C142-95D6-4E7A-9838-8671DBF900C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2471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2CCDD-6785-40A9-A2A5-456854862E5E}" type="datetimeFigureOut">
              <a:rPr lang="zh-TW" altLang="en-US"/>
              <a:pPr>
                <a:defRPr/>
              </a:pPr>
              <a:t>2019/7/21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FE605-4FFC-4E3B-B1A8-C978890AF2D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2131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E4EE4-9A6A-491D-B447-2C1E3905D58B}" type="datetimeFigureOut">
              <a:rPr lang="zh-TW" altLang="en-US"/>
              <a:pPr>
                <a:defRPr/>
              </a:pPr>
              <a:t>2019/7/21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4B178-BC4D-4B3C-880F-1EE4EDF0A31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367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24876-45EB-40C4-B202-A656BA8A80A2}" type="datetimeFigureOut">
              <a:rPr lang="zh-TW" altLang="en-US"/>
              <a:pPr>
                <a:defRPr/>
              </a:pPr>
              <a:t>2019/7/21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7CCFC-D847-4045-AFAC-1AFCC3AE7C3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299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35CF076-FD72-44B2-BA8E-1A6F5FC594D5}" type="datetimeFigureOut">
              <a:rPr lang="zh-TW" altLang="en-US"/>
              <a:pPr>
                <a:defRPr/>
              </a:pPr>
              <a:t>2019/7/21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B3EC142-95D6-4E7A-9838-8671DBF900C4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7" r:id="rId2"/>
    <p:sldLayoutId id="2147483724" r:id="rId3"/>
    <p:sldLayoutId id="2147483730" r:id="rId4"/>
    <p:sldLayoutId id="2147483729" r:id="rId5"/>
    <p:sldLayoutId id="2147483728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7.wdp"/><Relationship Id="rId7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3.wdp"/><Relationship Id="rId3" Type="http://schemas.microsoft.com/office/2007/relationships/hdphoto" Target="../media/hdphoto7.wdp"/><Relationship Id="rId7" Type="http://schemas.microsoft.com/office/2007/relationships/hdphoto" Target="../media/hdphoto10.wdp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12.wdp"/><Relationship Id="rId5" Type="http://schemas.microsoft.com/office/2007/relationships/hdphoto" Target="../media/hdphoto14.wdp"/><Relationship Id="rId1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29.png"/><Relationship Id="rId9" Type="http://schemas.microsoft.com/office/2007/relationships/hdphoto" Target="../media/hdphoto11.wdp"/><Relationship Id="rId1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9.emf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2.wdp"/><Relationship Id="rId18" Type="http://schemas.openxmlformats.org/officeDocument/2006/relationships/image" Target="../media/image27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24.png"/><Relationship Id="rId17" Type="http://schemas.openxmlformats.org/officeDocument/2006/relationships/image" Target="../media/image26.png"/><Relationship Id="rId2" Type="http://schemas.openxmlformats.org/officeDocument/2006/relationships/image" Target="../media/image19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10.wdp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4.png"/><Relationship Id="rId4" Type="http://schemas.microsoft.com/office/2007/relationships/hdphoto" Target="../media/hdphoto11.wdp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7.wdp"/><Relationship Id="rId7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2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7.png"/><Relationship Id="rId3" Type="http://schemas.microsoft.com/office/2007/relationships/hdphoto" Target="../media/hdphoto7.wdp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5.png"/><Relationship Id="rId5" Type="http://schemas.openxmlformats.org/officeDocument/2006/relationships/image" Target="../media/image23.png"/><Relationship Id="rId10" Type="http://schemas.microsoft.com/office/2007/relationships/hdphoto" Target="../media/hdphoto13.wdp"/><Relationship Id="rId4" Type="http://schemas.openxmlformats.org/officeDocument/2006/relationships/image" Target="../media/image29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宣講人</a:t>
            </a:r>
            <a:r>
              <a:rPr lang="zh-TW" altLang="en-US" dirty="0"/>
              <a:t>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 smtClean="0"/>
              <a:t>車輛</a:t>
            </a:r>
            <a:r>
              <a:rPr lang="zh-TW" altLang="en-US" dirty="0"/>
              <a:t>在</a:t>
            </a:r>
            <a:r>
              <a:rPr lang="zh-TW" altLang="en-US" dirty="0" smtClean="0"/>
              <a:t>幹道與支道路口的路</a:t>
            </a:r>
            <a:r>
              <a:rPr lang="zh-TW" altLang="en-US" dirty="0"/>
              <a:t>權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汽機</a:t>
            </a:r>
            <a:r>
              <a:rPr lang="zh-TW" altLang="en-US" dirty="0" smtClean="0"/>
              <a:t>車路權</a:t>
            </a:r>
            <a:r>
              <a:rPr lang="zh-TW" altLang="en-US" dirty="0"/>
              <a:t>篇</a:t>
            </a:r>
          </a:p>
        </p:txBody>
      </p:sp>
    </p:spTree>
    <p:extLst>
      <p:ext uri="{BB962C8B-B14F-4D97-AF65-F5344CB8AC3E}">
        <p14:creationId xmlns:p14="http://schemas.microsoft.com/office/powerpoint/2010/main" val="103156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89435" y="2943931"/>
            <a:ext cx="8313682" cy="970135"/>
          </a:xfrm>
        </p:spPr>
        <p:txBody>
          <a:bodyPr/>
          <a:lstStyle/>
          <a:p>
            <a:pPr>
              <a:lnSpc>
                <a:spcPts val="5200"/>
              </a:lnSpc>
            </a:pPr>
            <a:r>
              <a:rPr lang="en-US" altLang="zh-TW" u="sng" dirty="0" smtClean="0"/>
              <a:t/>
            </a:r>
            <a:br>
              <a:rPr lang="en-US" altLang="zh-TW" u="sng" dirty="0" smtClean="0"/>
            </a:br>
            <a:r>
              <a:rPr lang="en-US" altLang="zh-TW" u="sng" dirty="0" smtClean="0"/>
              <a:t/>
            </a:r>
            <a:br>
              <a:rPr lang="en-US" altLang="zh-TW" u="sng" dirty="0" smtClean="0"/>
            </a:br>
            <a: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  <a:t>1.</a:t>
            </a:r>
            <a:r>
              <a:rPr lang="zh-TW" altLang="en-US" sz="2800" b="0" dirty="0" smtClean="0">
                <a:solidFill>
                  <a:schemeClr val="bg2">
                    <a:lumMod val="75000"/>
                  </a:schemeClr>
                </a:solidFill>
              </a:rPr>
              <a:t>幹道</a:t>
            </a:r>
            <a:r>
              <a:rPr lang="zh-TW" altLang="en-US" sz="2800" b="0" dirty="0">
                <a:solidFill>
                  <a:schemeClr val="bg2">
                    <a:lumMod val="75000"/>
                  </a:schemeClr>
                </a:solidFill>
              </a:rPr>
              <a:t>與支道同為直</a:t>
            </a:r>
            <a:r>
              <a:rPr lang="zh-TW" altLang="en-US" sz="2800" b="0" dirty="0" smtClean="0">
                <a:solidFill>
                  <a:schemeClr val="bg2">
                    <a:lumMod val="75000"/>
                  </a:schemeClr>
                </a:solidFill>
              </a:rPr>
              <a:t>行車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  <a:t>2.</a:t>
            </a:r>
            <a:r>
              <a:rPr lang="zh-TW" altLang="en-US" sz="2800" b="0" dirty="0">
                <a:solidFill>
                  <a:schemeClr val="bg2">
                    <a:lumMod val="75000"/>
                  </a:schemeClr>
                </a:solidFill>
              </a:rPr>
              <a:t>幹道轉彎車與支道直</a:t>
            </a:r>
            <a:r>
              <a:rPr lang="zh-TW" altLang="en-US" sz="2800" b="0" dirty="0" smtClean="0">
                <a:solidFill>
                  <a:schemeClr val="bg2">
                    <a:lumMod val="75000"/>
                  </a:schemeClr>
                </a:solidFill>
              </a:rPr>
              <a:t>行車</a:t>
            </a:r>
            <a: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altLang="zh-TW" sz="4000" dirty="0" smtClean="0">
                <a:solidFill>
                  <a:srgbClr val="0000FF"/>
                </a:solidFill>
              </a:rPr>
              <a:t>3.</a:t>
            </a:r>
            <a:r>
              <a:rPr lang="zh-TW" altLang="en-US" sz="4000" dirty="0" smtClean="0">
                <a:solidFill>
                  <a:srgbClr val="0000FF"/>
                </a:solidFill>
              </a:rPr>
              <a:t>幹道</a:t>
            </a:r>
            <a:r>
              <a:rPr lang="zh-TW" altLang="en-US" sz="4000" dirty="0">
                <a:solidFill>
                  <a:srgbClr val="0000FF"/>
                </a:solidFill>
              </a:rPr>
              <a:t>與支道同為轉彎</a:t>
            </a:r>
            <a:r>
              <a:rPr lang="zh-TW" altLang="en-US" sz="4000" dirty="0" smtClean="0">
                <a:solidFill>
                  <a:srgbClr val="0000FF"/>
                </a:solidFill>
              </a:rPr>
              <a:t>車</a:t>
            </a:r>
            <a: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  <a:t>4.</a:t>
            </a:r>
            <a:r>
              <a:rPr lang="zh-TW" altLang="en-US" sz="2800" b="0" dirty="0">
                <a:solidFill>
                  <a:schemeClr val="bg2">
                    <a:lumMod val="75000"/>
                  </a:schemeClr>
                </a:solidFill>
              </a:rPr>
              <a:t>我與對向來車皆行駛於幹道或支道</a:t>
            </a:r>
          </a:p>
        </p:txBody>
      </p:sp>
      <p:sp>
        <p:nvSpPr>
          <p:cNvPr id="3" name="矩形 2"/>
          <p:cNvSpPr/>
          <p:nvPr/>
        </p:nvSpPr>
        <p:spPr>
          <a:xfrm>
            <a:off x="3465790" y="1604718"/>
            <a:ext cx="7237879" cy="75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5200"/>
              </a:lnSpc>
            </a:pPr>
            <a:r>
              <a:rPr lang="zh-TW" altLang="en-US" sz="4400" b="1" u="sng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如何判斷不同情境下之路權</a:t>
            </a:r>
            <a:r>
              <a:rPr lang="en-US" altLang="zh-TW" sz="4400" b="1" u="sng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?</a:t>
            </a:r>
            <a:endParaRPr lang="zh-TW" altLang="en-US" sz="4400" b="1" u="sng" dirty="0"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1630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08" y="1642551"/>
            <a:ext cx="6741130" cy="468748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3" y="281238"/>
            <a:ext cx="8560147" cy="646331"/>
          </a:xfrm>
        </p:spPr>
        <p:txBody>
          <a:bodyPr/>
          <a:lstStyle/>
          <a:p>
            <a:r>
              <a:rPr lang="zh-TW" altLang="en-US" dirty="0" smtClean="0"/>
              <a:t>幹道與支道</a:t>
            </a:r>
            <a:r>
              <a:rPr lang="zh-TW" altLang="en-US" b="1" dirty="0" smtClean="0">
                <a:solidFill>
                  <a:srgbClr val="0000FF"/>
                </a:solidFill>
              </a:rPr>
              <a:t>同為轉彎車</a:t>
            </a:r>
            <a:r>
              <a:rPr lang="zh-TW" altLang="en-US" dirty="0" smtClean="0"/>
              <a:t>，</a:t>
            </a:r>
            <a:r>
              <a:rPr lang="zh-TW" altLang="en-US" smtClean="0"/>
              <a:t>誰有優先路</a:t>
            </a:r>
            <a:r>
              <a:rPr lang="zh-TW" altLang="en-US" dirty="0" smtClean="0"/>
              <a:t>權？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誰可以先通過路口呢？</a:t>
            </a:r>
            <a:endParaRPr lang="en-US" altLang="zh-TW" smtClean="0"/>
          </a:p>
          <a:p>
            <a:endParaRPr lang="zh-TW" altLang="en-US" dirty="0"/>
          </a:p>
        </p:txBody>
      </p:sp>
      <p:sp>
        <p:nvSpPr>
          <p:cNvPr id="18" name="弧形 39">
            <a:extLst>
              <a:ext uri="{FF2B5EF4-FFF2-40B4-BE49-F238E27FC236}">
                <a16:creationId xmlns:a16="http://schemas.microsoft.com/office/drawing/2014/main" id="{506741CE-71FD-471A-BFA5-458C4334F59F}"/>
              </a:ext>
            </a:extLst>
          </p:cNvPr>
          <p:cNvSpPr/>
          <p:nvPr/>
        </p:nvSpPr>
        <p:spPr>
          <a:xfrm rot="9775743" flipV="1">
            <a:off x="3644051" y="3313584"/>
            <a:ext cx="4180009" cy="1716701"/>
          </a:xfrm>
          <a:custGeom>
            <a:avLst/>
            <a:gdLst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3" fmla="*/ 1468796 w 2937592"/>
              <a:gd name="connsiteY3" fmla="*/ 907063 h 1814126"/>
              <a:gd name="connsiteX4" fmla="*/ 1140493 w 2937592"/>
              <a:gd name="connsiteY4" fmla="*/ 22949 h 1814126"/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0" fmla="*/ 0 w 1803149"/>
              <a:gd name="connsiteY0" fmla="*/ 164551 h 1140945"/>
              <a:gd name="connsiteX1" fmla="*/ 941006 w 1803149"/>
              <a:gd name="connsiteY1" fmla="*/ 224290 h 1140945"/>
              <a:gd name="connsiteX2" fmla="*/ 1789478 w 1803149"/>
              <a:gd name="connsiteY2" fmla="*/ 1140945 h 1140945"/>
              <a:gd name="connsiteX3" fmla="*/ 328303 w 1803149"/>
              <a:gd name="connsiteY3" fmla="*/ 1048665 h 1140945"/>
              <a:gd name="connsiteX4" fmla="*/ 0 w 1803149"/>
              <a:gd name="connsiteY4" fmla="*/ 164551 h 1140945"/>
              <a:gd name="connsiteX0" fmla="*/ 0 w 1803149"/>
              <a:gd name="connsiteY0" fmla="*/ 164551 h 1140945"/>
              <a:gd name="connsiteX1" fmla="*/ 1131374 w 1803149"/>
              <a:gd name="connsiteY1" fmla="*/ 21646 h 1140945"/>
              <a:gd name="connsiteX2" fmla="*/ 1789478 w 1803149"/>
              <a:gd name="connsiteY2" fmla="*/ 1140945 h 1140945"/>
              <a:gd name="connsiteX0" fmla="*/ 0 w 2020092"/>
              <a:gd name="connsiteY0" fmla="*/ 164551 h 1848370"/>
              <a:gd name="connsiteX1" fmla="*/ 941006 w 2020092"/>
              <a:gd name="connsiteY1" fmla="*/ 224290 h 1848370"/>
              <a:gd name="connsiteX2" fmla="*/ 1789478 w 2020092"/>
              <a:gd name="connsiteY2" fmla="*/ 1140945 h 1848370"/>
              <a:gd name="connsiteX3" fmla="*/ 328303 w 2020092"/>
              <a:gd name="connsiteY3" fmla="*/ 1048665 h 1848370"/>
              <a:gd name="connsiteX4" fmla="*/ 0 w 2020092"/>
              <a:gd name="connsiteY4" fmla="*/ 164551 h 1848370"/>
              <a:gd name="connsiteX0" fmla="*/ 0 w 2020092"/>
              <a:gd name="connsiteY0" fmla="*/ 164551 h 1848370"/>
              <a:gd name="connsiteX1" fmla="*/ 1131374 w 2020092"/>
              <a:gd name="connsiteY1" fmla="*/ 21646 h 1848370"/>
              <a:gd name="connsiteX2" fmla="*/ 2012996 w 2020092"/>
              <a:gd name="connsiteY2" fmla="*/ 1848370 h 1848370"/>
              <a:gd name="connsiteX0" fmla="*/ 0 w 2012843"/>
              <a:gd name="connsiteY0" fmla="*/ 164551 h 1813981"/>
              <a:gd name="connsiteX1" fmla="*/ 941006 w 2012843"/>
              <a:gd name="connsiteY1" fmla="*/ 224290 h 1813981"/>
              <a:gd name="connsiteX2" fmla="*/ 1789478 w 2012843"/>
              <a:gd name="connsiteY2" fmla="*/ 1140945 h 1813981"/>
              <a:gd name="connsiteX3" fmla="*/ 328303 w 2012843"/>
              <a:gd name="connsiteY3" fmla="*/ 1048665 h 1813981"/>
              <a:gd name="connsiteX4" fmla="*/ 0 w 2012843"/>
              <a:gd name="connsiteY4" fmla="*/ 164551 h 1813981"/>
              <a:gd name="connsiteX0" fmla="*/ 0 w 2012843"/>
              <a:gd name="connsiteY0" fmla="*/ 164551 h 1813981"/>
              <a:gd name="connsiteX1" fmla="*/ 1131374 w 2012843"/>
              <a:gd name="connsiteY1" fmla="*/ 21646 h 1813981"/>
              <a:gd name="connsiteX2" fmla="*/ 2005628 w 2012843"/>
              <a:gd name="connsiteY2" fmla="*/ 1813981 h 1813981"/>
              <a:gd name="connsiteX0" fmla="*/ 0 w 2005628"/>
              <a:gd name="connsiteY0" fmla="*/ 164551 h 1813981"/>
              <a:gd name="connsiteX1" fmla="*/ 941006 w 2005628"/>
              <a:gd name="connsiteY1" fmla="*/ 224290 h 1813981"/>
              <a:gd name="connsiteX2" fmla="*/ 1789478 w 2005628"/>
              <a:gd name="connsiteY2" fmla="*/ 1140945 h 1813981"/>
              <a:gd name="connsiteX3" fmla="*/ 328303 w 2005628"/>
              <a:gd name="connsiteY3" fmla="*/ 1048665 h 1813981"/>
              <a:gd name="connsiteX4" fmla="*/ 0 w 2005628"/>
              <a:gd name="connsiteY4" fmla="*/ 164551 h 1813981"/>
              <a:gd name="connsiteX0" fmla="*/ 0 w 2005628"/>
              <a:gd name="connsiteY0" fmla="*/ 164551 h 1813981"/>
              <a:gd name="connsiteX1" fmla="*/ 1131374 w 2005628"/>
              <a:gd name="connsiteY1" fmla="*/ 21646 h 1813981"/>
              <a:gd name="connsiteX2" fmla="*/ 2005628 w 2005628"/>
              <a:gd name="connsiteY2" fmla="*/ 1813981 h 1813981"/>
              <a:gd name="connsiteX0" fmla="*/ 0 w 2074406"/>
              <a:gd name="connsiteY0" fmla="*/ 164551 h 1799244"/>
              <a:gd name="connsiteX1" fmla="*/ 941006 w 2074406"/>
              <a:gd name="connsiteY1" fmla="*/ 224290 h 1799244"/>
              <a:gd name="connsiteX2" fmla="*/ 1789478 w 2074406"/>
              <a:gd name="connsiteY2" fmla="*/ 1140945 h 1799244"/>
              <a:gd name="connsiteX3" fmla="*/ 328303 w 2074406"/>
              <a:gd name="connsiteY3" fmla="*/ 1048665 h 1799244"/>
              <a:gd name="connsiteX4" fmla="*/ 0 w 2074406"/>
              <a:gd name="connsiteY4" fmla="*/ 164551 h 1799244"/>
              <a:gd name="connsiteX0" fmla="*/ 0 w 2074406"/>
              <a:gd name="connsiteY0" fmla="*/ 164551 h 1799244"/>
              <a:gd name="connsiteX1" fmla="*/ 1131374 w 2074406"/>
              <a:gd name="connsiteY1" fmla="*/ 21646 h 1799244"/>
              <a:gd name="connsiteX2" fmla="*/ 2074406 w 2074406"/>
              <a:gd name="connsiteY2" fmla="*/ 1799244 h 1799244"/>
              <a:gd name="connsiteX0" fmla="*/ 0 w 1866490"/>
              <a:gd name="connsiteY0" fmla="*/ 164551 h 1140945"/>
              <a:gd name="connsiteX1" fmla="*/ 941006 w 1866490"/>
              <a:gd name="connsiteY1" fmla="*/ 224290 h 1140945"/>
              <a:gd name="connsiteX2" fmla="*/ 1789478 w 1866490"/>
              <a:gd name="connsiteY2" fmla="*/ 1140945 h 1140945"/>
              <a:gd name="connsiteX3" fmla="*/ 328303 w 1866490"/>
              <a:gd name="connsiteY3" fmla="*/ 1048665 h 1140945"/>
              <a:gd name="connsiteX4" fmla="*/ 0 w 1866490"/>
              <a:gd name="connsiteY4" fmla="*/ 164551 h 1140945"/>
              <a:gd name="connsiteX0" fmla="*/ 0 w 1866490"/>
              <a:gd name="connsiteY0" fmla="*/ 164551 h 1140945"/>
              <a:gd name="connsiteX1" fmla="*/ 1131374 w 1866490"/>
              <a:gd name="connsiteY1" fmla="*/ 21646 h 1140945"/>
              <a:gd name="connsiteX2" fmla="*/ 1866490 w 1866490"/>
              <a:gd name="connsiteY2" fmla="*/ 1122317 h 1140945"/>
              <a:gd name="connsiteX0" fmla="*/ 0 w 1866490"/>
              <a:gd name="connsiteY0" fmla="*/ 346988 h 1323382"/>
              <a:gd name="connsiteX1" fmla="*/ 941006 w 1866490"/>
              <a:gd name="connsiteY1" fmla="*/ 406727 h 1323382"/>
              <a:gd name="connsiteX2" fmla="*/ 1789478 w 1866490"/>
              <a:gd name="connsiteY2" fmla="*/ 1323382 h 1323382"/>
              <a:gd name="connsiteX3" fmla="*/ 328303 w 1866490"/>
              <a:gd name="connsiteY3" fmla="*/ 1231102 h 1323382"/>
              <a:gd name="connsiteX4" fmla="*/ 0 w 1866490"/>
              <a:gd name="connsiteY4" fmla="*/ 346988 h 1323382"/>
              <a:gd name="connsiteX0" fmla="*/ 0 w 1866490"/>
              <a:gd name="connsiteY0" fmla="*/ 346988 h 1323382"/>
              <a:gd name="connsiteX1" fmla="*/ 1255430 w 1866490"/>
              <a:gd name="connsiteY1" fmla="*/ 12109 h 1323382"/>
              <a:gd name="connsiteX2" fmla="*/ 1866490 w 1866490"/>
              <a:gd name="connsiteY2" fmla="*/ 1304754 h 1323382"/>
              <a:gd name="connsiteX0" fmla="*/ 0 w 1895452"/>
              <a:gd name="connsiteY0" fmla="*/ 346988 h 1323382"/>
              <a:gd name="connsiteX1" fmla="*/ 941006 w 1895452"/>
              <a:gd name="connsiteY1" fmla="*/ 406727 h 1323382"/>
              <a:gd name="connsiteX2" fmla="*/ 1789478 w 1895452"/>
              <a:gd name="connsiteY2" fmla="*/ 1323382 h 1323382"/>
              <a:gd name="connsiteX3" fmla="*/ 328303 w 1895452"/>
              <a:gd name="connsiteY3" fmla="*/ 1231102 h 1323382"/>
              <a:gd name="connsiteX4" fmla="*/ 0 w 1895452"/>
              <a:gd name="connsiteY4" fmla="*/ 346988 h 1323382"/>
              <a:gd name="connsiteX0" fmla="*/ 0 w 1895452"/>
              <a:gd name="connsiteY0" fmla="*/ 346988 h 1323382"/>
              <a:gd name="connsiteX1" fmla="*/ 1255430 w 1895452"/>
              <a:gd name="connsiteY1" fmla="*/ 12109 h 1323382"/>
              <a:gd name="connsiteX2" fmla="*/ 1895452 w 1895452"/>
              <a:gd name="connsiteY2" fmla="*/ 1295391 h 1323382"/>
              <a:gd name="connsiteX0" fmla="*/ 0 w 1895452"/>
              <a:gd name="connsiteY0" fmla="*/ 331834 h 1308228"/>
              <a:gd name="connsiteX1" fmla="*/ 941006 w 1895452"/>
              <a:gd name="connsiteY1" fmla="*/ 391573 h 1308228"/>
              <a:gd name="connsiteX2" fmla="*/ 1789478 w 1895452"/>
              <a:gd name="connsiteY2" fmla="*/ 1308228 h 1308228"/>
              <a:gd name="connsiteX3" fmla="*/ 328303 w 1895452"/>
              <a:gd name="connsiteY3" fmla="*/ 1215948 h 1308228"/>
              <a:gd name="connsiteX4" fmla="*/ 0 w 1895452"/>
              <a:gd name="connsiteY4" fmla="*/ 331834 h 1308228"/>
              <a:gd name="connsiteX0" fmla="*/ 0 w 1895452"/>
              <a:gd name="connsiteY0" fmla="*/ 331834 h 1308228"/>
              <a:gd name="connsiteX1" fmla="*/ 1207157 w 1895452"/>
              <a:gd name="connsiteY1" fmla="*/ 12562 h 1308228"/>
              <a:gd name="connsiteX2" fmla="*/ 1895452 w 1895452"/>
              <a:gd name="connsiteY2" fmla="*/ 1280237 h 1308228"/>
              <a:gd name="connsiteX0" fmla="*/ 0 w 1895452"/>
              <a:gd name="connsiteY0" fmla="*/ 331834 h 1308228"/>
              <a:gd name="connsiteX1" fmla="*/ 941006 w 1895452"/>
              <a:gd name="connsiteY1" fmla="*/ 391573 h 1308228"/>
              <a:gd name="connsiteX2" fmla="*/ 1789478 w 1895452"/>
              <a:gd name="connsiteY2" fmla="*/ 1308228 h 1308228"/>
              <a:gd name="connsiteX3" fmla="*/ 328303 w 1895452"/>
              <a:gd name="connsiteY3" fmla="*/ 1215948 h 1308228"/>
              <a:gd name="connsiteX4" fmla="*/ 0 w 1895452"/>
              <a:gd name="connsiteY4" fmla="*/ 331834 h 1308228"/>
              <a:gd name="connsiteX0" fmla="*/ 0 w 1895452"/>
              <a:gd name="connsiteY0" fmla="*/ 331834 h 1308228"/>
              <a:gd name="connsiteX1" fmla="*/ 1207157 w 1895452"/>
              <a:gd name="connsiteY1" fmla="*/ 12562 h 1308228"/>
              <a:gd name="connsiteX2" fmla="*/ 1895452 w 1895452"/>
              <a:gd name="connsiteY2" fmla="*/ 1280237 h 1308228"/>
              <a:gd name="connsiteX0" fmla="*/ 50898 w 1946350"/>
              <a:gd name="connsiteY0" fmla="*/ 329011 h 1305405"/>
              <a:gd name="connsiteX1" fmla="*/ 991904 w 1946350"/>
              <a:gd name="connsiteY1" fmla="*/ 388750 h 1305405"/>
              <a:gd name="connsiteX2" fmla="*/ 1840376 w 1946350"/>
              <a:gd name="connsiteY2" fmla="*/ 1305405 h 1305405"/>
              <a:gd name="connsiteX3" fmla="*/ 379201 w 1946350"/>
              <a:gd name="connsiteY3" fmla="*/ 1213125 h 1305405"/>
              <a:gd name="connsiteX4" fmla="*/ 50898 w 1946350"/>
              <a:gd name="connsiteY4" fmla="*/ 329011 h 1305405"/>
              <a:gd name="connsiteX0" fmla="*/ 0 w 1946350"/>
              <a:gd name="connsiteY0" fmla="*/ 450058 h 1305405"/>
              <a:gd name="connsiteX1" fmla="*/ 1258055 w 1946350"/>
              <a:gd name="connsiteY1" fmla="*/ 9739 h 1305405"/>
              <a:gd name="connsiteX2" fmla="*/ 1946350 w 1946350"/>
              <a:gd name="connsiteY2" fmla="*/ 1277414 h 1305405"/>
              <a:gd name="connsiteX0" fmla="*/ 50898 w 1946350"/>
              <a:gd name="connsiteY0" fmla="*/ 330913 h 1307307"/>
              <a:gd name="connsiteX1" fmla="*/ 991904 w 1946350"/>
              <a:gd name="connsiteY1" fmla="*/ 390652 h 1307307"/>
              <a:gd name="connsiteX2" fmla="*/ 1840376 w 1946350"/>
              <a:gd name="connsiteY2" fmla="*/ 1307307 h 1307307"/>
              <a:gd name="connsiteX3" fmla="*/ 379201 w 1946350"/>
              <a:gd name="connsiteY3" fmla="*/ 1215027 h 1307307"/>
              <a:gd name="connsiteX4" fmla="*/ 50898 w 1946350"/>
              <a:gd name="connsiteY4" fmla="*/ 330913 h 1307307"/>
              <a:gd name="connsiteX0" fmla="*/ 0 w 1946350"/>
              <a:gd name="connsiteY0" fmla="*/ 451960 h 1307307"/>
              <a:gd name="connsiteX1" fmla="*/ 1258055 w 1946350"/>
              <a:gd name="connsiteY1" fmla="*/ 11641 h 1307307"/>
              <a:gd name="connsiteX2" fmla="*/ 1946350 w 1946350"/>
              <a:gd name="connsiteY2" fmla="*/ 1279316 h 130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6350" h="1307307" stroke="0" extrusionOk="0">
                <a:moveTo>
                  <a:pt x="50898" y="330913"/>
                </a:moveTo>
                <a:cubicBezTo>
                  <a:pt x="366652" y="286197"/>
                  <a:pt x="697486" y="307199"/>
                  <a:pt x="991904" y="390652"/>
                </a:cubicBezTo>
                <a:cubicBezTo>
                  <a:pt x="1563224" y="552593"/>
                  <a:pt x="1904330" y="921109"/>
                  <a:pt x="1840376" y="1307307"/>
                </a:cubicBezTo>
                <a:lnTo>
                  <a:pt x="379201" y="1215027"/>
                </a:lnTo>
                <a:lnTo>
                  <a:pt x="50898" y="330913"/>
                </a:lnTo>
                <a:close/>
              </a:path>
              <a:path w="1946350" h="1307307" fill="none">
                <a:moveTo>
                  <a:pt x="0" y="451960"/>
                </a:moveTo>
                <a:cubicBezTo>
                  <a:pt x="332913" y="316199"/>
                  <a:pt x="963637" y="-71812"/>
                  <a:pt x="1258055" y="11641"/>
                </a:cubicBezTo>
                <a:cubicBezTo>
                  <a:pt x="1829375" y="173582"/>
                  <a:pt x="1907138" y="915226"/>
                  <a:pt x="1946350" y="1279316"/>
                </a:cubicBezTo>
              </a:path>
            </a:pathLst>
          </a:custGeom>
          <a:noFill/>
          <a:ln w="76200">
            <a:solidFill>
              <a:srgbClr val="E22F86"/>
            </a:solidFill>
            <a:prstDash val="solid"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弧形 39">
            <a:extLst>
              <a:ext uri="{FF2B5EF4-FFF2-40B4-BE49-F238E27FC236}">
                <a16:creationId xmlns:a16="http://schemas.microsoft.com/office/drawing/2014/main" id="{55AB9404-67BC-495C-9628-1D55A816BACF}"/>
              </a:ext>
            </a:extLst>
          </p:cNvPr>
          <p:cNvSpPr/>
          <p:nvPr/>
        </p:nvSpPr>
        <p:spPr>
          <a:xfrm rot="15492385" flipV="1">
            <a:off x="2004020" y="3053582"/>
            <a:ext cx="2888173" cy="2874793"/>
          </a:xfrm>
          <a:custGeom>
            <a:avLst/>
            <a:gdLst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3" fmla="*/ 1468796 w 2937592"/>
              <a:gd name="connsiteY3" fmla="*/ 907063 h 1814126"/>
              <a:gd name="connsiteX4" fmla="*/ 1140493 w 2937592"/>
              <a:gd name="connsiteY4" fmla="*/ 22949 h 1814126"/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0" fmla="*/ 0 w 1803149"/>
              <a:gd name="connsiteY0" fmla="*/ 164551 h 1140945"/>
              <a:gd name="connsiteX1" fmla="*/ 941006 w 1803149"/>
              <a:gd name="connsiteY1" fmla="*/ 224290 h 1140945"/>
              <a:gd name="connsiteX2" fmla="*/ 1789478 w 1803149"/>
              <a:gd name="connsiteY2" fmla="*/ 1140945 h 1140945"/>
              <a:gd name="connsiteX3" fmla="*/ 328303 w 1803149"/>
              <a:gd name="connsiteY3" fmla="*/ 1048665 h 1140945"/>
              <a:gd name="connsiteX4" fmla="*/ 0 w 1803149"/>
              <a:gd name="connsiteY4" fmla="*/ 164551 h 1140945"/>
              <a:gd name="connsiteX0" fmla="*/ 0 w 1803149"/>
              <a:gd name="connsiteY0" fmla="*/ 164551 h 1140945"/>
              <a:gd name="connsiteX1" fmla="*/ 1131374 w 1803149"/>
              <a:gd name="connsiteY1" fmla="*/ 21646 h 1140945"/>
              <a:gd name="connsiteX2" fmla="*/ 1789478 w 1803149"/>
              <a:gd name="connsiteY2" fmla="*/ 1140945 h 1140945"/>
              <a:gd name="connsiteX0" fmla="*/ 0 w 2020092"/>
              <a:gd name="connsiteY0" fmla="*/ 164551 h 1848370"/>
              <a:gd name="connsiteX1" fmla="*/ 941006 w 2020092"/>
              <a:gd name="connsiteY1" fmla="*/ 224290 h 1848370"/>
              <a:gd name="connsiteX2" fmla="*/ 1789478 w 2020092"/>
              <a:gd name="connsiteY2" fmla="*/ 1140945 h 1848370"/>
              <a:gd name="connsiteX3" fmla="*/ 328303 w 2020092"/>
              <a:gd name="connsiteY3" fmla="*/ 1048665 h 1848370"/>
              <a:gd name="connsiteX4" fmla="*/ 0 w 2020092"/>
              <a:gd name="connsiteY4" fmla="*/ 164551 h 1848370"/>
              <a:gd name="connsiteX0" fmla="*/ 0 w 2020092"/>
              <a:gd name="connsiteY0" fmla="*/ 164551 h 1848370"/>
              <a:gd name="connsiteX1" fmla="*/ 1131374 w 2020092"/>
              <a:gd name="connsiteY1" fmla="*/ 21646 h 1848370"/>
              <a:gd name="connsiteX2" fmla="*/ 2012996 w 2020092"/>
              <a:gd name="connsiteY2" fmla="*/ 1848370 h 1848370"/>
              <a:gd name="connsiteX0" fmla="*/ 0 w 2012843"/>
              <a:gd name="connsiteY0" fmla="*/ 164551 h 1813981"/>
              <a:gd name="connsiteX1" fmla="*/ 941006 w 2012843"/>
              <a:gd name="connsiteY1" fmla="*/ 224290 h 1813981"/>
              <a:gd name="connsiteX2" fmla="*/ 1789478 w 2012843"/>
              <a:gd name="connsiteY2" fmla="*/ 1140945 h 1813981"/>
              <a:gd name="connsiteX3" fmla="*/ 328303 w 2012843"/>
              <a:gd name="connsiteY3" fmla="*/ 1048665 h 1813981"/>
              <a:gd name="connsiteX4" fmla="*/ 0 w 2012843"/>
              <a:gd name="connsiteY4" fmla="*/ 164551 h 1813981"/>
              <a:gd name="connsiteX0" fmla="*/ 0 w 2012843"/>
              <a:gd name="connsiteY0" fmla="*/ 164551 h 1813981"/>
              <a:gd name="connsiteX1" fmla="*/ 1131374 w 2012843"/>
              <a:gd name="connsiteY1" fmla="*/ 21646 h 1813981"/>
              <a:gd name="connsiteX2" fmla="*/ 2005628 w 2012843"/>
              <a:gd name="connsiteY2" fmla="*/ 1813981 h 1813981"/>
              <a:gd name="connsiteX0" fmla="*/ 0 w 2005628"/>
              <a:gd name="connsiteY0" fmla="*/ 164551 h 1813981"/>
              <a:gd name="connsiteX1" fmla="*/ 941006 w 2005628"/>
              <a:gd name="connsiteY1" fmla="*/ 224290 h 1813981"/>
              <a:gd name="connsiteX2" fmla="*/ 1789478 w 2005628"/>
              <a:gd name="connsiteY2" fmla="*/ 1140945 h 1813981"/>
              <a:gd name="connsiteX3" fmla="*/ 328303 w 2005628"/>
              <a:gd name="connsiteY3" fmla="*/ 1048665 h 1813981"/>
              <a:gd name="connsiteX4" fmla="*/ 0 w 2005628"/>
              <a:gd name="connsiteY4" fmla="*/ 164551 h 1813981"/>
              <a:gd name="connsiteX0" fmla="*/ 0 w 2005628"/>
              <a:gd name="connsiteY0" fmla="*/ 164551 h 1813981"/>
              <a:gd name="connsiteX1" fmla="*/ 1131374 w 2005628"/>
              <a:gd name="connsiteY1" fmla="*/ 21646 h 1813981"/>
              <a:gd name="connsiteX2" fmla="*/ 2005628 w 2005628"/>
              <a:gd name="connsiteY2" fmla="*/ 1813981 h 1813981"/>
              <a:gd name="connsiteX0" fmla="*/ 0 w 2074406"/>
              <a:gd name="connsiteY0" fmla="*/ 164551 h 1799244"/>
              <a:gd name="connsiteX1" fmla="*/ 941006 w 2074406"/>
              <a:gd name="connsiteY1" fmla="*/ 224290 h 1799244"/>
              <a:gd name="connsiteX2" fmla="*/ 1789478 w 2074406"/>
              <a:gd name="connsiteY2" fmla="*/ 1140945 h 1799244"/>
              <a:gd name="connsiteX3" fmla="*/ 328303 w 2074406"/>
              <a:gd name="connsiteY3" fmla="*/ 1048665 h 1799244"/>
              <a:gd name="connsiteX4" fmla="*/ 0 w 2074406"/>
              <a:gd name="connsiteY4" fmla="*/ 164551 h 1799244"/>
              <a:gd name="connsiteX0" fmla="*/ 0 w 2074406"/>
              <a:gd name="connsiteY0" fmla="*/ 164551 h 1799244"/>
              <a:gd name="connsiteX1" fmla="*/ 1131374 w 2074406"/>
              <a:gd name="connsiteY1" fmla="*/ 21646 h 1799244"/>
              <a:gd name="connsiteX2" fmla="*/ 2074406 w 2074406"/>
              <a:gd name="connsiteY2" fmla="*/ 1799244 h 1799244"/>
              <a:gd name="connsiteX0" fmla="*/ 0 w 2143151"/>
              <a:gd name="connsiteY0" fmla="*/ 164551 h 2035339"/>
              <a:gd name="connsiteX1" fmla="*/ 941006 w 2143151"/>
              <a:gd name="connsiteY1" fmla="*/ 224290 h 2035339"/>
              <a:gd name="connsiteX2" fmla="*/ 1789478 w 2143151"/>
              <a:gd name="connsiteY2" fmla="*/ 1140945 h 2035339"/>
              <a:gd name="connsiteX3" fmla="*/ 328303 w 2143151"/>
              <a:gd name="connsiteY3" fmla="*/ 1048665 h 2035339"/>
              <a:gd name="connsiteX4" fmla="*/ 0 w 2143151"/>
              <a:gd name="connsiteY4" fmla="*/ 164551 h 2035339"/>
              <a:gd name="connsiteX0" fmla="*/ 0 w 2143151"/>
              <a:gd name="connsiteY0" fmla="*/ 164551 h 2035339"/>
              <a:gd name="connsiteX1" fmla="*/ 1131374 w 2143151"/>
              <a:gd name="connsiteY1" fmla="*/ 21646 h 2035339"/>
              <a:gd name="connsiteX2" fmla="*/ 2143151 w 2143151"/>
              <a:gd name="connsiteY2" fmla="*/ 2035339 h 2035339"/>
              <a:gd name="connsiteX0" fmla="*/ 0 w 2104591"/>
              <a:gd name="connsiteY0" fmla="*/ 164551 h 2167549"/>
              <a:gd name="connsiteX1" fmla="*/ 941006 w 2104591"/>
              <a:gd name="connsiteY1" fmla="*/ 224290 h 2167549"/>
              <a:gd name="connsiteX2" fmla="*/ 1789478 w 2104591"/>
              <a:gd name="connsiteY2" fmla="*/ 1140945 h 2167549"/>
              <a:gd name="connsiteX3" fmla="*/ 328303 w 2104591"/>
              <a:gd name="connsiteY3" fmla="*/ 1048665 h 2167549"/>
              <a:gd name="connsiteX4" fmla="*/ 0 w 2104591"/>
              <a:gd name="connsiteY4" fmla="*/ 164551 h 2167549"/>
              <a:gd name="connsiteX0" fmla="*/ 0 w 2104591"/>
              <a:gd name="connsiteY0" fmla="*/ 164551 h 2167549"/>
              <a:gd name="connsiteX1" fmla="*/ 1131374 w 2104591"/>
              <a:gd name="connsiteY1" fmla="*/ 21646 h 2167549"/>
              <a:gd name="connsiteX2" fmla="*/ 2104591 w 2104591"/>
              <a:gd name="connsiteY2" fmla="*/ 2167549 h 216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591" h="2167549" stroke="0" extrusionOk="0">
                <a:moveTo>
                  <a:pt x="0" y="164551"/>
                </a:moveTo>
                <a:cubicBezTo>
                  <a:pt x="315754" y="119835"/>
                  <a:pt x="646588" y="140837"/>
                  <a:pt x="941006" y="224290"/>
                </a:cubicBezTo>
                <a:cubicBezTo>
                  <a:pt x="1512326" y="386231"/>
                  <a:pt x="1853432" y="754747"/>
                  <a:pt x="1789478" y="1140945"/>
                </a:cubicBezTo>
                <a:lnTo>
                  <a:pt x="328303" y="1048665"/>
                </a:lnTo>
                <a:lnTo>
                  <a:pt x="0" y="164551"/>
                </a:lnTo>
                <a:close/>
              </a:path>
              <a:path w="2104591" h="2167549" fill="none">
                <a:moveTo>
                  <a:pt x="0" y="164551"/>
                </a:moveTo>
                <a:cubicBezTo>
                  <a:pt x="315754" y="119835"/>
                  <a:pt x="836956" y="-61807"/>
                  <a:pt x="1131374" y="21646"/>
                </a:cubicBezTo>
                <a:cubicBezTo>
                  <a:pt x="1702694" y="183587"/>
                  <a:pt x="2065379" y="1803459"/>
                  <a:pt x="2104591" y="2167549"/>
                </a:cubicBezTo>
              </a:path>
            </a:pathLst>
          </a:custGeom>
          <a:noFill/>
          <a:ln w="76200">
            <a:solidFill>
              <a:srgbClr val="0201F8"/>
            </a:solidFill>
            <a:prstDash val="solid"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603347" y="5724561"/>
            <a:ext cx="727955" cy="401137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1770">
            <a:off x="7173490" y="3152216"/>
            <a:ext cx="654086" cy="33682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85FA564B-C5B5-491E-B2B8-0D23A8215EBB}"/>
              </a:ext>
            </a:extLst>
          </p:cNvPr>
          <p:cNvSpPr/>
          <p:nvPr/>
        </p:nvSpPr>
        <p:spPr>
          <a:xfrm>
            <a:off x="3327894" y="6326846"/>
            <a:ext cx="1115526" cy="23099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5FA564B-C5B5-491E-B2B8-0D23A8215EBB}"/>
              </a:ext>
            </a:extLst>
          </p:cNvPr>
          <p:cNvSpPr/>
          <p:nvPr/>
        </p:nvSpPr>
        <p:spPr>
          <a:xfrm>
            <a:off x="3480294" y="6557934"/>
            <a:ext cx="1115526" cy="6477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5FA564B-C5B5-491E-B2B8-0D23A8215EBB}"/>
              </a:ext>
            </a:extLst>
          </p:cNvPr>
          <p:cNvSpPr/>
          <p:nvPr/>
        </p:nvSpPr>
        <p:spPr>
          <a:xfrm>
            <a:off x="3401322" y="6617684"/>
            <a:ext cx="1296281" cy="26692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5FA564B-C5B5-491E-B2B8-0D23A8215EBB}"/>
              </a:ext>
            </a:extLst>
          </p:cNvPr>
          <p:cNvSpPr/>
          <p:nvPr/>
        </p:nvSpPr>
        <p:spPr>
          <a:xfrm>
            <a:off x="499730" y="2661370"/>
            <a:ext cx="778201" cy="11276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3412EFBF-4777-4679-BC14-8B13608061FE}"/>
              </a:ext>
            </a:extLst>
          </p:cNvPr>
          <p:cNvSpPr txBox="1">
            <a:spLocks/>
          </p:cNvSpPr>
          <p:nvPr/>
        </p:nvSpPr>
        <p:spPr>
          <a:xfrm>
            <a:off x="7619767" y="1525967"/>
            <a:ext cx="3936173" cy="1746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zh-TW" altLang="en-US" sz="2600" dirty="0"/>
              <a:t>雙車位置與行向：</a:t>
            </a:r>
            <a:r>
              <a:rPr lang="en-US" altLang="zh-TW" sz="2600" dirty="0"/>
              <a:t/>
            </a:r>
            <a:br>
              <a:rPr lang="en-US" altLang="zh-TW" sz="2600" dirty="0"/>
            </a:br>
            <a:r>
              <a:rPr lang="zh-TW" altLang="en-US" sz="2600" dirty="0"/>
              <a:t>Ａ車為幹道的轉彎車，Ｂ車為支道的轉彎車。</a:t>
            </a:r>
            <a:endParaRPr lang="en-US" altLang="zh-TW" sz="2600" dirty="0"/>
          </a:p>
          <a:p>
            <a:pPr lvl="1">
              <a:lnSpc>
                <a:spcPct val="120000"/>
              </a:lnSpc>
            </a:pPr>
            <a:endParaRPr lang="en-US" altLang="zh-TW" sz="2600" dirty="0"/>
          </a:p>
        </p:txBody>
      </p:sp>
      <p:sp>
        <p:nvSpPr>
          <p:cNvPr id="28" name="圓角矩形 27"/>
          <p:cNvSpPr/>
          <p:nvPr/>
        </p:nvSpPr>
        <p:spPr>
          <a:xfrm>
            <a:off x="8215713" y="3337827"/>
            <a:ext cx="3426291" cy="2463409"/>
          </a:xfrm>
          <a:prstGeom prst="round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  <a:defRPr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答案：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Ａ車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Ｂ車行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向路口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設有「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閃光紅燈」，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支道上的Ｂ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車應讓行駛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在幹道的Ａ車先行。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" name="圖片 13" descr="小圖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780" y="5801236"/>
            <a:ext cx="476440" cy="387799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450" y="3473261"/>
            <a:ext cx="486503" cy="41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5 -0.38009 L -0.16992 -0.38009 C -0.09388 -0.38009 -1.875E-6 -0.27546 -1.875E-6 -0.19028 L -1.875E-6 1.11111E-6 " pathEditMode="relative" rAng="0" ptsTypes="AAAA">
                                      <p:cBhvr>
                                        <p:cTn id="9" dur="16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66" y="1900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1" dur="1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57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29427 0.49282 L -0.29427 0.2463 C -0.29427 0.13542 -0.21328 7.40741E-7 -0.14739 7.40741E-7 L -4.375E-6 7.40741E-7 " pathEditMode="relative" rAng="0" ptsTypes="AAAA">
                                      <p:cBhvr>
                                        <p:cTn id="13" dur="16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4" y="-2465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-5400000">
                                      <p:cBhvr>
                                        <p:cTn id="15" dur="1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BA7B3114-3D0E-416E-ABCE-6EA10DC015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56" y="1641029"/>
            <a:ext cx="6738823" cy="4685816"/>
          </a:xfrm>
          <a:prstGeom prst="rect">
            <a:avLst/>
          </a:prstGeom>
        </p:spPr>
      </p:pic>
      <p:sp>
        <p:nvSpPr>
          <p:cNvPr id="33" name="文字方塊 32"/>
          <p:cNvSpPr txBox="1"/>
          <p:nvPr/>
        </p:nvSpPr>
        <p:spPr>
          <a:xfrm rot="16200000">
            <a:off x="6949388" y="3007364"/>
            <a:ext cx="66302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bg2"/>
                </a:solidFill>
              </a:rPr>
              <a:t>停</a:t>
            </a:r>
          </a:p>
        </p:txBody>
      </p:sp>
      <p:sp>
        <p:nvSpPr>
          <p:cNvPr id="34" name="文字方塊 33"/>
          <p:cNvSpPr txBox="1"/>
          <p:nvPr/>
        </p:nvSpPr>
        <p:spPr>
          <a:xfrm rot="5400000">
            <a:off x="1735526" y="3480929"/>
            <a:ext cx="40405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bg2"/>
                </a:solidFill>
              </a:rPr>
              <a:t>停</a:t>
            </a:r>
          </a:p>
        </p:txBody>
      </p:sp>
      <p:sp>
        <p:nvSpPr>
          <p:cNvPr id="15" name="弧形 39">
            <a:extLst>
              <a:ext uri="{FF2B5EF4-FFF2-40B4-BE49-F238E27FC236}">
                <a16:creationId xmlns:a16="http://schemas.microsoft.com/office/drawing/2014/main" id="{506741CE-71FD-471A-BFA5-458C4334F59F}"/>
              </a:ext>
            </a:extLst>
          </p:cNvPr>
          <p:cNvSpPr/>
          <p:nvPr/>
        </p:nvSpPr>
        <p:spPr>
          <a:xfrm rot="20786536" flipV="1">
            <a:off x="1669530" y="2636978"/>
            <a:ext cx="3464030" cy="1183515"/>
          </a:xfrm>
          <a:custGeom>
            <a:avLst/>
            <a:gdLst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3" fmla="*/ 1468796 w 2937592"/>
              <a:gd name="connsiteY3" fmla="*/ 907063 h 1814126"/>
              <a:gd name="connsiteX4" fmla="*/ 1140493 w 2937592"/>
              <a:gd name="connsiteY4" fmla="*/ 22949 h 1814126"/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0" fmla="*/ 0 w 1803149"/>
              <a:gd name="connsiteY0" fmla="*/ 164551 h 1140945"/>
              <a:gd name="connsiteX1" fmla="*/ 941006 w 1803149"/>
              <a:gd name="connsiteY1" fmla="*/ 224290 h 1140945"/>
              <a:gd name="connsiteX2" fmla="*/ 1789478 w 1803149"/>
              <a:gd name="connsiteY2" fmla="*/ 1140945 h 1140945"/>
              <a:gd name="connsiteX3" fmla="*/ 328303 w 1803149"/>
              <a:gd name="connsiteY3" fmla="*/ 1048665 h 1140945"/>
              <a:gd name="connsiteX4" fmla="*/ 0 w 1803149"/>
              <a:gd name="connsiteY4" fmla="*/ 164551 h 1140945"/>
              <a:gd name="connsiteX0" fmla="*/ 0 w 1803149"/>
              <a:gd name="connsiteY0" fmla="*/ 164551 h 1140945"/>
              <a:gd name="connsiteX1" fmla="*/ 1131374 w 1803149"/>
              <a:gd name="connsiteY1" fmla="*/ 21646 h 1140945"/>
              <a:gd name="connsiteX2" fmla="*/ 1789478 w 1803149"/>
              <a:gd name="connsiteY2" fmla="*/ 1140945 h 1140945"/>
              <a:gd name="connsiteX0" fmla="*/ 0 w 2020092"/>
              <a:gd name="connsiteY0" fmla="*/ 164551 h 1848370"/>
              <a:gd name="connsiteX1" fmla="*/ 941006 w 2020092"/>
              <a:gd name="connsiteY1" fmla="*/ 224290 h 1848370"/>
              <a:gd name="connsiteX2" fmla="*/ 1789478 w 2020092"/>
              <a:gd name="connsiteY2" fmla="*/ 1140945 h 1848370"/>
              <a:gd name="connsiteX3" fmla="*/ 328303 w 2020092"/>
              <a:gd name="connsiteY3" fmla="*/ 1048665 h 1848370"/>
              <a:gd name="connsiteX4" fmla="*/ 0 w 2020092"/>
              <a:gd name="connsiteY4" fmla="*/ 164551 h 1848370"/>
              <a:gd name="connsiteX0" fmla="*/ 0 w 2020092"/>
              <a:gd name="connsiteY0" fmla="*/ 164551 h 1848370"/>
              <a:gd name="connsiteX1" fmla="*/ 1131374 w 2020092"/>
              <a:gd name="connsiteY1" fmla="*/ 21646 h 1848370"/>
              <a:gd name="connsiteX2" fmla="*/ 2012996 w 2020092"/>
              <a:gd name="connsiteY2" fmla="*/ 1848370 h 1848370"/>
              <a:gd name="connsiteX0" fmla="*/ 0 w 2012843"/>
              <a:gd name="connsiteY0" fmla="*/ 164551 h 1813981"/>
              <a:gd name="connsiteX1" fmla="*/ 941006 w 2012843"/>
              <a:gd name="connsiteY1" fmla="*/ 224290 h 1813981"/>
              <a:gd name="connsiteX2" fmla="*/ 1789478 w 2012843"/>
              <a:gd name="connsiteY2" fmla="*/ 1140945 h 1813981"/>
              <a:gd name="connsiteX3" fmla="*/ 328303 w 2012843"/>
              <a:gd name="connsiteY3" fmla="*/ 1048665 h 1813981"/>
              <a:gd name="connsiteX4" fmla="*/ 0 w 2012843"/>
              <a:gd name="connsiteY4" fmla="*/ 164551 h 1813981"/>
              <a:gd name="connsiteX0" fmla="*/ 0 w 2012843"/>
              <a:gd name="connsiteY0" fmla="*/ 164551 h 1813981"/>
              <a:gd name="connsiteX1" fmla="*/ 1131374 w 2012843"/>
              <a:gd name="connsiteY1" fmla="*/ 21646 h 1813981"/>
              <a:gd name="connsiteX2" fmla="*/ 2005628 w 2012843"/>
              <a:gd name="connsiteY2" fmla="*/ 1813981 h 1813981"/>
              <a:gd name="connsiteX0" fmla="*/ 0 w 2005628"/>
              <a:gd name="connsiteY0" fmla="*/ 164551 h 1813981"/>
              <a:gd name="connsiteX1" fmla="*/ 941006 w 2005628"/>
              <a:gd name="connsiteY1" fmla="*/ 224290 h 1813981"/>
              <a:gd name="connsiteX2" fmla="*/ 1789478 w 2005628"/>
              <a:gd name="connsiteY2" fmla="*/ 1140945 h 1813981"/>
              <a:gd name="connsiteX3" fmla="*/ 328303 w 2005628"/>
              <a:gd name="connsiteY3" fmla="*/ 1048665 h 1813981"/>
              <a:gd name="connsiteX4" fmla="*/ 0 w 2005628"/>
              <a:gd name="connsiteY4" fmla="*/ 164551 h 1813981"/>
              <a:gd name="connsiteX0" fmla="*/ 0 w 2005628"/>
              <a:gd name="connsiteY0" fmla="*/ 164551 h 1813981"/>
              <a:gd name="connsiteX1" fmla="*/ 1131374 w 2005628"/>
              <a:gd name="connsiteY1" fmla="*/ 21646 h 1813981"/>
              <a:gd name="connsiteX2" fmla="*/ 2005628 w 2005628"/>
              <a:gd name="connsiteY2" fmla="*/ 1813981 h 1813981"/>
              <a:gd name="connsiteX0" fmla="*/ 0 w 2074406"/>
              <a:gd name="connsiteY0" fmla="*/ 164551 h 1799244"/>
              <a:gd name="connsiteX1" fmla="*/ 941006 w 2074406"/>
              <a:gd name="connsiteY1" fmla="*/ 224290 h 1799244"/>
              <a:gd name="connsiteX2" fmla="*/ 1789478 w 2074406"/>
              <a:gd name="connsiteY2" fmla="*/ 1140945 h 1799244"/>
              <a:gd name="connsiteX3" fmla="*/ 328303 w 2074406"/>
              <a:gd name="connsiteY3" fmla="*/ 1048665 h 1799244"/>
              <a:gd name="connsiteX4" fmla="*/ 0 w 2074406"/>
              <a:gd name="connsiteY4" fmla="*/ 164551 h 1799244"/>
              <a:gd name="connsiteX0" fmla="*/ 0 w 2074406"/>
              <a:gd name="connsiteY0" fmla="*/ 164551 h 1799244"/>
              <a:gd name="connsiteX1" fmla="*/ 1131374 w 2074406"/>
              <a:gd name="connsiteY1" fmla="*/ 21646 h 1799244"/>
              <a:gd name="connsiteX2" fmla="*/ 2074406 w 2074406"/>
              <a:gd name="connsiteY2" fmla="*/ 1799244 h 1799244"/>
              <a:gd name="connsiteX0" fmla="*/ 0 w 1866490"/>
              <a:gd name="connsiteY0" fmla="*/ 164551 h 1140945"/>
              <a:gd name="connsiteX1" fmla="*/ 941006 w 1866490"/>
              <a:gd name="connsiteY1" fmla="*/ 224290 h 1140945"/>
              <a:gd name="connsiteX2" fmla="*/ 1789478 w 1866490"/>
              <a:gd name="connsiteY2" fmla="*/ 1140945 h 1140945"/>
              <a:gd name="connsiteX3" fmla="*/ 328303 w 1866490"/>
              <a:gd name="connsiteY3" fmla="*/ 1048665 h 1140945"/>
              <a:gd name="connsiteX4" fmla="*/ 0 w 1866490"/>
              <a:gd name="connsiteY4" fmla="*/ 164551 h 1140945"/>
              <a:gd name="connsiteX0" fmla="*/ 0 w 1866490"/>
              <a:gd name="connsiteY0" fmla="*/ 164551 h 1140945"/>
              <a:gd name="connsiteX1" fmla="*/ 1131374 w 1866490"/>
              <a:gd name="connsiteY1" fmla="*/ 21646 h 1140945"/>
              <a:gd name="connsiteX2" fmla="*/ 1866490 w 1866490"/>
              <a:gd name="connsiteY2" fmla="*/ 1122317 h 1140945"/>
              <a:gd name="connsiteX0" fmla="*/ 0 w 1866490"/>
              <a:gd name="connsiteY0" fmla="*/ 346988 h 1323382"/>
              <a:gd name="connsiteX1" fmla="*/ 941006 w 1866490"/>
              <a:gd name="connsiteY1" fmla="*/ 406727 h 1323382"/>
              <a:gd name="connsiteX2" fmla="*/ 1789478 w 1866490"/>
              <a:gd name="connsiteY2" fmla="*/ 1323382 h 1323382"/>
              <a:gd name="connsiteX3" fmla="*/ 328303 w 1866490"/>
              <a:gd name="connsiteY3" fmla="*/ 1231102 h 1323382"/>
              <a:gd name="connsiteX4" fmla="*/ 0 w 1866490"/>
              <a:gd name="connsiteY4" fmla="*/ 346988 h 1323382"/>
              <a:gd name="connsiteX0" fmla="*/ 0 w 1866490"/>
              <a:gd name="connsiteY0" fmla="*/ 346988 h 1323382"/>
              <a:gd name="connsiteX1" fmla="*/ 1255430 w 1866490"/>
              <a:gd name="connsiteY1" fmla="*/ 12109 h 1323382"/>
              <a:gd name="connsiteX2" fmla="*/ 1866490 w 1866490"/>
              <a:gd name="connsiteY2" fmla="*/ 1304754 h 1323382"/>
              <a:gd name="connsiteX0" fmla="*/ 0 w 1895452"/>
              <a:gd name="connsiteY0" fmla="*/ 346988 h 1323382"/>
              <a:gd name="connsiteX1" fmla="*/ 941006 w 1895452"/>
              <a:gd name="connsiteY1" fmla="*/ 406727 h 1323382"/>
              <a:gd name="connsiteX2" fmla="*/ 1789478 w 1895452"/>
              <a:gd name="connsiteY2" fmla="*/ 1323382 h 1323382"/>
              <a:gd name="connsiteX3" fmla="*/ 328303 w 1895452"/>
              <a:gd name="connsiteY3" fmla="*/ 1231102 h 1323382"/>
              <a:gd name="connsiteX4" fmla="*/ 0 w 1895452"/>
              <a:gd name="connsiteY4" fmla="*/ 346988 h 1323382"/>
              <a:gd name="connsiteX0" fmla="*/ 0 w 1895452"/>
              <a:gd name="connsiteY0" fmla="*/ 346988 h 1323382"/>
              <a:gd name="connsiteX1" fmla="*/ 1255430 w 1895452"/>
              <a:gd name="connsiteY1" fmla="*/ 12109 h 1323382"/>
              <a:gd name="connsiteX2" fmla="*/ 1895452 w 1895452"/>
              <a:gd name="connsiteY2" fmla="*/ 1295391 h 1323382"/>
              <a:gd name="connsiteX0" fmla="*/ 0 w 1895452"/>
              <a:gd name="connsiteY0" fmla="*/ 331834 h 1308228"/>
              <a:gd name="connsiteX1" fmla="*/ 941006 w 1895452"/>
              <a:gd name="connsiteY1" fmla="*/ 391573 h 1308228"/>
              <a:gd name="connsiteX2" fmla="*/ 1789478 w 1895452"/>
              <a:gd name="connsiteY2" fmla="*/ 1308228 h 1308228"/>
              <a:gd name="connsiteX3" fmla="*/ 328303 w 1895452"/>
              <a:gd name="connsiteY3" fmla="*/ 1215948 h 1308228"/>
              <a:gd name="connsiteX4" fmla="*/ 0 w 1895452"/>
              <a:gd name="connsiteY4" fmla="*/ 331834 h 1308228"/>
              <a:gd name="connsiteX0" fmla="*/ 0 w 1895452"/>
              <a:gd name="connsiteY0" fmla="*/ 331834 h 1308228"/>
              <a:gd name="connsiteX1" fmla="*/ 1207157 w 1895452"/>
              <a:gd name="connsiteY1" fmla="*/ 12562 h 1308228"/>
              <a:gd name="connsiteX2" fmla="*/ 1895452 w 1895452"/>
              <a:gd name="connsiteY2" fmla="*/ 1280237 h 1308228"/>
              <a:gd name="connsiteX0" fmla="*/ 0 w 1895452"/>
              <a:gd name="connsiteY0" fmla="*/ 331834 h 1308228"/>
              <a:gd name="connsiteX1" fmla="*/ 941006 w 1895452"/>
              <a:gd name="connsiteY1" fmla="*/ 391573 h 1308228"/>
              <a:gd name="connsiteX2" fmla="*/ 1789478 w 1895452"/>
              <a:gd name="connsiteY2" fmla="*/ 1308228 h 1308228"/>
              <a:gd name="connsiteX3" fmla="*/ 328303 w 1895452"/>
              <a:gd name="connsiteY3" fmla="*/ 1215948 h 1308228"/>
              <a:gd name="connsiteX4" fmla="*/ 0 w 1895452"/>
              <a:gd name="connsiteY4" fmla="*/ 331834 h 1308228"/>
              <a:gd name="connsiteX0" fmla="*/ 0 w 1895452"/>
              <a:gd name="connsiteY0" fmla="*/ 331834 h 1308228"/>
              <a:gd name="connsiteX1" fmla="*/ 1207157 w 1895452"/>
              <a:gd name="connsiteY1" fmla="*/ 12562 h 1308228"/>
              <a:gd name="connsiteX2" fmla="*/ 1895452 w 1895452"/>
              <a:gd name="connsiteY2" fmla="*/ 1280237 h 1308228"/>
              <a:gd name="connsiteX0" fmla="*/ 50898 w 1946350"/>
              <a:gd name="connsiteY0" fmla="*/ 329011 h 1305405"/>
              <a:gd name="connsiteX1" fmla="*/ 991904 w 1946350"/>
              <a:gd name="connsiteY1" fmla="*/ 388750 h 1305405"/>
              <a:gd name="connsiteX2" fmla="*/ 1840376 w 1946350"/>
              <a:gd name="connsiteY2" fmla="*/ 1305405 h 1305405"/>
              <a:gd name="connsiteX3" fmla="*/ 379201 w 1946350"/>
              <a:gd name="connsiteY3" fmla="*/ 1213125 h 1305405"/>
              <a:gd name="connsiteX4" fmla="*/ 50898 w 1946350"/>
              <a:gd name="connsiteY4" fmla="*/ 329011 h 1305405"/>
              <a:gd name="connsiteX0" fmla="*/ 0 w 1946350"/>
              <a:gd name="connsiteY0" fmla="*/ 450058 h 1305405"/>
              <a:gd name="connsiteX1" fmla="*/ 1258055 w 1946350"/>
              <a:gd name="connsiteY1" fmla="*/ 9739 h 1305405"/>
              <a:gd name="connsiteX2" fmla="*/ 1946350 w 1946350"/>
              <a:gd name="connsiteY2" fmla="*/ 1277414 h 1305405"/>
              <a:gd name="connsiteX0" fmla="*/ 50898 w 1946350"/>
              <a:gd name="connsiteY0" fmla="*/ 330913 h 1307307"/>
              <a:gd name="connsiteX1" fmla="*/ 991904 w 1946350"/>
              <a:gd name="connsiteY1" fmla="*/ 390652 h 1307307"/>
              <a:gd name="connsiteX2" fmla="*/ 1840376 w 1946350"/>
              <a:gd name="connsiteY2" fmla="*/ 1307307 h 1307307"/>
              <a:gd name="connsiteX3" fmla="*/ 379201 w 1946350"/>
              <a:gd name="connsiteY3" fmla="*/ 1215027 h 1307307"/>
              <a:gd name="connsiteX4" fmla="*/ 50898 w 1946350"/>
              <a:gd name="connsiteY4" fmla="*/ 330913 h 1307307"/>
              <a:gd name="connsiteX0" fmla="*/ 0 w 1946350"/>
              <a:gd name="connsiteY0" fmla="*/ 451960 h 1307307"/>
              <a:gd name="connsiteX1" fmla="*/ 1258055 w 1946350"/>
              <a:gd name="connsiteY1" fmla="*/ 11641 h 1307307"/>
              <a:gd name="connsiteX2" fmla="*/ 1946350 w 1946350"/>
              <a:gd name="connsiteY2" fmla="*/ 1279316 h 130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6350" h="1307307" stroke="0" extrusionOk="0">
                <a:moveTo>
                  <a:pt x="50898" y="330913"/>
                </a:moveTo>
                <a:cubicBezTo>
                  <a:pt x="366652" y="286197"/>
                  <a:pt x="697486" y="307199"/>
                  <a:pt x="991904" y="390652"/>
                </a:cubicBezTo>
                <a:cubicBezTo>
                  <a:pt x="1563224" y="552593"/>
                  <a:pt x="1904330" y="921109"/>
                  <a:pt x="1840376" y="1307307"/>
                </a:cubicBezTo>
                <a:lnTo>
                  <a:pt x="379201" y="1215027"/>
                </a:lnTo>
                <a:lnTo>
                  <a:pt x="50898" y="330913"/>
                </a:lnTo>
                <a:close/>
              </a:path>
              <a:path w="1946350" h="1307307" fill="none">
                <a:moveTo>
                  <a:pt x="0" y="451960"/>
                </a:moveTo>
                <a:cubicBezTo>
                  <a:pt x="332913" y="316199"/>
                  <a:pt x="963637" y="-71812"/>
                  <a:pt x="1258055" y="11641"/>
                </a:cubicBezTo>
                <a:cubicBezTo>
                  <a:pt x="1829375" y="173582"/>
                  <a:pt x="1907138" y="915226"/>
                  <a:pt x="1946350" y="1279316"/>
                </a:cubicBezTo>
              </a:path>
            </a:pathLst>
          </a:custGeom>
          <a:noFill/>
          <a:ln w="76200">
            <a:solidFill>
              <a:srgbClr val="E22F86"/>
            </a:solidFill>
            <a:prstDash val="solid"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弧形 39">
            <a:extLst>
              <a:ext uri="{FF2B5EF4-FFF2-40B4-BE49-F238E27FC236}">
                <a16:creationId xmlns:a16="http://schemas.microsoft.com/office/drawing/2014/main" id="{55AB9404-67BC-495C-9628-1D55A816BACF}"/>
              </a:ext>
            </a:extLst>
          </p:cNvPr>
          <p:cNvSpPr/>
          <p:nvPr/>
        </p:nvSpPr>
        <p:spPr>
          <a:xfrm rot="15492385" flipV="1">
            <a:off x="2208184" y="3024837"/>
            <a:ext cx="2995708" cy="3028221"/>
          </a:xfrm>
          <a:custGeom>
            <a:avLst/>
            <a:gdLst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3" fmla="*/ 1468796 w 2937592"/>
              <a:gd name="connsiteY3" fmla="*/ 907063 h 1814126"/>
              <a:gd name="connsiteX4" fmla="*/ 1140493 w 2937592"/>
              <a:gd name="connsiteY4" fmla="*/ 22949 h 1814126"/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0" fmla="*/ 0 w 1803149"/>
              <a:gd name="connsiteY0" fmla="*/ 164551 h 1140945"/>
              <a:gd name="connsiteX1" fmla="*/ 941006 w 1803149"/>
              <a:gd name="connsiteY1" fmla="*/ 224290 h 1140945"/>
              <a:gd name="connsiteX2" fmla="*/ 1789478 w 1803149"/>
              <a:gd name="connsiteY2" fmla="*/ 1140945 h 1140945"/>
              <a:gd name="connsiteX3" fmla="*/ 328303 w 1803149"/>
              <a:gd name="connsiteY3" fmla="*/ 1048665 h 1140945"/>
              <a:gd name="connsiteX4" fmla="*/ 0 w 1803149"/>
              <a:gd name="connsiteY4" fmla="*/ 164551 h 1140945"/>
              <a:gd name="connsiteX0" fmla="*/ 0 w 1803149"/>
              <a:gd name="connsiteY0" fmla="*/ 164551 h 1140945"/>
              <a:gd name="connsiteX1" fmla="*/ 1131374 w 1803149"/>
              <a:gd name="connsiteY1" fmla="*/ 21646 h 1140945"/>
              <a:gd name="connsiteX2" fmla="*/ 1789478 w 1803149"/>
              <a:gd name="connsiteY2" fmla="*/ 1140945 h 1140945"/>
              <a:gd name="connsiteX0" fmla="*/ 0 w 2020092"/>
              <a:gd name="connsiteY0" fmla="*/ 164551 h 1848370"/>
              <a:gd name="connsiteX1" fmla="*/ 941006 w 2020092"/>
              <a:gd name="connsiteY1" fmla="*/ 224290 h 1848370"/>
              <a:gd name="connsiteX2" fmla="*/ 1789478 w 2020092"/>
              <a:gd name="connsiteY2" fmla="*/ 1140945 h 1848370"/>
              <a:gd name="connsiteX3" fmla="*/ 328303 w 2020092"/>
              <a:gd name="connsiteY3" fmla="*/ 1048665 h 1848370"/>
              <a:gd name="connsiteX4" fmla="*/ 0 w 2020092"/>
              <a:gd name="connsiteY4" fmla="*/ 164551 h 1848370"/>
              <a:gd name="connsiteX0" fmla="*/ 0 w 2020092"/>
              <a:gd name="connsiteY0" fmla="*/ 164551 h 1848370"/>
              <a:gd name="connsiteX1" fmla="*/ 1131374 w 2020092"/>
              <a:gd name="connsiteY1" fmla="*/ 21646 h 1848370"/>
              <a:gd name="connsiteX2" fmla="*/ 2012996 w 2020092"/>
              <a:gd name="connsiteY2" fmla="*/ 1848370 h 1848370"/>
              <a:gd name="connsiteX0" fmla="*/ 0 w 2012843"/>
              <a:gd name="connsiteY0" fmla="*/ 164551 h 1813981"/>
              <a:gd name="connsiteX1" fmla="*/ 941006 w 2012843"/>
              <a:gd name="connsiteY1" fmla="*/ 224290 h 1813981"/>
              <a:gd name="connsiteX2" fmla="*/ 1789478 w 2012843"/>
              <a:gd name="connsiteY2" fmla="*/ 1140945 h 1813981"/>
              <a:gd name="connsiteX3" fmla="*/ 328303 w 2012843"/>
              <a:gd name="connsiteY3" fmla="*/ 1048665 h 1813981"/>
              <a:gd name="connsiteX4" fmla="*/ 0 w 2012843"/>
              <a:gd name="connsiteY4" fmla="*/ 164551 h 1813981"/>
              <a:gd name="connsiteX0" fmla="*/ 0 w 2012843"/>
              <a:gd name="connsiteY0" fmla="*/ 164551 h 1813981"/>
              <a:gd name="connsiteX1" fmla="*/ 1131374 w 2012843"/>
              <a:gd name="connsiteY1" fmla="*/ 21646 h 1813981"/>
              <a:gd name="connsiteX2" fmla="*/ 2005628 w 2012843"/>
              <a:gd name="connsiteY2" fmla="*/ 1813981 h 1813981"/>
              <a:gd name="connsiteX0" fmla="*/ 0 w 2005628"/>
              <a:gd name="connsiteY0" fmla="*/ 164551 h 1813981"/>
              <a:gd name="connsiteX1" fmla="*/ 941006 w 2005628"/>
              <a:gd name="connsiteY1" fmla="*/ 224290 h 1813981"/>
              <a:gd name="connsiteX2" fmla="*/ 1789478 w 2005628"/>
              <a:gd name="connsiteY2" fmla="*/ 1140945 h 1813981"/>
              <a:gd name="connsiteX3" fmla="*/ 328303 w 2005628"/>
              <a:gd name="connsiteY3" fmla="*/ 1048665 h 1813981"/>
              <a:gd name="connsiteX4" fmla="*/ 0 w 2005628"/>
              <a:gd name="connsiteY4" fmla="*/ 164551 h 1813981"/>
              <a:gd name="connsiteX0" fmla="*/ 0 w 2005628"/>
              <a:gd name="connsiteY0" fmla="*/ 164551 h 1813981"/>
              <a:gd name="connsiteX1" fmla="*/ 1131374 w 2005628"/>
              <a:gd name="connsiteY1" fmla="*/ 21646 h 1813981"/>
              <a:gd name="connsiteX2" fmla="*/ 2005628 w 2005628"/>
              <a:gd name="connsiteY2" fmla="*/ 1813981 h 1813981"/>
              <a:gd name="connsiteX0" fmla="*/ 0 w 2074406"/>
              <a:gd name="connsiteY0" fmla="*/ 164551 h 1799244"/>
              <a:gd name="connsiteX1" fmla="*/ 941006 w 2074406"/>
              <a:gd name="connsiteY1" fmla="*/ 224290 h 1799244"/>
              <a:gd name="connsiteX2" fmla="*/ 1789478 w 2074406"/>
              <a:gd name="connsiteY2" fmla="*/ 1140945 h 1799244"/>
              <a:gd name="connsiteX3" fmla="*/ 328303 w 2074406"/>
              <a:gd name="connsiteY3" fmla="*/ 1048665 h 1799244"/>
              <a:gd name="connsiteX4" fmla="*/ 0 w 2074406"/>
              <a:gd name="connsiteY4" fmla="*/ 164551 h 1799244"/>
              <a:gd name="connsiteX0" fmla="*/ 0 w 2074406"/>
              <a:gd name="connsiteY0" fmla="*/ 164551 h 1799244"/>
              <a:gd name="connsiteX1" fmla="*/ 1131374 w 2074406"/>
              <a:gd name="connsiteY1" fmla="*/ 21646 h 1799244"/>
              <a:gd name="connsiteX2" fmla="*/ 2074406 w 2074406"/>
              <a:gd name="connsiteY2" fmla="*/ 1799244 h 1799244"/>
              <a:gd name="connsiteX0" fmla="*/ 0 w 2143151"/>
              <a:gd name="connsiteY0" fmla="*/ 164551 h 2035339"/>
              <a:gd name="connsiteX1" fmla="*/ 941006 w 2143151"/>
              <a:gd name="connsiteY1" fmla="*/ 224290 h 2035339"/>
              <a:gd name="connsiteX2" fmla="*/ 1789478 w 2143151"/>
              <a:gd name="connsiteY2" fmla="*/ 1140945 h 2035339"/>
              <a:gd name="connsiteX3" fmla="*/ 328303 w 2143151"/>
              <a:gd name="connsiteY3" fmla="*/ 1048665 h 2035339"/>
              <a:gd name="connsiteX4" fmla="*/ 0 w 2143151"/>
              <a:gd name="connsiteY4" fmla="*/ 164551 h 2035339"/>
              <a:gd name="connsiteX0" fmla="*/ 0 w 2143151"/>
              <a:gd name="connsiteY0" fmla="*/ 164551 h 2035339"/>
              <a:gd name="connsiteX1" fmla="*/ 1131374 w 2143151"/>
              <a:gd name="connsiteY1" fmla="*/ 21646 h 2035339"/>
              <a:gd name="connsiteX2" fmla="*/ 2143151 w 2143151"/>
              <a:gd name="connsiteY2" fmla="*/ 2035339 h 2035339"/>
              <a:gd name="connsiteX0" fmla="*/ 0 w 2104591"/>
              <a:gd name="connsiteY0" fmla="*/ 164551 h 2167549"/>
              <a:gd name="connsiteX1" fmla="*/ 941006 w 2104591"/>
              <a:gd name="connsiteY1" fmla="*/ 224290 h 2167549"/>
              <a:gd name="connsiteX2" fmla="*/ 1789478 w 2104591"/>
              <a:gd name="connsiteY2" fmla="*/ 1140945 h 2167549"/>
              <a:gd name="connsiteX3" fmla="*/ 328303 w 2104591"/>
              <a:gd name="connsiteY3" fmla="*/ 1048665 h 2167549"/>
              <a:gd name="connsiteX4" fmla="*/ 0 w 2104591"/>
              <a:gd name="connsiteY4" fmla="*/ 164551 h 2167549"/>
              <a:gd name="connsiteX0" fmla="*/ 0 w 2104591"/>
              <a:gd name="connsiteY0" fmla="*/ 164551 h 2167549"/>
              <a:gd name="connsiteX1" fmla="*/ 1131374 w 2104591"/>
              <a:gd name="connsiteY1" fmla="*/ 21646 h 2167549"/>
              <a:gd name="connsiteX2" fmla="*/ 2104591 w 2104591"/>
              <a:gd name="connsiteY2" fmla="*/ 2167549 h 216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591" h="2167549" stroke="0" extrusionOk="0">
                <a:moveTo>
                  <a:pt x="0" y="164551"/>
                </a:moveTo>
                <a:cubicBezTo>
                  <a:pt x="315754" y="119835"/>
                  <a:pt x="646588" y="140837"/>
                  <a:pt x="941006" y="224290"/>
                </a:cubicBezTo>
                <a:cubicBezTo>
                  <a:pt x="1512326" y="386231"/>
                  <a:pt x="1853432" y="754747"/>
                  <a:pt x="1789478" y="1140945"/>
                </a:cubicBezTo>
                <a:lnTo>
                  <a:pt x="328303" y="1048665"/>
                </a:lnTo>
                <a:lnTo>
                  <a:pt x="0" y="164551"/>
                </a:lnTo>
                <a:close/>
              </a:path>
              <a:path w="2104591" h="2167549" fill="none">
                <a:moveTo>
                  <a:pt x="0" y="164551"/>
                </a:moveTo>
                <a:cubicBezTo>
                  <a:pt x="315754" y="119835"/>
                  <a:pt x="836956" y="-61807"/>
                  <a:pt x="1131374" y="21646"/>
                </a:cubicBezTo>
                <a:cubicBezTo>
                  <a:pt x="1702694" y="183587"/>
                  <a:pt x="2065379" y="1803459"/>
                  <a:pt x="2104591" y="2167549"/>
                </a:cubicBezTo>
              </a:path>
            </a:pathLst>
          </a:custGeom>
          <a:noFill/>
          <a:ln w="76200">
            <a:solidFill>
              <a:srgbClr val="0201F8"/>
            </a:solidFill>
            <a:prstDash val="solid"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942327" y="5691227"/>
            <a:ext cx="731074" cy="402857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364" y="3592248"/>
            <a:ext cx="721385" cy="371477"/>
          </a:xfrm>
          <a:prstGeom prst="rect">
            <a:avLst/>
          </a:prstGeom>
        </p:spPr>
      </p:pic>
      <p:pic>
        <p:nvPicPr>
          <p:cNvPr id="22" name="圖片 21" descr="http://taishuntaishun.myweb.hinet.net/images/004-1.g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77891" y="3909719"/>
            <a:ext cx="428326" cy="43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圖片 22" descr="http://taishuntaishun.myweb.hinet.net/images/004-1.gif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4555" y="2765554"/>
            <a:ext cx="289730" cy="33704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85FA564B-C5B5-491E-B2B8-0D23A8215EBB}"/>
              </a:ext>
            </a:extLst>
          </p:cNvPr>
          <p:cNvSpPr/>
          <p:nvPr/>
        </p:nvSpPr>
        <p:spPr>
          <a:xfrm>
            <a:off x="4389630" y="818673"/>
            <a:ext cx="1029980" cy="8166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3" y="281238"/>
            <a:ext cx="6720604" cy="646331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問題：</a:t>
            </a:r>
            <a:r>
              <a:rPr lang="zh-TW" altLang="en-US" dirty="0" smtClean="0"/>
              <a:t>請想想</a:t>
            </a:r>
            <a:r>
              <a:rPr lang="en-US" altLang="zh-TW" dirty="0" smtClean="0"/>
              <a:t>…</a:t>
            </a:r>
            <a:r>
              <a:rPr lang="zh-TW" altLang="en-US" b="1" dirty="0" smtClean="0">
                <a:solidFill>
                  <a:srgbClr val="0000FF"/>
                </a:solidFill>
              </a:rPr>
              <a:t>誰有優先路權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誰可以先通過路口呢？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5FA564B-C5B5-491E-B2B8-0D23A8215EBB}"/>
              </a:ext>
            </a:extLst>
          </p:cNvPr>
          <p:cNvSpPr/>
          <p:nvPr/>
        </p:nvSpPr>
        <p:spPr>
          <a:xfrm>
            <a:off x="499730" y="2661370"/>
            <a:ext cx="778201" cy="11276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3412EFBF-4777-4679-BC14-8B13608061FE}"/>
              </a:ext>
            </a:extLst>
          </p:cNvPr>
          <p:cNvSpPr txBox="1">
            <a:spLocks/>
          </p:cNvSpPr>
          <p:nvPr/>
        </p:nvSpPr>
        <p:spPr>
          <a:xfrm>
            <a:off x="7619767" y="1525967"/>
            <a:ext cx="3936173" cy="1746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zh-TW" altLang="en-US" sz="2600" dirty="0"/>
              <a:t>雙車位置與行向：</a:t>
            </a:r>
            <a:r>
              <a:rPr lang="en-US" altLang="zh-TW" sz="2600" dirty="0"/>
              <a:t/>
            </a:r>
            <a:br>
              <a:rPr lang="en-US" altLang="zh-TW" sz="2600" dirty="0"/>
            </a:br>
            <a:r>
              <a:rPr lang="zh-TW" altLang="en-US" sz="2600" dirty="0"/>
              <a:t>Ａ車為幹道的轉彎車，Ｂ車為支道的轉彎車。</a:t>
            </a:r>
            <a:endParaRPr lang="en-US" altLang="zh-TW" sz="2600" dirty="0"/>
          </a:p>
          <a:p>
            <a:pPr lvl="1">
              <a:lnSpc>
                <a:spcPct val="120000"/>
              </a:lnSpc>
            </a:pPr>
            <a:endParaRPr lang="en-US" altLang="zh-TW" sz="2600" dirty="0"/>
          </a:p>
        </p:txBody>
      </p:sp>
      <p:sp>
        <p:nvSpPr>
          <p:cNvPr id="27" name="圓角矩形 26"/>
          <p:cNvSpPr/>
          <p:nvPr/>
        </p:nvSpPr>
        <p:spPr>
          <a:xfrm>
            <a:off x="8215713" y="3337827"/>
            <a:ext cx="3426291" cy="2632664"/>
          </a:xfrm>
          <a:prstGeom prst="round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  <a:defRPr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答案：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Ａ車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Ｂ車行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向路口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設有「停車再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開標誌」和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停標字」，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支道上的Ｂ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車應讓行駛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在幹道的Ａ車先行。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" name="圖片 13" descr="小圖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291" y="5297213"/>
            <a:ext cx="476440" cy="387799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37" y="4089722"/>
            <a:ext cx="486503" cy="41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8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81 -0.37708 L -0.18412 -0.37708 C -0.10183 -0.37708 3.54167E-6 -0.27338 3.54167E-6 -0.18889 L 3.54167E-6 7.40741E-7 " pathEditMode="relative" rAng="0" ptsTypes="AAAA">
                                      <p:cBhvr>
                                        <p:cTn id="11" dur="16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98" y="1884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3" dur="1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3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375E-6 4.07407E-6 L 0.14011 4.07407E-6 C 0.20287 4.07407E-6 0.28047 -0.10162 0.28047 -0.18426 L 0.28047 -0.36667 " pathEditMode="relative" rAng="0" ptsTypes="AAAA">
                                      <p:cBhvr>
                                        <p:cTn id="15" dur="1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-1833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-5400000">
                                      <p:cBhvr>
                                        <p:cTn id="17" dur="1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89435" y="2943931"/>
            <a:ext cx="8313682" cy="970135"/>
          </a:xfrm>
        </p:spPr>
        <p:txBody>
          <a:bodyPr/>
          <a:lstStyle/>
          <a:p>
            <a:pPr>
              <a:lnSpc>
                <a:spcPts val="5200"/>
              </a:lnSpc>
            </a:pPr>
            <a:r>
              <a:rPr lang="en-US" altLang="zh-TW" u="sng" dirty="0" smtClean="0"/>
              <a:t/>
            </a:r>
            <a:br>
              <a:rPr lang="en-US" altLang="zh-TW" u="sng" dirty="0" smtClean="0"/>
            </a:br>
            <a:r>
              <a:rPr lang="en-US" altLang="zh-TW" u="sng" dirty="0" smtClean="0"/>
              <a:t/>
            </a:r>
            <a:br>
              <a:rPr lang="en-US" altLang="zh-TW" u="sng" dirty="0" smtClean="0"/>
            </a:br>
            <a: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  <a:t>1.</a:t>
            </a:r>
            <a:r>
              <a:rPr lang="zh-TW" altLang="en-US" sz="2800" b="0" dirty="0" smtClean="0">
                <a:solidFill>
                  <a:schemeClr val="bg2">
                    <a:lumMod val="75000"/>
                  </a:schemeClr>
                </a:solidFill>
              </a:rPr>
              <a:t>幹道</a:t>
            </a:r>
            <a:r>
              <a:rPr lang="zh-TW" altLang="en-US" sz="2800" b="0" dirty="0">
                <a:solidFill>
                  <a:schemeClr val="bg2">
                    <a:lumMod val="75000"/>
                  </a:schemeClr>
                </a:solidFill>
              </a:rPr>
              <a:t>與支道同為直</a:t>
            </a:r>
            <a:r>
              <a:rPr lang="zh-TW" altLang="en-US" sz="2800" b="0" dirty="0" smtClean="0">
                <a:solidFill>
                  <a:schemeClr val="bg2">
                    <a:lumMod val="75000"/>
                  </a:schemeClr>
                </a:solidFill>
              </a:rPr>
              <a:t>行車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  <a:t>2.</a:t>
            </a:r>
            <a:r>
              <a:rPr lang="zh-TW" altLang="en-US" sz="2800" b="0" dirty="0">
                <a:solidFill>
                  <a:schemeClr val="bg2">
                    <a:lumMod val="75000"/>
                  </a:schemeClr>
                </a:solidFill>
              </a:rPr>
              <a:t>幹道轉彎車與支道直</a:t>
            </a:r>
            <a:r>
              <a:rPr lang="zh-TW" altLang="en-US" sz="2800" b="0" dirty="0" smtClean="0">
                <a:solidFill>
                  <a:schemeClr val="bg2">
                    <a:lumMod val="75000"/>
                  </a:schemeClr>
                </a:solidFill>
              </a:rPr>
              <a:t>行車</a:t>
            </a:r>
            <a: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  <a:t>3.</a:t>
            </a:r>
            <a:r>
              <a:rPr lang="zh-TW" altLang="en-US" sz="2800" b="0" dirty="0" smtClean="0">
                <a:solidFill>
                  <a:schemeClr val="bg2">
                    <a:lumMod val="75000"/>
                  </a:schemeClr>
                </a:solidFill>
              </a:rPr>
              <a:t>幹道</a:t>
            </a:r>
            <a:r>
              <a:rPr lang="zh-TW" altLang="en-US" sz="2800" b="0" dirty="0">
                <a:solidFill>
                  <a:schemeClr val="bg2">
                    <a:lumMod val="75000"/>
                  </a:schemeClr>
                </a:solidFill>
              </a:rPr>
              <a:t>與支道同為轉彎</a:t>
            </a:r>
            <a:r>
              <a:rPr lang="zh-TW" altLang="en-US" sz="2800" b="0" dirty="0" smtClean="0">
                <a:solidFill>
                  <a:schemeClr val="bg2">
                    <a:lumMod val="75000"/>
                  </a:schemeClr>
                </a:solidFill>
              </a:rPr>
              <a:t>車</a:t>
            </a:r>
            <a: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altLang="zh-TW" sz="4000" dirty="0" smtClean="0">
                <a:solidFill>
                  <a:srgbClr val="0000FF"/>
                </a:solidFill>
              </a:rPr>
              <a:t>4.</a:t>
            </a:r>
            <a:r>
              <a:rPr lang="zh-TW" altLang="en-US" sz="4000" dirty="0">
                <a:solidFill>
                  <a:srgbClr val="0000FF"/>
                </a:solidFill>
              </a:rPr>
              <a:t>我與對向來車皆行駛於幹道或支道</a:t>
            </a:r>
          </a:p>
        </p:txBody>
      </p:sp>
      <p:sp>
        <p:nvSpPr>
          <p:cNvPr id="3" name="矩形 2"/>
          <p:cNvSpPr/>
          <p:nvPr/>
        </p:nvSpPr>
        <p:spPr>
          <a:xfrm>
            <a:off x="3465790" y="1604718"/>
            <a:ext cx="7237879" cy="75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5200"/>
              </a:lnSpc>
            </a:pPr>
            <a:r>
              <a:rPr lang="zh-TW" altLang="en-US" sz="4400" b="1" u="sng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如何判斷不同情境下之路權</a:t>
            </a:r>
            <a:r>
              <a:rPr lang="en-US" altLang="zh-TW" sz="4400" b="1" u="sng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?</a:t>
            </a:r>
            <a:endParaRPr lang="zh-TW" altLang="en-US" sz="4400" b="1" u="sng" dirty="0"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300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08" y="1641029"/>
            <a:ext cx="6741130" cy="468900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3" y="281238"/>
            <a:ext cx="9411486" cy="646331"/>
          </a:xfrm>
        </p:spPr>
        <p:txBody>
          <a:bodyPr/>
          <a:lstStyle/>
          <a:p>
            <a:r>
              <a:rPr lang="zh-TW" altLang="en-US" dirty="0" smtClean="0"/>
              <a:t>我與對向來車皆</a:t>
            </a:r>
            <a:r>
              <a:rPr lang="zh-TW" altLang="en-US" b="1" dirty="0" smtClean="0">
                <a:solidFill>
                  <a:srgbClr val="0000FF"/>
                </a:solidFill>
              </a:rPr>
              <a:t>行駛於幹道</a:t>
            </a:r>
            <a:r>
              <a:rPr lang="zh-TW" altLang="en-US" dirty="0" smtClean="0"/>
              <a:t>，誰有優先路權？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誰可以先通過路口呢？</a:t>
            </a:r>
            <a:endParaRPr lang="en-US" altLang="zh-TW" smtClean="0"/>
          </a:p>
          <a:p>
            <a:endParaRPr lang="zh-TW" altLang="en-US" dirty="0"/>
          </a:p>
        </p:txBody>
      </p:sp>
      <p:sp>
        <p:nvSpPr>
          <p:cNvPr id="14" name="弧形 39">
            <a:extLst>
              <a:ext uri="{FF2B5EF4-FFF2-40B4-BE49-F238E27FC236}">
                <a16:creationId xmlns:a16="http://schemas.microsoft.com/office/drawing/2014/main" id="{506741CE-71FD-471A-BFA5-458C4334F59F}"/>
              </a:ext>
            </a:extLst>
          </p:cNvPr>
          <p:cNvSpPr/>
          <p:nvPr/>
        </p:nvSpPr>
        <p:spPr>
          <a:xfrm rot="9845232" flipV="1">
            <a:off x="3791002" y="3330181"/>
            <a:ext cx="3898936" cy="1642171"/>
          </a:xfrm>
          <a:custGeom>
            <a:avLst/>
            <a:gdLst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3" fmla="*/ 1468796 w 2937592"/>
              <a:gd name="connsiteY3" fmla="*/ 907063 h 1814126"/>
              <a:gd name="connsiteX4" fmla="*/ 1140493 w 2937592"/>
              <a:gd name="connsiteY4" fmla="*/ 22949 h 1814126"/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0" fmla="*/ 0 w 1803149"/>
              <a:gd name="connsiteY0" fmla="*/ 164551 h 1140945"/>
              <a:gd name="connsiteX1" fmla="*/ 941006 w 1803149"/>
              <a:gd name="connsiteY1" fmla="*/ 224290 h 1140945"/>
              <a:gd name="connsiteX2" fmla="*/ 1789478 w 1803149"/>
              <a:gd name="connsiteY2" fmla="*/ 1140945 h 1140945"/>
              <a:gd name="connsiteX3" fmla="*/ 328303 w 1803149"/>
              <a:gd name="connsiteY3" fmla="*/ 1048665 h 1140945"/>
              <a:gd name="connsiteX4" fmla="*/ 0 w 1803149"/>
              <a:gd name="connsiteY4" fmla="*/ 164551 h 1140945"/>
              <a:gd name="connsiteX0" fmla="*/ 0 w 1803149"/>
              <a:gd name="connsiteY0" fmla="*/ 164551 h 1140945"/>
              <a:gd name="connsiteX1" fmla="*/ 1131374 w 1803149"/>
              <a:gd name="connsiteY1" fmla="*/ 21646 h 1140945"/>
              <a:gd name="connsiteX2" fmla="*/ 1789478 w 1803149"/>
              <a:gd name="connsiteY2" fmla="*/ 1140945 h 1140945"/>
              <a:gd name="connsiteX0" fmla="*/ 0 w 2020092"/>
              <a:gd name="connsiteY0" fmla="*/ 164551 h 1848370"/>
              <a:gd name="connsiteX1" fmla="*/ 941006 w 2020092"/>
              <a:gd name="connsiteY1" fmla="*/ 224290 h 1848370"/>
              <a:gd name="connsiteX2" fmla="*/ 1789478 w 2020092"/>
              <a:gd name="connsiteY2" fmla="*/ 1140945 h 1848370"/>
              <a:gd name="connsiteX3" fmla="*/ 328303 w 2020092"/>
              <a:gd name="connsiteY3" fmla="*/ 1048665 h 1848370"/>
              <a:gd name="connsiteX4" fmla="*/ 0 w 2020092"/>
              <a:gd name="connsiteY4" fmla="*/ 164551 h 1848370"/>
              <a:gd name="connsiteX0" fmla="*/ 0 w 2020092"/>
              <a:gd name="connsiteY0" fmla="*/ 164551 h 1848370"/>
              <a:gd name="connsiteX1" fmla="*/ 1131374 w 2020092"/>
              <a:gd name="connsiteY1" fmla="*/ 21646 h 1848370"/>
              <a:gd name="connsiteX2" fmla="*/ 2012996 w 2020092"/>
              <a:gd name="connsiteY2" fmla="*/ 1848370 h 1848370"/>
              <a:gd name="connsiteX0" fmla="*/ 0 w 2012843"/>
              <a:gd name="connsiteY0" fmla="*/ 164551 h 1813981"/>
              <a:gd name="connsiteX1" fmla="*/ 941006 w 2012843"/>
              <a:gd name="connsiteY1" fmla="*/ 224290 h 1813981"/>
              <a:gd name="connsiteX2" fmla="*/ 1789478 w 2012843"/>
              <a:gd name="connsiteY2" fmla="*/ 1140945 h 1813981"/>
              <a:gd name="connsiteX3" fmla="*/ 328303 w 2012843"/>
              <a:gd name="connsiteY3" fmla="*/ 1048665 h 1813981"/>
              <a:gd name="connsiteX4" fmla="*/ 0 w 2012843"/>
              <a:gd name="connsiteY4" fmla="*/ 164551 h 1813981"/>
              <a:gd name="connsiteX0" fmla="*/ 0 w 2012843"/>
              <a:gd name="connsiteY0" fmla="*/ 164551 h 1813981"/>
              <a:gd name="connsiteX1" fmla="*/ 1131374 w 2012843"/>
              <a:gd name="connsiteY1" fmla="*/ 21646 h 1813981"/>
              <a:gd name="connsiteX2" fmla="*/ 2005628 w 2012843"/>
              <a:gd name="connsiteY2" fmla="*/ 1813981 h 1813981"/>
              <a:gd name="connsiteX0" fmla="*/ 0 w 2005628"/>
              <a:gd name="connsiteY0" fmla="*/ 164551 h 1813981"/>
              <a:gd name="connsiteX1" fmla="*/ 941006 w 2005628"/>
              <a:gd name="connsiteY1" fmla="*/ 224290 h 1813981"/>
              <a:gd name="connsiteX2" fmla="*/ 1789478 w 2005628"/>
              <a:gd name="connsiteY2" fmla="*/ 1140945 h 1813981"/>
              <a:gd name="connsiteX3" fmla="*/ 328303 w 2005628"/>
              <a:gd name="connsiteY3" fmla="*/ 1048665 h 1813981"/>
              <a:gd name="connsiteX4" fmla="*/ 0 w 2005628"/>
              <a:gd name="connsiteY4" fmla="*/ 164551 h 1813981"/>
              <a:gd name="connsiteX0" fmla="*/ 0 w 2005628"/>
              <a:gd name="connsiteY0" fmla="*/ 164551 h 1813981"/>
              <a:gd name="connsiteX1" fmla="*/ 1131374 w 2005628"/>
              <a:gd name="connsiteY1" fmla="*/ 21646 h 1813981"/>
              <a:gd name="connsiteX2" fmla="*/ 2005628 w 2005628"/>
              <a:gd name="connsiteY2" fmla="*/ 1813981 h 1813981"/>
              <a:gd name="connsiteX0" fmla="*/ 0 w 2074406"/>
              <a:gd name="connsiteY0" fmla="*/ 164551 h 1799244"/>
              <a:gd name="connsiteX1" fmla="*/ 941006 w 2074406"/>
              <a:gd name="connsiteY1" fmla="*/ 224290 h 1799244"/>
              <a:gd name="connsiteX2" fmla="*/ 1789478 w 2074406"/>
              <a:gd name="connsiteY2" fmla="*/ 1140945 h 1799244"/>
              <a:gd name="connsiteX3" fmla="*/ 328303 w 2074406"/>
              <a:gd name="connsiteY3" fmla="*/ 1048665 h 1799244"/>
              <a:gd name="connsiteX4" fmla="*/ 0 w 2074406"/>
              <a:gd name="connsiteY4" fmla="*/ 164551 h 1799244"/>
              <a:gd name="connsiteX0" fmla="*/ 0 w 2074406"/>
              <a:gd name="connsiteY0" fmla="*/ 164551 h 1799244"/>
              <a:gd name="connsiteX1" fmla="*/ 1131374 w 2074406"/>
              <a:gd name="connsiteY1" fmla="*/ 21646 h 1799244"/>
              <a:gd name="connsiteX2" fmla="*/ 2074406 w 2074406"/>
              <a:gd name="connsiteY2" fmla="*/ 1799244 h 1799244"/>
              <a:gd name="connsiteX0" fmla="*/ 0 w 1866490"/>
              <a:gd name="connsiteY0" fmla="*/ 164551 h 1140945"/>
              <a:gd name="connsiteX1" fmla="*/ 941006 w 1866490"/>
              <a:gd name="connsiteY1" fmla="*/ 224290 h 1140945"/>
              <a:gd name="connsiteX2" fmla="*/ 1789478 w 1866490"/>
              <a:gd name="connsiteY2" fmla="*/ 1140945 h 1140945"/>
              <a:gd name="connsiteX3" fmla="*/ 328303 w 1866490"/>
              <a:gd name="connsiteY3" fmla="*/ 1048665 h 1140945"/>
              <a:gd name="connsiteX4" fmla="*/ 0 w 1866490"/>
              <a:gd name="connsiteY4" fmla="*/ 164551 h 1140945"/>
              <a:gd name="connsiteX0" fmla="*/ 0 w 1866490"/>
              <a:gd name="connsiteY0" fmla="*/ 164551 h 1140945"/>
              <a:gd name="connsiteX1" fmla="*/ 1131374 w 1866490"/>
              <a:gd name="connsiteY1" fmla="*/ 21646 h 1140945"/>
              <a:gd name="connsiteX2" fmla="*/ 1866490 w 1866490"/>
              <a:gd name="connsiteY2" fmla="*/ 1122317 h 1140945"/>
              <a:gd name="connsiteX0" fmla="*/ 0 w 1866490"/>
              <a:gd name="connsiteY0" fmla="*/ 346988 h 1323382"/>
              <a:gd name="connsiteX1" fmla="*/ 941006 w 1866490"/>
              <a:gd name="connsiteY1" fmla="*/ 406727 h 1323382"/>
              <a:gd name="connsiteX2" fmla="*/ 1789478 w 1866490"/>
              <a:gd name="connsiteY2" fmla="*/ 1323382 h 1323382"/>
              <a:gd name="connsiteX3" fmla="*/ 328303 w 1866490"/>
              <a:gd name="connsiteY3" fmla="*/ 1231102 h 1323382"/>
              <a:gd name="connsiteX4" fmla="*/ 0 w 1866490"/>
              <a:gd name="connsiteY4" fmla="*/ 346988 h 1323382"/>
              <a:gd name="connsiteX0" fmla="*/ 0 w 1866490"/>
              <a:gd name="connsiteY0" fmla="*/ 346988 h 1323382"/>
              <a:gd name="connsiteX1" fmla="*/ 1255430 w 1866490"/>
              <a:gd name="connsiteY1" fmla="*/ 12109 h 1323382"/>
              <a:gd name="connsiteX2" fmla="*/ 1866490 w 1866490"/>
              <a:gd name="connsiteY2" fmla="*/ 1304754 h 1323382"/>
              <a:gd name="connsiteX0" fmla="*/ 0 w 1895452"/>
              <a:gd name="connsiteY0" fmla="*/ 346988 h 1323382"/>
              <a:gd name="connsiteX1" fmla="*/ 941006 w 1895452"/>
              <a:gd name="connsiteY1" fmla="*/ 406727 h 1323382"/>
              <a:gd name="connsiteX2" fmla="*/ 1789478 w 1895452"/>
              <a:gd name="connsiteY2" fmla="*/ 1323382 h 1323382"/>
              <a:gd name="connsiteX3" fmla="*/ 328303 w 1895452"/>
              <a:gd name="connsiteY3" fmla="*/ 1231102 h 1323382"/>
              <a:gd name="connsiteX4" fmla="*/ 0 w 1895452"/>
              <a:gd name="connsiteY4" fmla="*/ 346988 h 1323382"/>
              <a:gd name="connsiteX0" fmla="*/ 0 w 1895452"/>
              <a:gd name="connsiteY0" fmla="*/ 346988 h 1323382"/>
              <a:gd name="connsiteX1" fmla="*/ 1255430 w 1895452"/>
              <a:gd name="connsiteY1" fmla="*/ 12109 h 1323382"/>
              <a:gd name="connsiteX2" fmla="*/ 1895452 w 1895452"/>
              <a:gd name="connsiteY2" fmla="*/ 1295391 h 1323382"/>
              <a:gd name="connsiteX0" fmla="*/ 0 w 1895452"/>
              <a:gd name="connsiteY0" fmla="*/ 331834 h 1308228"/>
              <a:gd name="connsiteX1" fmla="*/ 941006 w 1895452"/>
              <a:gd name="connsiteY1" fmla="*/ 391573 h 1308228"/>
              <a:gd name="connsiteX2" fmla="*/ 1789478 w 1895452"/>
              <a:gd name="connsiteY2" fmla="*/ 1308228 h 1308228"/>
              <a:gd name="connsiteX3" fmla="*/ 328303 w 1895452"/>
              <a:gd name="connsiteY3" fmla="*/ 1215948 h 1308228"/>
              <a:gd name="connsiteX4" fmla="*/ 0 w 1895452"/>
              <a:gd name="connsiteY4" fmla="*/ 331834 h 1308228"/>
              <a:gd name="connsiteX0" fmla="*/ 0 w 1895452"/>
              <a:gd name="connsiteY0" fmla="*/ 331834 h 1308228"/>
              <a:gd name="connsiteX1" fmla="*/ 1207157 w 1895452"/>
              <a:gd name="connsiteY1" fmla="*/ 12562 h 1308228"/>
              <a:gd name="connsiteX2" fmla="*/ 1895452 w 1895452"/>
              <a:gd name="connsiteY2" fmla="*/ 1280237 h 1308228"/>
              <a:gd name="connsiteX0" fmla="*/ 0 w 1895452"/>
              <a:gd name="connsiteY0" fmla="*/ 331834 h 1308228"/>
              <a:gd name="connsiteX1" fmla="*/ 941006 w 1895452"/>
              <a:gd name="connsiteY1" fmla="*/ 391573 h 1308228"/>
              <a:gd name="connsiteX2" fmla="*/ 1789478 w 1895452"/>
              <a:gd name="connsiteY2" fmla="*/ 1308228 h 1308228"/>
              <a:gd name="connsiteX3" fmla="*/ 328303 w 1895452"/>
              <a:gd name="connsiteY3" fmla="*/ 1215948 h 1308228"/>
              <a:gd name="connsiteX4" fmla="*/ 0 w 1895452"/>
              <a:gd name="connsiteY4" fmla="*/ 331834 h 1308228"/>
              <a:gd name="connsiteX0" fmla="*/ 0 w 1895452"/>
              <a:gd name="connsiteY0" fmla="*/ 331834 h 1308228"/>
              <a:gd name="connsiteX1" fmla="*/ 1207157 w 1895452"/>
              <a:gd name="connsiteY1" fmla="*/ 12562 h 1308228"/>
              <a:gd name="connsiteX2" fmla="*/ 1895452 w 1895452"/>
              <a:gd name="connsiteY2" fmla="*/ 1280237 h 1308228"/>
              <a:gd name="connsiteX0" fmla="*/ 50898 w 1946350"/>
              <a:gd name="connsiteY0" fmla="*/ 329011 h 1305405"/>
              <a:gd name="connsiteX1" fmla="*/ 991904 w 1946350"/>
              <a:gd name="connsiteY1" fmla="*/ 388750 h 1305405"/>
              <a:gd name="connsiteX2" fmla="*/ 1840376 w 1946350"/>
              <a:gd name="connsiteY2" fmla="*/ 1305405 h 1305405"/>
              <a:gd name="connsiteX3" fmla="*/ 379201 w 1946350"/>
              <a:gd name="connsiteY3" fmla="*/ 1213125 h 1305405"/>
              <a:gd name="connsiteX4" fmla="*/ 50898 w 1946350"/>
              <a:gd name="connsiteY4" fmla="*/ 329011 h 1305405"/>
              <a:gd name="connsiteX0" fmla="*/ 0 w 1946350"/>
              <a:gd name="connsiteY0" fmla="*/ 450058 h 1305405"/>
              <a:gd name="connsiteX1" fmla="*/ 1258055 w 1946350"/>
              <a:gd name="connsiteY1" fmla="*/ 9739 h 1305405"/>
              <a:gd name="connsiteX2" fmla="*/ 1946350 w 1946350"/>
              <a:gd name="connsiteY2" fmla="*/ 1277414 h 1305405"/>
              <a:gd name="connsiteX0" fmla="*/ 50898 w 1946350"/>
              <a:gd name="connsiteY0" fmla="*/ 330913 h 1307307"/>
              <a:gd name="connsiteX1" fmla="*/ 991904 w 1946350"/>
              <a:gd name="connsiteY1" fmla="*/ 390652 h 1307307"/>
              <a:gd name="connsiteX2" fmla="*/ 1840376 w 1946350"/>
              <a:gd name="connsiteY2" fmla="*/ 1307307 h 1307307"/>
              <a:gd name="connsiteX3" fmla="*/ 379201 w 1946350"/>
              <a:gd name="connsiteY3" fmla="*/ 1215027 h 1307307"/>
              <a:gd name="connsiteX4" fmla="*/ 50898 w 1946350"/>
              <a:gd name="connsiteY4" fmla="*/ 330913 h 1307307"/>
              <a:gd name="connsiteX0" fmla="*/ 0 w 1946350"/>
              <a:gd name="connsiteY0" fmla="*/ 451960 h 1307307"/>
              <a:gd name="connsiteX1" fmla="*/ 1258055 w 1946350"/>
              <a:gd name="connsiteY1" fmla="*/ 11641 h 1307307"/>
              <a:gd name="connsiteX2" fmla="*/ 1946350 w 1946350"/>
              <a:gd name="connsiteY2" fmla="*/ 1279316 h 130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6350" h="1307307" stroke="0" extrusionOk="0">
                <a:moveTo>
                  <a:pt x="50898" y="330913"/>
                </a:moveTo>
                <a:cubicBezTo>
                  <a:pt x="366652" y="286197"/>
                  <a:pt x="697486" y="307199"/>
                  <a:pt x="991904" y="390652"/>
                </a:cubicBezTo>
                <a:cubicBezTo>
                  <a:pt x="1563224" y="552593"/>
                  <a:pt x="1904330" y="921109"/>
                  <a:pt x="1840376" y="1307307"/>
                </a:cubicBezTo>
                <a:lnTo>
                  <a:pt x="379201" y="1215027"/>
                </a:lnTo>
                <a:lnTo>
                  <a:pt x="50898" y="330913"/>
                </a:lnTo>
                <a:close/>
              </a:path>
              <a:path w="1946350" h="1307307" fill="none">
                <a:moveTo>
                  <a:pt x="0" y="451960"/>
                </a:moveTo>
                <a:cubicBezTo>
                  <a:pt x="332913" y="316199"/>
                  <a:pt x="963637" y="-71812"/>
                  <a:pt x="1258055" y="11641"/>
                </a:cubicBezTo>
                <a:cubicBezTo>
                  <a:pt x="1829375" y="173582"/>
                  <a:pt x="1907138" y="915226"/>
                  <a:pt x="1946350" y="1279316"/>
                </a:cubicBezTo>
              </a:path>
            </a:pathLst>
          </a:custGeom>
          <a:noFill/>
          <a:ln w="76200">
            <a:solidFill>
              <a:srgbClr val="0705FF"/>
            </a:solidFill>
            <a:prstDash val="solid"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F76A44D-EBF0-4B0E-B3EF-02B2C7DDF7E2}"/>
              </a:ext>
            </a:extLst>
          </p:cNvPr>
          <p:cNvCxnSpPr>
            <a:cxnSpLocks/>
          </p:cNvCxnSpPr>
          <p:nvPr/>
        </p:nvCxnSpPr>
        <p:spPr>
          <a:xfrm flipV="1">
            <a:off x="1797864" y="3620660"/>
            <a:ext cx="5720274" cy="92025"/>
          </a:xfrm>
          <a:prstGeom prst="straightConnector1">
            <a:avLst/>
          </a:prstGeom>
          <a:ln w="76200">
            <a:solidFill>
              <a:srgbClr val="E22F86"/>
            </a:solidFill>
            <a:prstDash val="solid"/>
            <a:tailEnd type="triangle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圖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828" y="3524840"/>
            <a:ext cx="654086" cy="336821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112729" y="3154253"/>
            <a:ext cx="579380" cy="319266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5FA564B-C5B5-491E-B2B8-0D23A8215EBB}"/>
              </a:ext>
            </a:extLst>
          </p:cNvPr>
          <p:cNvSpPr/>
          <p:nvPr/>
        </p:nvSpPr>
        <p:spPr>
          <a:xfrm>
            <a:off x="3327894" y="6326846"/>
            <a:ext cx="1115526" cy="23099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5FA564B-C5B5-491E-B2B8-0D23A8215EBB}"/>
              </a:ext>
            </a:extLst>
          </p:cNvPr>
          <p:cNvSpPr/>
          <p:nvPr/>
        </p:nvSpPr>
        <p:spPr>
          <a:xfrm>
            <a:off x="3480294" y="6557934"/>
            <a:ext cx="1115526" cy="6477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5FA564B-C5B5-491E-B2B8-0D23A8215EBB}"/>
              </a:ext>
            </a:extLst>
          </p:cNvPr>
          <p:cNvSpPr/>
          <p:nvPr/>
        </p:nvSpPr>
        <p:spPr>
          <a:xfrm>
            <a:off x="3401322" y="6617684"/>
            <a:ext cx="1296281" cy="26692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4924">
                        <a14:foregroundMark x1="24873" y1="33333" x2="95431" y2="67593"/>
                        <a14:backgroundMark x1="2538" y1="53704" x2="13706" y2="0"/>
                        <a14:backgroundMark x1="14721" y1="14815" x2="16244" y2="11111"/>
                        <a14:backgroundMark x1="3046" y1="76852" x2="14721" y2="9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81"/>
          <a:stretch/>
        </p:blipFill>
        <p:spPr>
          <a:xfrm>
            <a:off x="7592691" y="2953271"/>
            <a:ext cx="1070350" cy="1192211"/>
          </a:xfrm>
          <a:prstGeom prst="rect">
            <a:avLst/>
          </a:prstGeom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3412EFBF-4777-4679-BC14-8B13608061FE}"/>
              </a:ext>
            </a:extLst>
          </p:cNvPr>
          <p:cNvSpPr txBox="1">
            <a:spLocks/>
          </p:cNvSpPr>
          <p:nvPr/>
        </p:nvSpPr>
        <p:spPr>
          <a:xfrm>
            <a:off x="7619767" y="1525967"/>
            <a:ext cx="3936173" cy="1746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zh-TW" altLang="en-US" sz="2600" dirty="0"/>
              <a:t>雙車位置與行向：</a:t>
            </a:r>
            <a:r>
              <a:rPr lang="en-US" altLang="zh-TW" sz="2600" dirty="0"/>
              <a:t/>
            </a:r>
            <a:br>
              <a:rPr lang="en-US" altLang="zh-TW" sz="2600" dirty="0"/>
            </a:br>
            <a:r>
              <a:rPr lang="zh-TW" altLang="en-US" sz="2600" dirty="0"/>
              <a:t>Ａ車為幹道的轉彎車，Ｂ車為幹道的直行車。</a:t>
            </a:r>
            <a:endParaRPr lang="en-US" altLang="zh-TW" sz="2600" dirty="0"/>
          </a:p>
          <a:p>
            <a:pPr lvl="1">
              <a:lnSpc>
                <a:spcPct val="120000"/>
              </a:lnSpc>
            </a:pPr>
            <a:endParaRPr lang="en-US" altLang="zh-TW" sz="2600" dirty="0"/>
          </a:p>
        </p:txBody>
      </p:sp>
      <p:sp>
        <p:nvSpPr>
          <p:cNvPr id="25" name="圓角矩形 24"/>
          <p:cNvSpPr/>
          <p:nvPr/>
        </p:nvSpPr>
        <p:spPr>
          <a:xfrm>
            <a:off x="8184183" y="3337827"/>
            <a:ext cx="3519087" cy="2989019"/>
          </a:xfrm>
          <a:prstGeom prst="round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  <a:defRPr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答案：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Ｂ車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雙車行向路口都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「閃光黃燈」，代表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皆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行駛在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幹道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。此時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左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轉彎的Ａ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車應讓直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行的Ｂ車先行。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圖片 13" descr="小圖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541" y="2774091"/>
            <a:ext cx="476440" cy="387799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7" y="3897535"/>
            <a:ext cx="486503" cy="41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8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0.52096 -0.01042 " pathEditMode="relative" rAng="0" ptsTypes="AA">
                                      <p:cBhvr>
                                        <p:cTn id="9" dur="16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-5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7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28594 0.4875 L -0.28594 0.24352 C -0.28594 0.1338 -0.20729 -1.85185E-6 -0.14336 -1.85185E-6 L -1.25E-6 -1.85185E-6 " pathEditMode="relative" rAng="0" ptsTypes="AAAA">
                                      <p:cBhvr>
                                        <p:cTn id="11" dur="16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97" y="-243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-5400000">
                                      <p:cBhvr>
                                        <p:cTn id="13" dur="1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BA7B3114-3D0E-416E-ABCE-6EA10DC015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56" y="1641029"/>
            <a:ext cx="6738823" cy="46858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3" y="281238"/>
            <a:ext cx="9411486" cy="646331"/>
          </a:xfrm>
        </p:spPr>
        <p:txBody>
          <a:bodyPr/>
          <a:lstStyle/>
          <a:p>
            <a:r>
              <a:rPr lang="zh-TW" altLang="en-US" dirty="0" smtClean="0"/>
              <a:t>我與對向來車皆</a:t>
            </a:r>
            <a:r>
              <a:rPr lang="zh-TW" altLang="en-US" b="1" dirty="0" smtClean="0">
                <a:solidFill>
                  <a:srgbClr val="0000FF"/>
                </a:solidFill>
              </a:rPr>
              <a:t>行駛於支道</a:t>
            </a:r>
            <a:r>
              <a:rPr lang="zh-TW" altLang="en-US" dirty="0" smtClean="0"/>
              <a:t>，誰有優先路權？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誰可以先通過路口呢？</a:t>
            </a:r>
            <a:endParaRPr lang="en-US" altLang="zh-TW" smtClean="0"/>
          </a:p>
          <a:p>
            <a:endParaRPr lang="zh-TW" altLang="en-US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786" r="89286">
                        <a14:backgroundMark x1="33929" y1="50000" x2="33929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6512">
            <a:off x="1774278" y="3493561"/>
            <a:ext cx="415012" cy="453698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786" r="89286">
                        <a14:backgroundMark x1="33929" y1="50000" x2="33929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320">
            <a:off x="6981543" y="3135330"/>
            <a:ext cx="755560" cy="404764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24" b="96552" l="4286" r="94286">
                        <a14:foregroundMark x1="12857" y1="17241" x2="82857" y2="17241"/>
                        <a14:foregroundMark x1="50000" y1="17241" x2="48571" y2="86207"/>
                        <a14:foregroundMark x1="20000" y1="34483" x2="78571" y2="36207"/>
                        <a14:foregroundMark x1="44286" y1="53448" x2="42857" y2="2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99961">
            <a:off x="6865125" y="2580480"/>
            <a:ext cx="550313" cy="455974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24" b="96552" l="4286" r="94286">
                        <a14:foregroundMark x1="12857" y1="17241" x2="82857" y2="17241"/>
                        <a14:foregroundMark x1="50000" y1="17241" x2="48571" y2="86207"/>
                        <a14:foregroundMark x1="20000" y1="34483" x2="78571" y2="36207"/>
                        <a14:foregroundMark x1="44286" y1="53448" x2="42857" y2="2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5776" y="3952688"/>
            <a:ext cx="550313" cy="455974"/>
          </a:xfrm>
          <a:prstGeom prst="rect">
            <a:avLst/>
          </a:prstGeom>
        </p:spPr>
      </p:pic>
      <p:sp>
        <p:nvSpPr>
          <p:cNvPr id="23" name="弧形 39">
            <a:extLst>
              <a:ext uri="{FF2B5EF4-FFF2-40B4-BE49-F238E27FC236}">
                <a16:creationId xmlns:a16="http://schemas.microsoft.com/office/drawing/2014/main" id="{506741CE-71FD-471A-BFA5-458C4334F59F}"/>
              </a:ext>
            </a:extLst>
          </p:cNvPr>
          <p:cNvSpPr/>
          <p:nvPr/>
        </p:nvSpPr>
        <p:spPr>
          <a:xfrm rot="9775743" flipV="1">
            <a:off x="3644051" y="3313584"/>
            <a:ext cx="4180009" cy="1716701"/>
          </a:xfrm>
          <a:custGeom>
            <a:avLst/>
            <a:gdLst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3" fmla="*/ 1468796 w 2937592"/>
              <a:gd name="connsiteY3" fmla="*/ 907063 h 1814126"/>
              <a:gd name="connsiteX4" fmla="*/ 1140493 w 2937592"/>
              <a:gd name="connsiteY4" fmla="*/ 22949 h 1814126"/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0" fmla="*/ 0 w 1803149"/>
              <a:gd name="connsiteY0" fmla="*/ 164551 h 1140945"/>
              <a:gd name="connsiteX1" fmla="*/ 941006 w 1803149"/>
              <a:gd name="connsiteY1" fmla="*/ 224290 h 1140945"/>
              <a:gd name="connsiteX2" fmla="*/ 1789478 w 1803149"/>
              <a:gd name="connsiteY2" fmla="*/ 1140945 h 1140945"/>
              <a:gd name="connsiteX3" fmla="*/ 328303 w 1803149"/>
              <a:gd name="connsiteY3" fmla="*/ 1048665 h 1140945"/>
              <a:gd name="connsiteX4" fmla="*/ 0 w 1803149"/>
              <a:gd name="connsiteY4" fmla="*/ 164551 h 1140945"/>
              <a:gd name="connsiteX0" fmla="*/ 0 w 1803149"/>
              <a:gd name="connsiteY0" fmla="*/ 164551 h 1140945"/>
              <a:gd name="connsiteX1" fmla="*/ 1131374 w 1803149"/>
              <a:gd name="connsiteY1" fmla="*/ 21646 h 1140945"/>
              <a:gd name="connsiteX2" fmla="*/ 1789478 w 1803149"/>
              <a:gd name="connsiteY2" fmla="*/ 1140945 h 1140945"/>
              <a:gd name="connsiteX0" fmla="*/ 0 w 2020092"/>
              <a:gd name="connsiteY0" fmla="*/ 164551 h 1848370"/>
              <a:gd name="connsiteX1" fmla="*/ 941006 w 2020092"/>
              <a:gd name="connsiteY1" fmla="*/ 224290 h 1848370"/>
              <a:gd name="connsiteX2" fmla="*/ 1789478 w 2020092"/>
              <a:gd name="connsiteY2" fmla="*/ 1140945 h 1848370"/>
              <a:gd name="connsiteX3" fmla="*/ 328303 w 2020092"/>
              <a:gd name="connsiteY3" fmla="*/ 1048665 h 1848370"/>
              <a:gd name="connsiteX4" fmla="*/ 0 w 2020092"/>
              <a:gd name="connsiteY4" fmla="*/ 164551 h 1848370"/>
              <a:gd name="connsiteX0" fmla="*/ 0 w 2020092"/>
              <a:gd name="connsiteY0" fmla="*/ 164551 h 1848370"/>
              <a:gd name="connsiteX1" fmla="*/ 1131374 w 2020092"/>
              <a:gd name="connsiteY1" fmla="*/ 21646 h 1848370"/>
              <a:gd name="connsiteX2" fmla="*/ 2012996 w 2020092"/>
              <a:gd name="connsiteY2" fmla="*/ 1848370 h 1848370"/>
              <a:gd name="connsiteX0" fmla="*/ 0 w 2012843"/>
              <a:gd name="connsiteY0" fmla="*/ 164551 h 1813981"/>
              <a:gd name="connsiteX1" fmla="*/ 941006 w 2012843"/>
              <a:gd name="connsiteY1" fmla="*/ 224290 h 1813981"/>
              <a:gd name="connsiteX2" fmla="*/ 1789478 w 2012843"/>
              <a:gd name="connsiteY2" fmla="*/ 1140945 h 1813981"/>
              <a:gd name="connsiteX3" fmla="*/ 328303 w 2012843"/>
              <a:gd name="connsiteY3" fmla="*/ 1048665 h 1813981"/>
              <a:gd name="connsiteX4" fmla="*/ 0 w 2012843"/>
              <a:gd name="connsiteY4" fmla="*/ 164551 h 1813981"/>
              <a:gd name="connsiteX0" fmla="*/ 0 w 2012843"/>
              <a:gd name="connsiteY0" fmla="*/ 164551 h 1813981"/>
              <a:gd name="connsiteX1" fmla="*/ 1131374 w 2012843"/>
              <a:gd name="connsiteY1" fmla="*/ 21646 h 1813981"/>
              <a:gd name="connsiteX2" fmla="*/ 2005628 w 2012843"/>
              <a:gd name="connsiteY2" fmla="*/ 1813981 h 1813981"/>
              <a:gd name="connsiteX0" fmla="*/ 0 w 2005628"/>
              <a:gd name="connsiteY0" fmla="*/ 164551 h 1813981"/>
              <a:gd name="connsiteX1" fmla="*/ 941006 w 2005628"/>
              <a:gd name="connsiteY1" fmla="*/ 224290 h 1813981"/>
              <a:gd name="connsiteX2" fmla="*/ 1789478 w 2005628"/>
              <a:gd name="connsiteY2" fmla="*/ 1140945 h 1813981"/>
              <a:gd name="connsiteX3" fmla="*/ 328303 w 2005628"/>
              <a:gd name="connsiteY3" fmla="*/ 1048665 h 1813981"/>
              <a:gd name="connsiteX4" fmla="*/ 0 w 2005628"/>
              <a:gd name="connsiteY4" fmla="*/ 164551 h 1813981"/>
              <a:gd name="connsiteX0" fmla="*/ 0 w 2005628"/>
              <a:gd name="connsiteY0" fmla="*/ 164551 h 1813981"/>
              <a:gd name="connsiteX1" fmla="*/ 1131374 w 2005628"/>
              <a:gd name="connsiteY1" fmla="*/ 21646 h 1813981"/>
              <a:gd name="connsiteX2" fmla="*/ 2005628 w 2005628"/>
              <a:gd name="connsiteY2" fmla="*/ 1813981 h 1813981"/>
              <a:gd name="connsiteX0" fmla="*/ 0 w 2074406"/>
              <a:gd name="connsiteY0" fmla="*/ 164551 h 1799244"/>
              <a:gd name="connsiteX1" fmla="*/ 941006 w 2074406"/>
              <a:gd name="connsiteY1" fmla="*/ 224290 h 1799244"/>
              <a:gd name="connsiteX2" fmla="*/ 1789478 w 2074406"/>
              <a:gd name="connsiteY2" fmla="*/ 1140945 h 1799244"/>
              <a:gd name="connsiteX3" fmla="*/ 328303 w 2074406"/>
              <a:gd name="connsiteY3" fmla="*/ 1048665 h 1799244"/>
              <a:gd name="connsiteX4" fmla="*/ 0 w 2074406"/>
              <a:gd name="connsiteY4" fmla="*/ 164551 h 1799244"/>
              <a:gd name="connsiteX0" fmla="*/ 0 w 2074406"/>
              <a:gd name="connsiteY0" fmla="*/ 164551 h 1799244"/>
              <a:gd name="connsiteX1" fmla="*/ 1131374 w 2074406"/>
              <a:gd name="connsiteY1" fmla="*/ 21646 h 1799244"/>
              <a:gd name="connsiteX2" fmla="*/ 2074406 w 2074406"/>
              <a:gd name="connsiteY2" fmla="*/ 1799244 h 1799244"/>
              <a:gd name="connsiteX0" fmla="*/ 0 w 1866490"/>
              <a:gd name="connsiteY0" fmla="*/ 164551 h 1140945"/>
              <a:gd name="connsiteX1" fmla="*/ 941006 w 1866490"/>
              <a:gd name="connsiteY1" fmla="*/ 224290 h 1140945"/>
              <a:gd name="connsiteX2" fmla="*/ 1789478 w 1866490"/>
              <a:gd name="connsiteY2" fmla="*/ 1140945 h 1140945"/>
              <a:gd name="connsiteX3" fmla="*/ 328303 w 1866490"/>
              <a:gd name="connsiteY3" fmla="*/ 1048665 h 1140945"/>
              <a:gd name="connsiteX4" fmla="*/ 0 w 1866490"/>
              <a:gd name="connsiteY4" fmla="*/ 164551 h 1140945"/>
              <a:gd name="connsiteX0" fmla="*/ 0 w 1866490"/>
              <a:gd name="connsiteY0" fmla="*/ 164551 h 1140945"/>
              <a:gd name="connsiteX1" fmla="*/ 1131374 w 1866490"/>
              <a:gd name="connsiteY1" fmla="*/ 21646 h 1140945"/>
              <a:gd name="connsiteX2" fmla="*/ 1866490 w 1866490"/>
              <a:gd name="connsiteY2" fmla="*/ 1122317 h 1140945"/>
              <a:gd name="connsiteX0" fmla="*/ 0 w 1866490"/>
              <a:gd name="connsiteY0" fmla="*/ 346988 h 1323382"/>
              <a:gd name="connsiteX1" fmla="*/ 941006 w 1866490"/>
              <a:gd name="connsiteY1" fmla="*/ 406727 h 1323382"/>
              <a:gd name="connsiteX2" fmla="*/ 1789478 w 1866490"/>
              <a:gd name="connsiteY2" fmla="*/ 1323382 h 1323382"/>
              <a:gd name="connsiteX3" fmla="*/ 328303 w 1866490"/>
              <a:gd name="connsiteY3" fmla="*/ 1231102 h 1323382"/>
              <a:gd name="connsiteX4" fmla="*/ 0 w 1866490"/>
              <a:gd name="connsiteY4" fmla="*/ 346988 h 1323382"/>
              <a:gd name="connsiteX0" fmla="*/ 0 w 1866490"/>
              <a:gd name="connsiteY0" fmla="*/ 346988 h 1323382"/>
              <a:gd name="connsiteX1" fmla="*/ 1255430 w 1866490"/>
              <a:gd name="connsiteY1" fmla="*/ 12109 h 1323382"/>
              <a:gd name="connsiteX2" fmla="*/ 1866490 w 1866490"/>
              <a:gd name="connsiteY2" fmla="*/ 1304754 h 1323382"/>
              <a:gd name="connsiteX0" fmla="*/ 0 w 1895452"/>
              <a:gd name="connsiteY0" fmla="*/ 346988 h 1323382"/>
              <a:gd name="connsiteX1" fmla="*/ 941006 w 1895452"/>
              <a:gd name="connsiteY1" fmla="*/ 406727 h 1323382"/>
              <a:gd name="connsiteX2" fmla="*/ 1789478 w 1895452"/>
              <a:gd name="connsiteY2" fmla="*/ 1323382 h 1323382"/>
              <a:gd name="connsiteX3" fmla="*/ 328303 w 1895452"/>
              <a:gd name="connsiteY3" fmla="*/ 1231102 h 1323382"/>
              <a:gd name="connsiteX4" fmla="*/ 0 w 1895452"/>
              <a:gd name="connsiteY4" fmla="*/ 346988 h 1323382"/>
              <a:gd name="connsiteX0" fmla="*/ 0 w 1895452"/>
              <a:gd name="connsiteY0" fmla="*/ 346988 h 1323382"/>
              <a:gd name="connsiteX1" fmla="*/ 1255430 w 1895452"/>
              <a:gd name="connsiteY1" fmla="*/ 12109 h 1323382"/>
              <a:gd name="connsiteX2" fmla="*/ 1895452 w 1895452"/>
              <a:gd name="connsiteY2" fmla="*/ 1295391 h 1323382"/>
              <a:gd name="connsiteX0" fmla="*/ 0 w 1895452"/>
              <a:gd name="connsiteY0" fmla="*/ 331834 h 1308228"/>
              <a:gd name="connsiteX1" fmla="*/ 941006 w 1895452"/>
              <a:gd name="connsiteY1" fmla="*/ 391573 h 1308228"/>
              <a:gd name="connsiteX2" fmla="*/ 1789478 w 1895452"/>
              <a:gd name="connsiteY2" fmla="*/ 1308228 h 1308228"/>
              <a:gd name="connsiteX3" fmla="*/ 328303 w 1895452"/>
              <a:gd name="connsiteY3" fmla="*/ 1215948 h 1308228"/>
              <a:gd name="connsiteX4" fmla="*/ 0 w 1895452"/>
              <a:gd name="connsiteY4" fmla="*/ 331834 h 1308228"/>
              <a:gd name="connsiteX0" fmla="*/ 0 w 1895452"/>
              <a:gd name="connsiteY0" fmla="*/ 331834 h 1308228"/>
              <a:gd name="connsiteX1" fmla="*/ 1207157 w 1895452"/>
              <a:gd name="connsiteY1" fmla="*/ 12562 h 1308228"/>
              <a:gd name="connsiteX2" fmla="*/ 1895452 w 1895452"/>
              <a:gd name="connsiteY2" fmla="*/ 1280237 h 1308228"/>
              <a:gd name="connsiteX0" fmla="*/ 0 w 1895452"/>
              <a:gd name="connsiteY0" fmla="*/ 331834 h 1308228"/>
              <a:gd name="connsiteX1" fmla="*/ 941006 w 1895452"/>
              <a:gd name="connsiteY1" fmla="*/ 391573 h 1308228"/>
              <a:gd name="connsiteX2" fmla="*/ 1789478 w 1895452"/>
              <a:gd name="connsiteY2" fmla="*/ 1308228 h 1308228"/>
              <a:gd name="connsiteX3" fmla="*/ 328303 w 1895452"/>
              <a:gd name="connsiteY3" fmla="*/ 1215948 h 1308228"/>
              <a:gd name="connsiteX4" fmla="*/ 0 w 1895452"/>
              <a:gd name="connsiteY4" fmla="*/ 331834 h 1308228"/>
              <a:gd name="connsiteX0" fmla="*/ 0 w 1895452"/>
              <a:gd name="connsiteY0" fmla="*/ 331834 h 1308228"/>
              <a:gd name="connsiteX1" fmla="*/ 1207157 w 1895452"/>
              <a:gd name="connsiteY1" fmla="*/ 12562 h 1308228"/>
              <a:gd name="connsiteX2" fmla="*/ 1895452 w 1895452"/>
              <a:gd name="connsiteY2" fmla="*/ 1280237 h 1308228"/>
              <a:gd name="connsiteX0" fmla="*/ 50898 w 1946350"/>
              <a:gd name="connsiteY0" fmla="*/ 329011 h 1305405"/>
              <a:gd name="connsiteX1" fmla="*/ 991904 w 1946350"/>
              <a:gd name="connsiteY1" fmla="*/ 388750 h 1305405"/>
              <a:gd name="connsiteX2" fmla="*/ 1840376 w 1946350"/>
              <a:gd name="connsiteY2" fmla="*/ 1305405 h 1305405"/>
              <a:gd name="connsiteX3" fmla="*/ 379201 w 1946350"/>
              <a:gd name="connsiteY3" fmla="*/ 1213125 h 1305405"/>
              <a:gd name="connsiteX4" fmla="*/ 50898 w 1946350"/>
              <a:gd name="connsiteY4" fmla="*/ 329011 h 1305405"/>
              <a:gd name="connsiteX0" fmla="*/ 0 w 1946350"/>
              <a:gd name="connsiteY0" fmla="*/ 450058 h 1305405"/>
              <a:gd name="connsiteX1" fmla="*/ 1258055 w 1946350"/>
              <a:gd name="connsiteY1" fmla="*/ 9739 h 1305405"/>
              <a:gd name="connsiteX2" fmla="*/ 1946350 w 1946350"/>
              <a:gd name="connsiteY2" fmla="*/ 1277414 h 1305405"/>
              <a:gd name="connsiteX0" fmla="*/ 50898 w 1946350"/>
              <a:gd name="connsiteY0" fmla="*/ 330913 h 1307307"/>
              <a:gd name="connsiteX1" fmla="*/ 991904 w 1946350"/>
              <a:gd name="connsiteY1" fmla="*/ 390652 h 1307307"/>
              <a:gd name="connsiteX2" fmla="*/ 1840376 w 1946350"/>
              <a:gd name="connsiteY2" fmla="*/ 1307307 h 1307307"/>
              <a:gd name="connsiteX3" fmla="*/ 379201 w 1946350"/>
              <a:gd name="connsiteY3" fmla="*/ 1215027 h 1307307"/>
              <a:gd name="connsiteX4" fmla="*/ 50898 w 1946350"/>
              <a:gd name="connsiteY4" fmla="*/ 330913 h 1307307"/>
              <a:gd name="connsiteX0" fmla="*/ 0 w 1946350"/>
              <a:gd name="connsiteY0" fmla="*/ 451960 h 1307307"/>
              <a:gd name="connsiteX1" fmla="*/ 1258055 w 1946350"/>
              <a:gd name="connsiteY1" fmla="*/ 11641 h 1307307"/>
              <a:gd name="connsiteX2" fmla="*/ 1946350 w 1946350"/>
              <a:gd name="connsiteY2" fmla="*/ 1279316 h 130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6350" h="1307307" stroke="0" extrusionOk="0">
                <a:moveTo>
                  <a:pt x="50898" y="330913"/>
                </a:moveTo>
                <a:cubicBezTo>
                  <a:pt x="366652" y="286197"/>
                  <a:pt x="697486" y="307199"/>
                  <a:pt x="991904" y="390652"/>
                </a:cubicBezTo>
                <a:cubicBezTo>
                  <a:pt x="1563224" y="552593"/>
                  <a:pt x="1904330" y="921109"/>
                  <a:pt x="1840376" y="1307307"/>
                </a:cubicBezTo>
                <a:lnTo>
                  <a:pt x="379201" y="1215027"/>
                </a:lnTo>
                <a:lnTo>
                  <a:pt x="50898" y="330913"/>
                </a:lnTo>
                <a:close/>
              </a:path>
              <a:path w="1946350" h="1307307" fill="none">
                <a:moveTo>
                  <a:pt x="0" y="451960"/>
                </a:moveTo>
                <a:cubicBezTo>
                  <a:pt x="332913" y="316199"/>
                  <a:pt x="963637" y="-71812"/>
                  <a:pt x="1258055" y="11641"/>
                </a:cubicBezTo>
                <a:cubicBezTo>
                  <a:pt x="1829375" y="173582"/>
                  <a:pt x="1907138" y="915226"/>
                  <a:pt x="1946350" y="1279316"/>
                </a:cubicBezTo>
              </a:path>
            </a:pathLst>
          </a:custGeom>
          <a:noFill/>
          <a:ln w="76200">
            <a:solidFill>
              <a:srgbClr val="E22F86"/>
            </a:solidFill>
            <a:prstDash val="solid"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96E64D9F-5191-4478-BCE2-816CA6D4D58A}"/>
              </a:ext>
            </a:extLst>
          </p:cNvPr>
          <p:cNvCxnSpPr>
            <a:cxnSpLocks/>
          </p:cNvCxnSpPr>
          <p:nvPr/>
        </p:nvCxnSpPr>
        <p:spPr>
          <a:xfrm flipV="1">
            <a:off x="1771597" y="3683228"/>
            <a:ext cx="5587726" cy="92268"/>
          </a:xfrm>
          <a:prstGeom prst="straightConnector1">
            <a:avLst/>
          </a:prstGeom>
          <a:ln w="76200">
            <a:solidFill>
              <a:srgbClr val="0201F8"/>
            </a:solidFill>
            <a:prstDash val="solid"/>
            <a:tailEnd type="triangle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圖片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3" b="90050" l="351" r="92091">
                        <a14:foregroundMark x1="11424" y1="46517" x2="85413" y2="46020"/>
                        <a14:foregroundMark x1="76450" y1="24876" x2="19684" y2="27114"/>
                        <a14:foregroundMark x1="26538" y1="22637" x2="51670" y2="24129"/>
                        <a14:foregroundMark x1="15817" y1="34826" x2="58524" y2="30597"/>
                        <a14:foregroundMark x1="31459" y1="29104" x2="26889" y2="60199"/>
                        <a14:foregroundMark x1="17399" y1="55721" x2="17399" y2="55721"/>
                        <a14:foregroundMark x1="71353" y1="62438" x2="42882" y2="54478"/>
                        <a14:foregroundMark x1="83480" y1="36567" x2="81547" y2="646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5535" y="3612105"/>
            <a:ext cx="665467" cy="366704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4" b="93316" l="703" r="89807">
                        <a14:foregroundMark x1="68893" y1="24936" x2="68893" y2="24936"/>
                        <a14:foregroundMark x1="74341" y1="23136" x2="21793" y2="25193"/>
                        <a14:foregroundMark x1="21265" y1="28021" x2="9842" y2="45501"/>
                        <a14:foregroundMark x1="10193" y1="48586" x2="27944" y2="64010"/>
                        <a14:foregroundMark x1="20562" y1="38046" x2="82777" y2="44730"/>
                        <a14:foregroundMark x1="75571" y1="34190" x2="79086" y2="65810"/>
                        <a14:foregroundMark x1="82425" y1="38046" x2="82074" y2="64010"/>
                        <a14:foregroundMark x1="77504" y1="67866" x2="55360" y2="65810"/>
                        <a14:foregroundMark x1="69244" y1="47815" x2="15290" y2="49871"/>
                        <a14:foregroundMark x1="71178" y1="64524" x2="21090" y2="63496"/>
                        <a14:foregroundMark x1="57293" y1="60668" x2="14763" y2="57069"/>
                        <a14:foregroundMark x1="62214" y1="29306" x2="22496" y2="32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582993">
            <a:off x="7215205" y="3090898"/>
            <a:ext cx="709819" cy="36552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85FA564B-C5B5-491E-B2B8-0D23A8215EBB}"/>
              </a:ext>
            </a:extLst>
          </p:cNvPr>
          <p:cNvSpPr/>
          <p:nvPr/>
        </p:nvSpPr>
        <p:spPr>
          <a:xfrm>
            <a:off x="3327894" y="6326846"/>
            <a:ext cx="1115526" cy="23099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5FA564B-C5B5-491E-B2B8-0D23A8215EBB}"/>
              </a:ext>
            </a:extLst>
          </p:cNvPr>
          <p:cNvSpPr/>
          <p:nvPr/>
        </p:nvSpPr>
        <p:spPr>
          <a:xfrm>
            <a:off x="3480294" y="6557934"/>
            <a:ext cx="1115526" cy="6477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5FA564B-C5B5-491E-B2B8-0D23A8215EBB}"/>
              </a:ext>
            </a:extLst>
          </p:cNvPr>
          <p:cNvSpPr/>
          <p:nvPr/>
        </p:nvSpPr>
        <p:spPr>
          <a:xfrm>
            <a:off x="3401322" y="6617684"/>
            <a:ext cx="1296281" cy="26692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4924">
                        <a14:foregroundMark x1="24873" y1="33333" x2="95431" y2="67593"/>
                        <a14:backgroundMark x1="2538" y1="53704" x2="13706" y2="0"/>
                        <a14:backgroundMark x1="14721" y1="14815" x2="16244" y2="11111"/>
                        <a14:backgroundMark x1="3046" y1="76852" x2="14721" y2="9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81"/>
          <a:stretch/>
        </p:blipFill>
        <p:spPr>
          <a:xfrm>
            <a:off x="7592691" y="2953271"/>
            <a:ext cx="1070350" cy="1192211"/>
          </a:xfrm>
          <a:prstGeom prst="rect">
            <a:avLst/>
          </a:prstGeom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3412EFBF-4777-4679-BC14-8B13608061FE}"/>
              </a:ext>
            </a:extLst>
          </p:cNvPr>
          <p:cNvSpPr txBox="1">
            <a:spLocks/>
          </p:cNvSpPr>
          <p:nvPr/>
        </p:nvSpPr>
        <p:spPr>
          <a:xfrm>
            <a:off x="7619767" y="1525967"/>
            <a:ext cx="3936173" cy="1746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zh-TW" altLang="en-US" sz="2600" dirty="0"/>
              <a:t>雙車位置與行向：</a:t>
            </a:r>
            <a:r>
              <a:rPr lang="en-US" altLang="zh-TW" sz="2600" dirty="0"/>
              <a:t/>
            </a:r>
            <a:br>
              <a:rPr lang="en-US" altLang="zh-TW" sz="2600" dirty="0"/>
            </a:br>
            <a:r>
              <a:rPr lang="zh-TW" altLang="en-US" sz="2600" dirty="0"/>
              <a:t>Ａ車為支道</a:t>
            </a:r>
            <a:r>
              <a:rPr lang="zh-TW" altLang="en-US" sz="2600" dirty="0" smtClean="0"/>
              <a:t>的轉彎車</a:t>
            </a:r>
            <a:r>
              <a:rPr lang="zh-TW" altLang="en-US" sz="2600" dirty="0"/>
              <a:t>，Ｂ車為支道</a:t>
            </a:r>
            <a:r>
              <a:rPr lang="zh-TW" altLang="en-US" sz="2600" dirty="0" smtClean="0"/>
              <a:t>的</a:t>
            </a:r>
            <a:r>
              <a:rPr lang="zh-TW" altLang="en-US" sz="2600" dirty="0"/>
              <a:t>直行</a:t>
            </a:r>
            <a:r>
              <a:rPr lang="zh-TW" altLang="en-US" sz="2600" dirty="0" smtClean="0"/>
              <a:t>車</a:t>
            </a:r>
            <a:r>
              <a:rPr lang="zh-TW" altLang="en-US" sz="2600" dirty="0"/>
              <a:t>。</a:t>
            </a:r>
            <a:endParaRPr lang="en-US" altLang="zh-TW" sz="2600" dirty="0"/>
          </a:p>
          <a:p>
            <a:pPr lvl="1">
              <a:lnSpc>
                <a:spcPct val="120000"/>
              </a:lnSpc>
            </a:pPr>
            <a:endParaRPr lang="en-US" altLang="zh-TW" sz="2600" dirty="0"/>
          </a:p>
        </p:txBody>
      </p:sp>
      <p:sp>
        <p:nvSpPr>
          <p:cNvPr id="29" name="圓角矩形 28"/>
          <p:cNvSpPr/>
          <p:nvPr/>
        </p:nvSpPr>
        <p:spPr>
          <a:xfrm>
            <a:off x="8194693" y="3337827"/>
            <a:ext cx="3519087" cy="2989018"/>
          </a:xfrm>
          <a:prstGeom prst="round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  <a:defRPr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答案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Ｂ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defRPr/>
            </a:pP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雙車行向路口皆設有「讓路標誌」和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「讓路線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」，代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皆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行駛在支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。此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左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轉彎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的Ａ車應讓直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的Ｂ車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先行。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7" name="圖片 13" descr="小圖1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541" y="2774091"/>
            <a:ext cx="476440" cy="387799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7" y="3897535"/>
            <a:ext cx="486503" cy="41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9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0.56068 -0.02384 " pathEditMode="relative" rAng="0" ptsTypes="AA">
                                      <p:cBhvr>
                                        <p:cTn id="9" dur="1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34" y="-1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7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30781 0.49352 L -0.30781 0.2463 C -0.30781 0.13565 -0.22317 -4.81481E-6 -0.1539 -4.81481E-6 L -3.33333E-6 -4.81481E-6 " pathEditMode="relative" rAng="0" ptsTypes="AAAA">
                                      <p:cBhvr>
                                        <p:cTn id="11" dur="16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1" y="-2467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-5400000">
                                      <p:cBhvr>
                                        <p:cTn id="13" dur="1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如果行近道路看到「閃光黃燈」    ，代表</a:t>
            </a:r>
            <a:r>
              <a:rPr lang="zh-TW" altLang="en-US" b="1" dirty="0" smtClean="0">
                <a:solidFill>
                  <a:srgbClr val="FF0000"/>
                </a:solidFill>
              </a:rPr>
              <a:t>行駛於幹道</a:t>
            </a:r>
            <a:r>
              <a:rPr lang="zh-TW" altLang="en-US" dirty="0" smtClean="0"/>
              <a:t>；</a:t>
            </a:r>
            <a:endParaRPr lang="en-US" altLang="zh-TW" dirty="0" smtClean="0"/>
          </a:p>
          <a:p>
            <a:pPr marL="0" indent="0">
              <a:spcAft>
                <a:spcPts val="1200"/>
              </a:spcAft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    讓路標誌           停車再開標誌       閃光紅燈   </a:t>
            </a:r>
            <a:endParaRPr lang="en-US" altLang="zh-TW" dirty="0" smtClean="0"/>
          </a:p>
          <a:p>
            <a:pPr marL="0" indent="0">
              <a:spcAft>
                <a:spcPts val="2400"/>
              </a:spcAft>
              <a:buNone/>
            </a:pPr>
            <a:r>
              <a:rPr lang="zh-TW" altLang="en-US" dirty="0" smtClean="0"/>
              <a:t>        讓路線             停標字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若雙車分別行駛在幹道與支道，</a:t>
            </a:r>
            <a:r>
              <a:rPr lang="zh-TW" altLang="en-US" b="1" dirty="0" smtClean="0">
                <a:solidFill>
                  <a:srgbClr val="FF0000"/>
                </a:solidFill>
              </a:rPr>
              <a:t>無論雙車行駛方向為何，支道車都應讓幹道車先行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若雙車</a:t>
            </a:r>
            <a:r>
              <a:rPr lang="zh-TW" altLang="en-US" b="1" dirty="0" smtClean="0">
                <a:solidFill>
                  <a:srgbClr val="FF0000"/>
                </a:solidFill>
              </a:rPr>
              <a:t>同為幹道車</a:t>
            </a:r>
            <a:r>
              <a:rPr lang="en-US" altLang="zh-TW" b="1" dirty="0" smtClean="0">
                <a:solidFill>
                  <a:srgbClr val="FF0000"/>
                </a:solidFill>
              </a:rPr>
              <a:t>(</a:t>
            </a:r>
            <a:r>
              <a:rPr lang="zh-TW" altLang="en-US" b="1" dirty="0" smtClean="0">
                <a:solidFill>
                  <a:srgbClr val="FF0000"/>
                </a:solidFill>
              </a:rPr>
              <a:t>或支道車</a:t>
            </a:r>
            <a:r>
              <a:rPr lang="en-US" altLang="zh-TW" b="1" dirty="0" smtClean="0">
                <a:solidFill>
                  <a:srgbClr val="FF0000"/>
                </a:solidFill>
              </a:rPr>
              <a:t>)</a:t>
            </a:r>
            <a:r>
              <a:rPr lang="zh-TW" altLang="en-US" dirty="0" smtClean="0"/>
              <a:t>，此時</a:t>
            </a:r>
            <a:r>
              <a:rPr lang="zh-TW" altLang="en-US" b="1" dirty="0" smtClean="0">
                <a:solidFill>
                  <a:srgbClr val="FF0000"/>
                </a:solidFill>
              </a:rPr>
              <a:t>轉彎車應讓直行車先行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endParaRPr lang="zh-TW" altLang="en-US" b="1" dirty="0" smtClean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4" y="273969"/>
            <a:ext cx="3115788" cy="646331"/>
          </a:xfrm>
        </p:spPr>
        <p:txBody>
          <a:bodyPr/>
          <a:lstStyle/>
          <a:p>
            <a:r>
              <a:rPr lang="zh-TW" altLang="en-US" dirty="0"/>
              <a:t>再次叮嚀</a:t>
            </a:r>
            <a:r>
              <a:rPr lang="en-US" altLang="zh-TW" dirty="0" smtClean="0"/>
              <a:t>……</a:t>
            </a:r>
            <a:endParaRPr lang="zh-TW" altLang="en-US" b="1" dirty="0">
              <a:solidFill>
                <a:srgbClr val="0100FC"/>
              </a:solidFill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179" y="1105311"/>
            <a:ext cx="622895" cy="454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圖片 28" descr="http://taishuntaishun.myweb.hinet.net/images/004-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938" y="2314039"/>
            <a:ext cx="650197" cy="5861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5" b="98305" l="1351" r="100000">
                        <a14:foregroundMark x1="68919" y1="38983" x2="68919" y2="38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938" y="2911743"/>
            <a:ext cx="660711" cy="58030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61" y="2369369"/>
            <a:ext cx="622896" cy="454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366343" y="1614668"/>
            <a:ext cx="85363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若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看到以下標誌、標線與號誌，代表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行駛於支道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37" b="100000" l="0" r="100000">
                        <a14:foregroundMark x1="32934" y1="21053" x2="73054" y2="21053"/>
                        <a14:foregroundMark x1="73054" y1="21053" x2="70060" y2="88816"/>
                        <a14:foregroundMark x1="70060" y1="88816" x2="30539" y2="78289"/>
                        <a14:foregroundMark x1="67066" y1="40789" x2="67066" y2="81579"/>
                        <a14:foregroundMark x1="46108" y1="35526" x2="40120" y2="92105"/>
                        <a14:foregroundMark x1="52695" y1="33553" x2="52695" y2="64474"/>
                        <a14:foregroundMark x1="40120" y1="38816" x2="58683" y2="63816"/>
                        <a14:foregroundMark x1="22156" y1="23026" x2="89222" y2="15789"/>
                        <a14:foregroundMark x1="94012" y1="19079" x2="1796" y2="19079"/>
                        <a14:foregroundMark x1="4790" y1="16447" x2="90419" y2="12500"/>
                        <a14:foregroundMark x1="76048" y1="32237" x2="76647" y2="44737"/>
                        <a14:foregroundMark x1="32934" y1="23026" x2="18563" y2="7237"/>
                        <a14:foregroundMark x1="47904" y1="30263" x2="33533" y2="11184"/>
                        <a14:foregroundMark x1="60479" y1="36842" x2="47305" y2="7237"/>
                        <a14:foregroundMark x1="64671" y1="18421" x2="60479" y2="8553"/>
                        <a14:backgroundMark x1="88623" y1="54605" x2="88623" y2="54605"/>
                        <a14:backgroundMark x1="90419" y1="34211" x2="89222" y2="95395"/>
                        <a14:backgroundMark x1="15569" y1="39474" x2="16168" y2="88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91" t="11194" r="1"/>
          <a:stretch/>
        </p:blipFill>
        <p:spPr>
          <a:xfrm>
            <a:off x="1747838" y="2910739"/>
            <a:ext cx="669541" cy="5411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89" b="75446" l="9778" r="89778">
                        <a14:foregroundMark x1="21333" y1="17411" x2="66222" y2="45536"/>
                        <a14:foregroundMark x1="83556" y1="16071" x2="33778" y2="41518"/>
                        <a14:foregroundMark x1="51556" y1="26339" x2="50667" y2="69643"/>
                        <a14:foregroundMark x1="44000" y1="41964" x2="60000" y2="4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004"/>
          <a:stretch/>
        </p:blipFill>
        <p:spPr>
          <a:xfrm>
            <a:off x="1640069" y="2194986"/>
            <a:ext cx="892924" cy="67557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6894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F62B5CE-90C1-45AC-AA77-E9E147EED83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smtClean="0"/>
              <a:t>大家來想想</a:t>
            </a:r>
            <a:r>
              <a:rPr lang="en-US" altLang="zh-TW" smtClean="0"/>
              <a:t>……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6151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4" y="274326"/>
            <a:ext cx="10031595" cy="646331"/>
          </a:xfrm>
        </p:spPr>
        <p:txBody>
          <a:bodyPr/>
          <a:lstStyle/>
          <a:p>
            <a:r>
              <a:rPr lang="en-US" altLang="zh-TW" dirty="0" smtClean="0"/>
              <a:t> 1.</a:t>
            </a:r>
            <a:r>
              <a:rPr lang="zh-TW" altLang="en-US" dirty="0" smtClean="0"/>
              <a:t>行駛的道路有此標</a:t>
            </a:r>
            <a:r>
              <a:rPr lang="zh-TW" altLang="en-US" dirty="0"/>
              <a:t>誌</a:t>
            </a:r>
            <a:r>
              <a:rPr lang="zh-TW" altLang="en-US" dirty="0" smtClean="0"/>
              <a:t>，代表駕駛在什麼位置？</a:t>
            </a:r>
            <a:endParaRPr lang="zh-TW" altLang="en-US" dirty="0"/>
          </a:p>
        </p:txBody>
      </p:sp>
      <p:sp>
        <p:nvSpPr>
          <p:cNvPr id="16" name="內容版面配置區 15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altLang="zh-TW" sz="2800" dirty="0" smtClean="0"/>
              <a:t>  (1)</a:t>
            </a:r>
            <a:r>
              <a:rPr lang="zh-TW" altLang="en-US" dirty="0" smtClean="0"/>
              <a:t>幹</a:t>
            </a:r>
            <a:r>
              <a:rPr lang="zh-TW" altLang="en-US" dirty="0"/>
              <a:t>道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 smtClean="0"/>
              <a:t>  </a:t>
            </a:r>
            <a:r>
              <a:rPr lang="en-US" altLang="zh-TW" sz="2800" dirty="0" smtClean="0"/>
              <a:t>(2)</a:t>
            </a:r>
            <a:r>
              <a:rPr lang="zh-TW" altLang="en-US" dirty="0" smtClean="0"/>
              <a:t>支道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</a:t>
            </a:r>
            <a:r>
              <a:rPr lang="en-US" altLang="zh-TW" dirty="0" smtClean="0"/>
              <a:t>(3)</a:t>
            </a:r>
            <a:r>
              <a:rPr lang="zh-TW" altLang="en-US" dirty="0" smtClean="0"/>
              <a:t>幹道與支道都有可能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 smtClean="0"/>
              <a:t>  </a:t>
            </a:r>
            <a:r>
              <a:rPr lang="en-US" altLang="zh-TW" sz="2800" dirty="0" smtClean="0"/>
              <a:t>(4)</a:t>
            </a:r>
            <a:r>
              <a:rPr lang="zh-TW" altLang="en-US" sz="2800" dirty="0" smtClean="0"/>
              <a:t>我不知道</a:t>
            </a:r>
            <a:endParaRPr lang="zh-TW" altLang="en-US" sz="2800" dirty="0"/>
          </a:p>
        </p:txBody>
      </p:sp>
      <p:pic>
        <p:nvPicPr>
          <p:cNvPr id="17" name="圖片 13" descr="小圖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圖片 21" descr="http://taishuntaishun.myweb.hinet.net/images/004-1.gif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498" y="2228193"/>
            <a:ext cx="2580957" cy="21861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102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6" y="274326"/>
            <a:ext cx="10725276" cy="646331"/>
          </a:xfrm>
        </p:spPr>
        <p:txBody>
          <a:bodyPr/>
          <a:lstStyle/>
          <a:p>
            <a:r>
              <a:rPr lang="en-US" altLang="zh-TW" dirty="0" smtClean="0"/>
              <a:t> 2.</a:t>
            </a:r>
            <a:r>
              <a:rPr lang="zh-TW" altLang="en-US" dirty="0" smtClean="0"/>
              <a:t>下列哪個標誌與「倒三角形」標線有一樣的功能</a:t>
            </a:r>
            <a:r>
              <a:rPr lang="zh-TW" altLang="en-US" dirty="0"/>
              <a:t>？</a:t>
            </a:r>
          </a:p>
        </p:txBody>
      </p:sp>
      <p:sp>
        <p:nvSpPr>
          <p:cNvPr id="16" name="內容版面配置區 15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lvl="0" indent="0">
              <a:spcBef>
                <a:spcPts val="1200"/>
              </a:spcBef>
              <a:spcAft>
                <a:spcPts val="4800"/>
              </a:spcAft>
              <a:buNone/>
            </a:pPr>
            <a:r>
              <a:rPr lang="en-US" altLang="zh-TW" sz="2800" dirty="0" smtClean="0"/>
              <a:t>  (1)</a:t>
            </a:r>
          </a:p>
          <a:p>
            <a:pPr marL="0" indent="0">
              <a:spcAft>
                <a:spcPts val="4800"/>
              </a:spcAft>
              <a:buNone/>
            </a:pPr>
            <a:r>
              <a:rPr lang="zh-TW" altLang="en-US" sz="2800" dirty="0" smtClean="0"/>
              <a:t>  </a:t>
            </a:r>
            <a:r>
              <a:rPr lang="en-US" altLang="zh-TW" sz="2800" dirty="0" smtClean="0"/>
              <a:t>(2)</a:t>
            </a:r>
          </a:p>
          <a:p>
            <a:pPr marL="0" indent="0">
              <a:spcAft>
                <a:spcPts val="4800"/>
              </a:spcAft>
              <a:buNone/>
            </a:pPr>
            <a:r>
              <a:rPr lang="zh-TW" altLang="en-US" dirty="0" smtClean="0"/>
              <a:t> 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(3)</a:t>
            </a:r>
            <a:r>
              <a:rPr lang="zh-TW" altLang="en-US" sz="2800" dirty="0" smtClean="0"/>
              <a:t>我不知道</a:t>
            </a:r>
            <a:endParaRPr lang="zh-TW" altLang="en-US" sz="2800" dirty="0"/>
          </a:p>
        </p:txBody>
      </p:sp>
      <p:pic>
        <p:nvPicPr>
          <p:cNvPr id="17" name="圖片 13" descr="小圖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89" b="72321" l="9778" r="91556">
                        <a14:foregroundMark x1="80000" y1="23214" x2="23556" y2="20089"/>
                        <a14:foregroundMark x1="26222" y1="20536" x2="56889" y2="58036"/>
                        <a14:foregroundMark x1="54222" y1="54018" x2="52444" y2="25893"/>
                        <a14:foregroundMark x1="39556" y1="33036" x2="57333" y2="49107"/>
                        <a14:foregroundMark x1="69778" y1="29018" x2="47556" y2="50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004"/>
          <a:stretch/>
        </p:blipFill>
        <p:spPr>
          <a:xfrm>
            <a:off x="1826426" y="920657"/>
            <a:ext cx="1216061" cy="920054"/>
          </a:xfrm>
          <a:prstGeom prst="rect">
            <a:avLst/>
          </a:prstGeom>
        </p:spPr>
      </p:pic>
      <p:pic>
        <p:nvPicPr>
          <p:cNvPr id="7" name="圖片 6" descr="http://taishuntaishun.myweb.hinet.net/images/004-1.gif"/>
          <p:cNvPicPr/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1" b="99459" l="0" r="100000">
                        <a14:backgroundMark x1="79070" y1="11351" x2="84302" y2="5946"/>
                        <a14:backgroundMark x1="88372" y1="21081" x2="72093" y2="5946"/>
                        <a14:backgroundMark x1="3488" y1="65946" x2="3488" y2="46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746" y="1998823"/>
            <a:ext cx="1067460" cy="97643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37" b="100000" l="0" r="100000">
                        <a14:foregroundMark x1="32934" y1="21053" x2="73054" y2="21053"/>
                        <a14:foregroundMark x1="73054" y1="21053" x2="70060" y2="88816"/>
                        <a14:foregroundMark x1="70060" y1="88816" x2="30539" y2="78289"/>
                        <a14:foregroundMark x1="67066" y1="40789" x2="67066" y2="81579"/>
                        <a14:foregroundMark x1="46108" y1="35526" x2="40120" y2="92105"/>
                        <a14:foregroundMark x1="52695" y1="33553" x2="52695" y2="64474"/>
                        <a14:foregroundMark x1="40120" y1="38816" x2="58683" y2="63816"/>
                        <a14:foregroundMark x1="22156" y1="23026" x2="89222" y2="15789"/>
                        <a14:foregroundMark x1="94012" y1="19079" x2="1796" y2="19079"/>
                        <a14:foregroundMark x1="4790" y1="16447" x2="90419" y2="12500"/>
                        <a14:foregroundMark x1="76048" y1="32237" x2="76647" y2="44737"/>
                        <a14:foregroundMark x1="32934" y1="23026" x2="18563" y2="7237"/>
                        <a14:foregroundMark x1="47904" y1="30263" x2="33533" y2="11184"/>
                        <a14:foregroundMark x1="60479" y1="36842" x2="47305" y2="7237"/>
                        <a14:foregroundMark x1="64671" y1="18421" x2="60479" y2="8553"/>
                        <a14:backgroundMark x1="88623" y1="54605" x2="88623" y2="54605"/>
                        <a14:backgroundMark x1="90419" y1="34211" x2="89222" y2="95395"/>
                        <a14:backgroundMark x1="15569" y1="39474" x2="16168" y2="88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91" t="11194" r="1"/>
          <a:stretch/>
        </p:blipFill>
        <p:spPr>
          <a:xfrm>
            <a:off x="5652456" y="1998823"/>
            <a:ext cx="3218275" cy="2601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5813484" y="4599848"/>
            <a:ext cx="30572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1200"/>
              </a:spcBef>
              <a:spcAft>
                <a:spcPts val="4800"/>
              </a:spcAft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「倒三角形」標線</a:t>
            </a:r>
          </a:p>
        </p:txBody>
      </p:sp>
    </p:spTree>
    <p:extLst>
      <p:ext uri="{BB962C8B-B14F-4D97-AF65-F5344CB8AC3E}">
        <p14:creationId xmlns:p14="http://schemas.microsoft.com/office/powerpoint/2010/main" val="264026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3" y="270847"/>
            <a:ext cx="4450603" cy="646331"/>
          </a:xfrm>
        </p:spPr>
        <p:txBody>
          <a:bodyPr/>
          <a:lstStyle/>
          <a:p>
            <a:r>
              <a:rPr lang="zh-TW" altLang="en-US" dirty="0" smtClean="0"/>
              <a:t>支道上的</a:t>
            </a:r>
            <a:r>
              <a:rPr lang="zh-TW" altLang="en-US" b="1" dirty="0" smtClean="0">
                <a:solidFill>
                  <a:srgbClr val="0000FF"/>
                </a:solidFill>
              </a:rPr>
              <a:t>標誌</a:t>
            </a:r>
            <a:r>
              <a:rPr lang="zh-TW" altLang="en-US" dirty="0" smtClean="0"/>
              <a:t>與</a:t>
            </a:r>
            <a:r>
              <a:rPr lang="zh-TW" altLang="en-US" b="1" dirty="0" smtClean="0">
                <a:solidFill>
                  <a:srgbClr val="0000FF"/>
                </a:solidFill>
              </a:rPr>
              <a:t>標字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在道路上有看到以下幾種標誌與標字，代表</a:t>
            </a:r>
            <a:r>
              <a:rPr lang="zh-TW" altLang="en-US" b="1" dirty="0" smtClean="0">
                <a:solidFill>
                  <a:srgbClr val="FF0000"/>
                </a:solidFill>
              </a:rPr>
              <a:t>行駛在支道上</a:t>
            </a:r>
            <a:r>
              <a:rPr lang="zh-TW" altLang="en-US" b="1" dirty="0">
                <a:solidFill>
                  <a:srgbClr val="FF0000"/>
                </a:solidFill>
              </a:rPr>
              <a:t>！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zh-TW" altLang="en-US" dirty="0" smtClean="0"/>
              <a:t>     讓路標誌</a:t>
            </a:r>
            <a:endParaRPr lang="en-US" altLang="zh-TW" dirty="0" smtClean="0"/>
          </a:p>
          <a:p>
            <a:pPr marL="457200" lvl="1" indent="0">
              <a:spcAft>
                <a:spcPts val="2400"/>
              </a:spcAft>
              <a:buNone/>
            </a:pPr>
            <a:r>
              <a:rPr lang="zh-TW" altLang="en-US" dirty="0" smtClean="0"/>
              <a:t>     讓路線</a:t>
            </a:r>
            <a:endParaRPr lang="en-US" altLang="zh-TW" dirty="0" smtClean="0"/>
          </a:p>
          <a:p>
            <a:pPr marL="457200" lvl="1" indent="0">
              <a:buNone/>
            </a:pPr>
            <a:r>
              <a:rPr lang="zh-TW" altLang="en-US" dirty="0" smtClean="0"/>
              <a:t>     停車再開標誌</a:t>
            </a:r>
            <a:endParaRPr lang="en-US" altLang="zh-TW" dirty="0" smtClean="0"/>
          </a:p>
          <a:p>
            <a:pPr marL="457200" lvl="1" indent="0">
              <a:buNone/>
            </a:pPr>
            <a:r>
              <a:rPr lang="zh-TW" altLang="en-US" dirty="0" smtClean="0"/>
              <a:t>     停標</a:t>
            </a:r>
            <a:r>
              <a:rPr lang="zh-TW" altLang="en-US" dirty="0"/>
              <a:t>字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/>
          </a:p>
        </p:txBody>
      </p:sp>
      <p:grpSp>
        <p:nvGrpSpPr>
          <p:cNvPr id="8" name="群組 7"/>
          <p:cNvGrpSpPr/>
          <p:nvPr/>
        </p:nvGrpSpPr>
        <p:grpSpPr>
          <a:xfrm>
            <a:off x="6379897" y="4216626"/>
            <a:ext cx="3888711" cy="2225614"/>
            <a:chOff x="6324599" y="1772327"/>
            <a:chExt cx="4690242" cy="3629990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599" y="1772327"/>
              <a:ext cx="4690242" cy="3629990"/>
            </a:xfrm>
            <a:prstGeom prst="rect">
              <a:avLst/>
            </a:prstGeom>
            <a:effectLst/>
          </p:spPr>
        </p:pic>
        <p:sp>
          <p:nvSpPr>
            <p:cNvPr id="16" name="橢圓 15"/>
            <p:cNvSpPr/>
            <p:nvPr/>
          </p:nvSpPr>
          <p:spPr>
            <a:xfrm>
              <a:off x="8340936" y="3761531"/>
              <a:ext cx="1041292" cy="122506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橢圓 16"/>
            <p:cNvSpPr/>
            <p:nvPr/>
          </p:nvSpPr>
          <p:spPr>
            <a:xfrm>
              <a:off x="9630161" y="2269951"/>
              <a:ext cx="1041292" cy="122506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89" b="75446" l="9778" r="89778">
                        <a14:foregroundMark x1="21333" y1="17411" x2="66222" y2="45536"/>
                        <a14:foregroundMark x1="83556" y1="16071" x2="33778" y2="41518"/>
                        <a14:foregroundMark x1="51556" y1="26339" x2="50667" y2="69643"/>
                        <a14:foregroundMark x1="44000" y1="41964" x2="60000" y2="4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004"/>
          <a:stretch/>
        </p:blipFill>
        <p:spPr>
          <a:xfrm>
            <a:off x="1366803" y="1559313"/>
            <a:ext cx="892924" cy="67557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37" b="100000" l="0" r="100000">
                        <a14:foregroundMark x1="32934" y1="21053" x2="73054" y2="21053"/>
                        <a14:foregroundMark x1="73054" y1="21053" x2="70060" y2="88816"/>
                        <a14:foregroundMark x1="70060" y1="88816" x2="30539" y2="78289"/>
                        <a14:foregroundMark x1="67066" y1="40789" x2="67066" y2="81579"/>
                        <a14:foregroundMark x1="46108" y1="35526" x2="40120" y2="92105"/>
                        <a14:foregroundMark x1="52695" y1="33553" x2="52695" y2="64474"/>
                        <a14:foregroundMark x1="40120" y1="38816" x2="58683" y2="63816"/>
                        <a14:foregroundMark x1="22156" y1="23026" x2="89222" y2="15789"/>
                        <a14:foregroundMark x1="94012" y1="19079" x2="1796" y2="19079"/>
                        <a14:foregroundMark x1="4790" y1="16447" x2="90419" y2="12500"/>
                        <a14:foregroundMark x1="76048" y1="32237" x2="76647" y2="44737"/>
                        <a14:foregroundMark x1="32934" y1="23026" x2="18563" y2="7237"/>
                        <a14:foregroundMark x1="47904" y1="30263" x2="33533" y2="11184"/>
                        <a14:foregroundMark x1="60479" y1="36842" x2="47305" y2="7237"/>
                        <a14:foregroundMark x1="64671" y1="18421" x2="60479" y2="8553"/>
                        <a14:backgroundMark x1="88623" y1="54605" x2="88623" y2="54605"/>
                        <a14:backgroundMark x1="90419" y1="34211" x2="89222" y2="95395"/>
                        <a14:backgroundMark x1="15569" y1="39474" x2="16168" y2="88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91" t="11194" r="1"/>
          <a:stretch/>
        </p:blipFill>
        <p:spPr>
          <a:xfrm>
            <a:off x="1474572" y="2275066"/>
            <a:ext cx="669541" cy="54112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右大括弧 10"/>
          <p:cNvSpPr/>
          <p:nvPr/>
        </p:nvSpPr>
        <p:spPr>
          <a:xfrm>
            <a:off x="3731177" y="1817315"/>
            <a:ext cx="189186" cy="808410"/>
          </a:xfrm>
          <a:prstGeom prst="rightBrac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3588829" y="1980989"/>
            <a:ext cx="6545382" cy="4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685800" lvl="1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pPr marL="457200" lvl="1" indent="0">
              <a:buNone/>
            </a:pPr>
            <a:r>
              <a:rPr lang="zh-TW" altLang="en-US" dirty="0"/>
              <a:t>行駛至路口時</a:t>
            </a:r>
            <a:r>
              <a:rPr lang="zh-TW" altLang="en-US" dirty="0" smtClean="0"/>
              <a:t>，</a:t>
            </a:r>
            <a:r>
              <a:rPr lang="zh-TW" altLang="en-US" b="1" dirty="0" smtClean="0">
                <a:solidFill>
                  <a:srgbClr val="FF0000"/>
                </a:solidFill>
              </a:rPr>
              <a:t>應讓橫向</a:t>
            </a:r>
            <a:r>
              <a:rPr lang="zh-TW" altLang="en-US" b="1" dirty="0">
                <a:solidFill>
                  <a:srgbClr val="FF0000"/>
                </a:solidFill>
              </a:rPr>
              <a:t>的來車先行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24" name="右大括弧 23"/>
          <p:cNvSpPr/>
          <p:nvPr/>
        </p:nvSpPr>
        <p:spPr>
          <a:xfrm>
            <a:off x="4428196" y="3212187"/>
            <a:ext cx="189186" cy="808410"/>
          </a:xfrm>
          <a:prstGeom prst="rightBrac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4266752" y="3098807"/>
            <a:ext cx="6769110" cy="4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685800" lvl="1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pPr marL="457200" lvl="1" indent="0">
              <a:buNone/>
            </a:pPr>
            <a:r>
              <a:rPr lang="zh-TW" altLang="en-US" dirty="0"/>
              <a:t>行駛至路口時</a:t>
            </a:r>
            <a:r>
              <a:rPr lang="zh-TW" altLang="en-US" dirty="0" smtClean="0"/>
              <a:t>，</a:t>
            </a:r>
            <a:r>
              <a:rPr lang="zh-TW" altLang="en-US" b="1" dirty="0" smtClean="0">
                <a:solidFill>
                  <a:srgbClr val="FF0000"/>
                </a:solidFill>
              </a:rPr>
              <a:t>應停車</a:t>
            </a:r>
            <a:r>
              <a:rPr lang="zh-TW" altLang="en-US" b="1" dirty="0">
                <a:solidFill>
                  <a:srgbClr val="FF0000"/>
                </a:solidFill>
              </a:rPr>
              <a:t>查看橫向無車後，再起步通行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pic>
        <p:nvPicPr>
          <p:cNvPr id="26" name="圖片 25" descr="http://taishuntaishun.myweb.hinet.net/images/004-1.gif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66" y="3035185"/>
            <a:ext cx="566117" cy="4968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5" b="98305" l="1351" r="100000">
                        <a14:foregroundMark x1="68919" y1="38983" x2="68919" y2="38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92" y="3538062"/>
            <a:ext cx="660711" cy="580302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7" name="群組 6"/>
          <p:cNvGrpSpPr/>
          <p:nvPr/>
        </p:nvGrpSpPr>
        <p:grpSpPr>
          <a:xfrm>
            <a:off x="1930213" y="4210965"/>
            <a:ext cx="3980299" cy="2225615"/>
            <a:chOff x="4201189" y="3341034"/>
            <a:chExt cx="3980299" cy="2225615"/>
          </a:xfrm>
        </p:grpSpPr>
        <p:grpSp>
          <p:nvGrpSpPr>
            <p:cNvPr id="4" name="群組 3"/>
            <p:cNvGrpSpPr/>
            <p:nvPr/>
          </p:nvGrpSpPr>
          <p:grpSpPr>
            <a:xfrm>
              <a:off x="4201189" y="3341034"/>
              <a:ext cx="3980299" cy="2225615"/>
              <a:chOff x="1779369" y="4120055"/>
              <a:chExt cx="4011831" cy="2322186"/>
            </a:xfrm>
          </p:grpSpPr>
          <p:grpSp>
            <p:nvGrpSpPr>
              <p:cNvPr id="6" name="群組 5"/>
              <p:cNvGrpSpPr/>
              <p:nvPr/>
            </p:nvGrpSpPr>
            <p:grpSpPr>
              <a:xfrm>
                <a:off x="1779369" y="4120055"/>
                <a:ext cx="4011831" cy="2322186"/>
                <a:chOff x="1483906" y="1772327"/>
                <a:chExt cx="4630459" cy="3625667"/>
              </a:xfrm>
            </p:grpSpPr>
            <p:pic>
              <p:nvPicPr>
                <p:cNvPr id="5" name="圖片 4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33523" t="31602" r="8199"/>
                <a:stretch/>
              </p:blipFill>
              <p:spPr>
                <a:xfrm>
                  <a:off x="1483906" y="1772327"/>
                  <a:ext cx="4630459" cy="3625667"/>
                </a:xfrm>
                <a:prstGeom prst="rect">
                  <a:avLst/>
                </a:prstGeom>
              </p:spPr>
            </p:pic>
            <p:sp>
              <p:nvSpPr>
                <p:cNvPr id="13" name="橢圓 12"/>
                <p:cNvSpPr/>
                <p:nvPr/>
              </p:nvSpPr>
              <p:spPr>
                <a:xfrm>
                  <a:off x="4414278" y="1839731"/>
                  <a:ext cx="1311547" cy="227894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pic>
            <p:nvPicPr>
              <p:cNvPr id="14" name="圖片 1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222" b="97778" l="0" r="9846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28395" y="5091719"/>
                <a:ext cx="713590" cy="494024"/>
              </a:xfrm>
              <a:prstGeom prst="rect">
                <a:avLst/>
              </a:prstGeom>
            </p:spPr>
          </p:pic>
          <p:sp>
            <p:nvSpPr>
              <p:cNvPr id="29" name="橢圓 28"/>
              <p:cNvSpPr/>
              <p:nvPr/>
            </p:nvSpPr>
            <p:spPr>
              <a:xfrm>
                <a:off x="2655557" y="4794740"/>
                <a:ext cx="1143480" cy="90186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7647" b="82353" l="446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211694" y="4166035"/>
              <a:ext cx="822973" cy="1249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914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5" y="274326"/>
            <a:ext cx="8129221" cy="646331"/>
          </a:xfrm>
        </p:spPr>
        <p:txBody>
          <a:bodyPr/>
          <a:lstStyle/>
          <a:p>
            <a:r>
              <a:rPr lang="en-US" altLang="zh-TW" dirty="0" smtClean="0"/>
              <a:t> 3.</a:t>
            </a:r>
            <a:r>
              <a:rPr lang="zh-TW" altLang="en-US" dirty="0" smtClean="0"/>
              <a:t>當駕駛看到此標線時，應如何反應？</a:t>
            </a:r>
            <a:endParaRPr lang="zh-TW" altLang="en-US" dirty="0"/>
          </a:p>
        </p:txBody>
      </p:sp>
      <p:sp>
        <p:nvSpPr>
          <p:cNvPr id="16" name="內容版面配置區 15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en-US" altLang="zh-TW" sz="2800" dirty="0" smtClean="0"/>
              <a:t>  (1)</a:t>
            </a:r>
            <a:r>
              <a:rPr lang="zh-TW" altLang="en-US" sz="2800" dirty="0" smtClean="0"/>
              <a:t>可以</a:t>
            </a:r>
            <a:r>
              <a:rPr lang="zh-TW" altLang="en-US" dirty="0" smtClean="0"/>
              <a:t>直接通</a:t>
            </a:r>
            <a:r>
              <a:rPr lang="zh-TW" altLang="en-US" dirty="0"/>
              <a:t>過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 smtClean="0"/>
              <a:t>  </a:t>
            </a:r>
            <a:r>
              <a:rPr lang="en-US" altLang="zh-TW" sz="2800" dirty="0" smtClean="0"/>
              <a:t>(2)</a:t>
            </a:r>
            <a:r>
              <a:rPr lang="zh-TW" altLang="en-US" sz="2800" dirty="0" smtClean="0"/>
              <a:t>減速並確認左右無來車之後再通過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sz="2800" dirty="0" smtClean="0"/>
              <a:t>  </a:t>
            </a:r>
            <a:r>
              <a:rPr lang="en-US" altLang="zh-TW" sz="2800" dirty="0" smtClean="0"/>
              <a:t>(3)</a:t>
            </a:r>
            <a:r>
              <a:rPr lang="zh-TW" altLang="en-US" sz="2800" dirty="0" smtClean="0"/>
              <a:t>我不知道</a:t>
            </a:r>
            <a:endParaRPr lang="zh-TW" altLang="en-US" sz="2800" dirty="0"/>
          </a:p>
        </p:txBody>
      </p:sp>
      <p:pic>
        <p:nvPicPr>
          <p:cNvPr id="17" name="圖片 13" descr="小圖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37" b="100000" l="0" r="100000">
                        <a14:foregroundMark x1="32934" y1="21053" x2="73054" y2="21053"/>
                        <a14:foregroundMark x1="73054" y1="21053" x2="70060" y2="88816"/>
                        <a14:foregroundMark x1="70060" y1="88816" x2="30539" y2="78289"/>
                        <a14:foregroundMark x1="67066" y1="40789" x2="67066" y2="81579"/>
                        <a14:foregroundMark x1="46108" y1="35526" x2="40120" y2="92105"/>
                        <a14:foregroundMark x1="52695" y1="33553" x2="52695" y2="64474"/>
                        <a14:foregroundMark x1="40120" y1="38816" x2="58683" y2="63816"/>
                        <a14:foregroundMark x1="22156" y1="23026" x2="89222" y2="15789"/>
                        <a14:foregroundMark x1="94012" y1="19079" x2="1796" y2="19079"/>
                        <a14:foregroundMark x1="4790" y1="16447" x2="90419" y2="12500"/>
                        <a14:foregroundMark x1="76048" y1="32237" x2="76647" y2="44737"/>
                        <a14:foregroundMark x1="32934" y1="23026" x2="18563" y2="7237"/>
                        <a14:foregroundMark x1="47904" y1="30263" x2="33533" y2="11184"/>
                        <a14:foregroundMark x1="60479" y1="36842" x2="47305" y2="7237"/>
                        <a14:foregroundMark x1="64671" y1="18421" x2="60479" y2="8553"/>
                        <a14:backgroundMark x1="88623" y1="54605" x2="88623" y2="54605"/>
                        <a14:backgroundMark x1="90419" y1="34211" x2="89222" y2="95395"/>
                        <a14:backgroundMark x1="15569" y1="39474" x2="16168" y2="88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91" t="11194" r="1"/>
          <a:stretch/>
        </p:blipFill>
        <p:spPr>
          <a:xfrm>
            <a:off x="6945228" y="2749677"/>
            <a:ext cx="3218275" cy="2601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473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5" y="270595"/>
            <a:ext cx="10325884" cy="1200329"/>
          </a:xfrm>
        </p:spPr>
        <p:txBody>
          <a:bodyPr/>
          <a:lstStyle/>
          <a:p>
            <a:r>
              <a:rPr lang="en-US" altLang="zh-TW" dirty="0" smtClean="0"/>
              <a:t> 4.</a:t>
            </a:r>
            <a:r>
              <a:rPr lang="zh-TW" altLang="en-US" dirty="0" smtClean="0"/>
              <a:t>行駛的道路設有「閃光紅燈」，</a:t>
            </a:r>
            <a:r>
              <a:rPr lang="zh-TW" altLang="en-US" dirty="0"/>
              <a:t>代表駕駛</a:t>
            </a:r>
            <a:r>
              <a:rPr lang="zh-TW" altLang="en-US" dirty="0" smtClean="0"/>
              <a:t>在什麼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> </a:t>
            </a:r>
            <a:r>
              <a:rPr lang="en-US" altLang="zh-TW" dirty="0" smtClean="0"/>
              <a:t>   </a:t>
            </a:r>
            <a:r>
              <a:rPr lang="zh-TW" altLang="en-US" dirty="0" smtClean="0"/>
              <a:t>位置</a:t>
            </a:r>
            <a:r>
              <a:rPr lang="zh-TW" altLang="en-US" dirty="0"/>
              <a:t>？</a:t>
            </a:r>
          </a:p>
        </p:txBody>
      </p:sp>
      <p:sp>
        <p:nvSpPr>
          <p:cNvPr id="16" name="內容版面配置區 15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altLang="zh-TW" sz="2800" dirty="0" smtClean="0"/>
              <a:t>  </a:t>
            </a:r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</a:t>
            </a:r>
            <a:r>
              <a:rPr lang="en-US" altLang="zh-TW" sz="2800" dirty="0" smtClean="0"/>
              <a:t>(1)</a:t>
            </a:r>
            <a:r>
              <a:rPr lang="zh-TW" altLang="en-US" dirty="0" smtClean="0"/>
              <a:t>幹</a:t>
            </a:r>
            <a:r>
              <a:rPr lang="zh-TW" altLang="en-US" dirty="0"/>
              <a:t>道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 smtClean="0"/>
              <a:t>  </a:t>
            </a:r>
            <a:r>
              <a:rPr lang="en-US" altLang="zh-TW" sz="2800" dirty="0" smtClean="0"/>
              <a:t>(2)</a:t>
            </a:r>
            <a:r>
              <a:rPr lang="zh-TW" altLang="en-US" dirty="0" smtClean="0"/>
              <a:t>支道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</a:t>
            </a:r>
            <a:r>
              <a:rPr lang="en-US" altLang="zh-TW" dirty="0" smtClean="0"/>
              <a:t>(3)</a:t>
            </a:r>
            <a:r>
              <a:rPr lang="zh-TW" altLang="en-US" dirty="0" smtClean="0"/>
              <a:t>幹道與支道都有可能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 smtClean="0"/>
              <a:t>  </a:t>
            </a:r>
            <a:r>
              <a:rPr lang="en-US" altLang="zh-TW" sz="2800" dirty="0" smtClean="0"/>
              <a:t>(4)</a:t>
            </a:r>
            <a:r>
              <a:rPr lang="zh-TW" altLang="en-US" sz="2800" dirty="0" smtClean="0"/>
              <a:t>我不知道</a:t>
            </a:r>
            <a:endParaRPr lang="zh-TW" altLang="en-US" sz="2800" dirty="0"/>
          </a:p>
        </p:txBody>
      </p:sp>
      <p:pic>
        <p:nvPicPr>
          <p:cNvPr id="17" name="圖片 13" descr="小圖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15905" t="2381" r="20929" b="19306"/>
          <a:stretch/>
        </p:blipFill>
        <p:spPr>
          <a:xfrm>
            <a:off x="6106510" y="1758173"/>
            <a:ext cx="4603531" cy="374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0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4" y="274326"/>
            <a:ext cx="9810878" cy="646331"/>
          </a:xfrm>
        </p:spPr>
        <p:txBody>
          <a:bodyPr/>
          <a:lstStyle/>
          <a:p>
            <a:r>
              <a:rPr lang="en-US" altLang="zh-TW" dirty="0" smtClean="0"/>
              <a:t> 5.</a:t>
            </a:r>
            <a:r>
              <a:rPr lang="zh-TW" altLang="en-US" dirty="0" smtClean="0"/>
              <a:t>機車與汽車同為直行車，請問誰可以先通行？</a:t>
            </a:r>
            <a:endParaRPr lang="zh-TW" altLang="en-US" dirty="0"/>
          </a:p>
        </p:txBody>
      </p:sp>
      <p:sp>
        <p:nvSpPr>
          <p:cNvPr id="16" name="內容版面配置區 15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altLang="zh-TW" sz="2800" smtClean="0"/>
              <a:t>  (1)</a:t>
            </a:r>
            <a:r>
              <a:rPr lang="zh-TW" altLang="en-US" sz="2800" smtClean="0"/>
              <a:t>機車</a:t>
            </a:r>
            <a:endParaRPr lang="en-US" altLang="zh-TW" sz="2800" smtClean="0"/>
          </a:p>
          <a:p>
            <a:pPr marL="0" indent="0">
              <a:buNone/>
            </a:pPr>
            <a:r>
              <a:rPr lang="zh-TW" altLang="en-US" sz="2800" smtClean="0"/>
              <a:t>  </a:t>
            </a:r>
            <a:r>
              <a:rPr lang="en-US" altLang="zh-TW" sz="2800" smtClean="0"/>
              <a:t>(2)</a:t>
            </a:r>
            <a:r>
              <a:rPr lang="zh-TW" altLang="en-US" sz="2800" smtClean="0"/>
              <a:t>汽車</a:t>
            </a:r>
            <a:endParaRPr lang="en-US" altLang="zh-TW" sz="2800" smtClean="0"/>
          </a:p>
          <a:p>
            <a:pPr marL="0" indent="0">
              <a:buNone/>
            </a:pPr>
            <a:r>
              <a:rPr lang="zh-TW" altLang="en-US" sz="2800" smtClean="0"/>
              <a:t>  </a:t>
            </a:r>
            <a:r>
              <a:rPr lang="en-US" altLang="zh-TW" sz="2800" smtClean="0"/>
              <a:t>(3)</a:t>
            </a:r>
            <a:r>
              <a:rPr lang="zh-TW" altLang="en-US" sz="2800" smtClean="0"/>
              <a:t>我不知道</a:t>
            </a:r>
            <a:endParaRPr lang="zh-TW" altLang="en-US" sz="28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90BE5F6-DFC8-426C-AF97-35DD300551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55"/>
          <a:stretch/>
        </p:blipFill>
        <p:spPr>
          <a:xfrm>
            <a:off x="5707117" y="1033966"/>
            <a:ext cx="5919975" cy="5524489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89" b="75446" l="9778" r="89778">
                        <a14:foregroundMark x1="21333" y1="17411" x2="66222" y2="45536"/>
                        <a14:foregroundMark x1="83556" y1="16071" x2="33778" y2="41518"/>
                        <a14:foregroundMark x1="51556" y1="26339" x2="50667" y2="69643"/>
                        <a14:foregroundMark x1="44000" y1="41964" x2="60000" y2="4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004"/>
          <a:stretch/>
        </p:blipFill>
        <p:spPr>
          <a:xfrm>
            <a:off x="9583356" y="5706984"/>
            <a:ext cx="1040997" cy="787603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89" b="75446" l="9778" r="89778">
                        <a14:foregroundMark x1="21333" y1="17411" x2="66222" y2="45536"/>
                        <a14:foregroundMark x1="83556" y1="16071" x2="33778" y2="41518"/>
                        <a14:foregroundMark x1="51556" y1="26339" x2="50667" y2="69643"/>
                        <a14:foregroundMark x1="44000" y1="41964" x2="60000" y2="4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004"/>
          <a:stretch/>
        </p:blipFill>
        <p:spPr>
          <a:xfrm rot="10800000">
            <a:off x="7227160" y="1009724"/>
            <a:ext cx="878031" cy="664306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8228577" y="1106624"/>
            <a:ext cx="411005" cy="392582"/>
            <a:chOff x="3569465" y="3514381"/>
            <a:chExt cx="550843" cy="564976"/>
          </a:xfrm>
        </p:grpSpPr>
        <p:sp>
          <p:nvSpPr>
            <p:cNvPr id="6" name="等腰三角形 5"/>
            <p:cNvSpPr/>
            <p:nvPr/>
          </p:nvSpPr>
          <p:spPr>
            <a:xfrm>
              <a:off x="3569465" y="3514381"/>
              <a:ext cx="550843" cy="564976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等腰三角形 26"/>
            <p:cNvSpPr/>
            <p:nvPr/>
          </p:nvSpPr>
          <p:spPr>
            <a:xfrm>
              <a:off x="3736183" y="3702694"/>
              <a:ext cx="218759" cy="2992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8" name="群組 27"/>
          <p:cNvGrpSpPr/>
          <p:nvPr/>
        </p:nvGrpSpPr>
        <p:grpSpPr>
          <a:xfrm rot="10800000">
            <a:off x="8954814" y="5954728"/>
            <a:ext cx="460376" cy="475992"/>
            <a:chOff x="3569465" y="3514381"/>
            <a:chExt cx="550843" cy="564976"/>
          </a:xfrm>
        </p:grpSpPr>
        <p:sp>
          <p:nvSpPr>
            <p:cNvPr id="29" name="等腰三角形 28"/>
            <p:cNvSpPr/>
            <p:nvPr/>
          </p:nvSpPr>
          <p:spPr>
            <a:xfrm>
              <a:off x="3569465" y="3514381"/>
              <a:ext cx="550843" cy="564976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3736183" y="3702694"/>
              <a:ext cx="218759" cy="2992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2F76A44D-EBF0-4B0E-B3EF-02B2C7DDF7E2}"/>
              </a:ext>
            </a:extLst>
          </p:cNvPr>
          <p:cNvCxnSpPr>
            <a:cxnSpLocks/>
          </p:cNvCxnSpPr>
          <p:nvPr/>
        </p:nvCxnSpPr>
        <p:spPr>
          <a:xfrm flipH="1" flipV="1">
            <a:off x="9297844" y="1445442"/>
            <a:ext cx="46142" cy="4465351"/>
          </a:xfrm>
          <a:prstGeom prst="straightConnector1">
            <a:avLst/>
          </a:prstGeom>
          <a:ln w="76200">
            <a:solidFill>
              <a:srgbClr val="0705FF"/>
            </a:solidFill>
            <a:prstDash val="solid"/>
            <a:tailEnd type="triangle"/>
          </a:ln>
          <a:effectLst/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圖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016654" y="5958348"/>
            <a:ext cx="731074" cy="402857"/>
          </a:xfrm>
          <a:prstGeom prst="rect">
            <a:avLst/>
          </a:prstGeom>
        </p:spPr>
      </p:pic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F76A44D-EBF0-4B0E-B3EF-02B2C7DDF7E2}"/>
              </a:ext>
            </a:extLst>
          </p:cNvPr>
          <p:cNvCxnSpPr>
            <a:cxnSpLocks/>
          </p:cNvCxnSpPr>
          <p:nvPr/>
        </p:nvCxnSpPr>
        <p:spPr>
          <a:xfrm>
            <a:off x="6650844" y="4136037"/>
            <a:ext cx="4616246" cy="5039"/>
          </a:xfrm>
          <a:prstGeom prst="straightConnector1">
            <a:avLst/>
          </a:prstGeom>
          <a:ln w="76200">
            <a:solidFill>
              <a:srgbClr val="FF0066"/>
            </a:solidFill>
            <a:prstDash val="solid"/>
            <a:tailEnd type="triangle"/>
          </a:ln>
          <a:effectLst/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圖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155853" y="3769165"/>
            <a:ext cx="265013" cy="733743"/>
          </a:xfrm>
          <a:prstGeom prst="rect">
            <a:avLst/>
          </a:prstGeom>
        </p:spPr>
      </p:pic>
      <p:pic>
        <p:nvPicPr>
          <p:cNvPr id="17" name="圖片 13" descr="小圖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2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190BE5F6-DFC8-426C-AF97-35DD300551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55"/>
          <a:stretch/>
        </p:blipFill>
        <p:spPr>
          <a:xfrm>
            <a:off x="5707117" y="1044476"/>
            <a:ext cx="5919975" cy="552448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3" y="270594"/>
            <a:ext cx="10325885" cy="1200329"/>
          </a:xfrm>
        </p:spPr>
        <p:txBody>
          <a:bodyPr/>
          <a:lstStyle/>
          <a:p>
            <a:r>
              <a:rPr lang="en-US" altLang="zh-TW" dirty="0"/>
              <a:t> 6</a:t>
            </a:r>
            <a:r>
              <a:rPr lang="en-US" altLang="zh-TW" dirty="0" smtClean="0"/>
              <a:t>.</a:t>
            </a:r>
            <a:r>
              <a:rPr lang="zh-TW" altLang="en-US" dirty="0"/>
              <a:t>機車為直行車，而汽車為轉彎車，請問誰可以先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>    </a:t>
            </a:r>
            <a:r>
              <a:rPr lang="zh-TW" altLang="en-US" dirty="0" smtClean="0"/>
              <a:t>通行？</a:t>
            </a:r>
            <a:endParaRPr lang="zh-TW" altLang="en-US" dirty="0"/>
          </a:p>
        </p:txBody>
      </p:sp>
      <p:sp>
        <p:nvSpPr>
          <p:cNvPr id="16" name="內容版面配置區 15"/>
          <p:cNvSpPr>
            <a:spLocks noGrp="1"/>
          </p:cNvSpPr>
          <p:nvPr>
            <p:ph idx="1"/>
          </p:nvPr>
        </p:nvSpPr>
        <p:spPr>
          <a:xfrm>
            <a:off x="914399" y="1030361"/>
            <a:ext cx="10820401" cy="514934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dirty="0"/>
              <a:t>  </a:t>
            </a:r>
            <a:endParaRPr lang="en-US" altLang="zh-TW" dirty="0"/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dirty="0"/>
              <a:t>  </a:t>
            </a:r>
            <a:r>
              <a:rPr lang="en-US" altLang="zh-TW" dirty="0"/>
              <a:t>(1)</a:t>
            </a:r>
            <a:r>
              <a:rPr lang="zh-TW" altLang="en-US" dirty="0" smtClean="0"/>
              <a:t>機車</a:t>
            </a:r>
            <a:endParaRPr lang="en-US" altLang="zh-TW" dirty="0"/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dirty="0"/>
              <a:t>  </a:t>
            </a:r>
            <a:r>
              <a:rPr lang="en-US" altLang="zh-TW" dirty="0"/>
              <a:t>(2)</a:t>
            </a:r>
            <a:r>
              <a:rPr lang="zh-TW" altLang="en-US" dirty="0" smtClean="0"/>
              <a:t>汽車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</a:t>
            </a:r>
            <a:r>
              <a:rPr lang="en-US" altLang="zh-TW" dirty="0" smtClean="0"/>
              <a:t>(</a:t>
            </a:r>
            <a:r>
              <a:rPr lang="en-US" altLang="zh-TW" dirty="0"/>
              <a:t>3</a:t>
            </a:r>
            <a:r>
              <a:rPr lang="en-US" altLang="zh-TW" dirty="0" smtClean="0"/>
              <a:t>)</a:t>
            </a:r>
            <a:r>
              <a:rPr lang="zh-TW" altLang="en-US" dirty="0"/>
              <a:t>我不知道</a:t>
            </a:r>
            <a:endParaRPr lang="zh-TW" altLang="en-US" sz="2800" dirty="0"/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2F76A44D-EBF0-4B0E-B3EF-02B2C7DDF7E2}"/>
              </a:ext>
            </a:extLst>
          </p:cNvPr>
          <p:cNvCxnSpPr>
            <a:cxnSpLocks/>
          </p:cNvCxnSpPr>
          <p:nvPr/>
        </p:nvCxnSpPr>
        <p:spPr>
          <a:xfrm flipH="1">
            <a:off x="6451632" y="4098466"/>
            <a:ext cx="4773416" cy="5224"/>
          </a:xfrm>
          <a:prstGeom prst="straightConnector1">
            <a:avLst/>
          </a:prstGeom>
          <a:ln w="76200">
            <a:solidFill>
              <a:srgbClr val="0705FF"/>
            </a:solidFill>
            <a:prstDash val="solid"/>
            <a:headEnd type="triangl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 rot="16200000">
            <a:off x="10960250" y="3110233"/>
            <a:ext cx="48725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YingHei_18030_C-Medium" panose="020A0304000101010101" pitchFamily="18" charset="-122"/>
                <a:ea typeface="MYingHei_18030_C-Medium" panose="020A0304000101010101" pitchFamily="18" charset="-122"/>
                <a:cs typeface="MYingHei_18030_C-Medium" panose="020A0304000101010101" pitchFamily="18" charset="-122"/>
              </a:rPr>
              <a:t>停</a:t>
            </a:r>
          </a:p>
        </p:txBody>
      </p:sp>
      <p:sp>
        <p:nvSpPr>
          <p:cNvPr id="21" name="弧形 39">
            <a:extLst>
              <a:ext uri="{FF2B5EF4-FFF2-40B4-BE49-F238E27FC236}">
                <a16:creationId xmlns:a16="http://schemas.microsoft.com/office/drawing/2014/main" id="{FB3383FC-2563-4581-BCE8-B5C2CD5E9422}"/>
              </a:ext>
            </a:extLst>
          </p:cNvPr>
          <p:cNvSpPr/>
          <p:nvPr/>
        </p:nvSpPr>
        <p:spPr>
          <a:xfrm rot="15040159" flipV="1">
            <a:off x="6494162" y="3527023"/>
            <a:ext cx="3413572" cy="2331975"/>
          </a:xfrm>
          <a:custGeom>
            <a:avLst/>
            <a:gdLst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3" fmla="*/ 1468796 w 2937592"/>
              <a:gd name="connsiteY3" fmla="*/ 907063 h 1814126"/>
              <a:gd name="connsiteX4" fmla="*/ 1140493 w 2937592"/>
              <a:gd name="connsiteY4" fmla="*/ 22949 h 1814126"/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0" fmla="*/ 0 w 1803149"/>
              <a:gd name="connsiteY0" fmla="*/ 164551 h 1140945"/>
              <a:gd name="connsiteX1" fmla="*/ 941006 w 1803149"/>
              <a:gd name="connsiteY1" fmla="*/ 224290 h 1140945"/>
              <a:gd name="connsiteX2" fmla="*/ 1789478 w 1803149"/>
              <a:gd name="connsiteY2" fmla="*/ 1140945 h 1140945"/>
              <a:gd name="connsiteX3" fmla="*/ 328303 w 1803149"/>
              <a:gd name="connsiteY3" fmla="*/ 1048665 h 1140945"/>
              <a:gd name="connsiteX4" fmla="*/ 0 w 1803149"/>
              <a:gd name="connsiteY4" fmla="*/ 164551 h 1140945"/>
              <a:gd name="connsiteX0" fmla="*/ 0 w 1803149"/>
              <a:gd name="connsiteY0" fmla="*/ 164551 h 1140945"/>
              <a:gd name="connsiteX1" fmla="*/ 1131374 w 1803149"/>
              <a:gd name="connsiteY1" fmla="*/ 21646 h 1140945"/>
              <a:gd name="connsiteX2" fmla="*/ 1789478 w 1803149"/>
              <a:gd name="connsiteY2" fmla="*/ 1140945 h 1140945"/>
              <a:gd name="connsiteX0" fmla="*/ 0 w 2020092"/>
              <a:gd name="connsiteY0" fmla="*/ 164551 h 1848370"/>
              <a:gd name="connsiteX1" fmla="*/ 941006 w 2020092"/>
              <a:gd name="connsiteY1" fmla="*/ 224290 h 1848370"/>
              <a:gd name="connsiteX2" fmla="*/ 1789478 w 2020092"/>
              <a:gd name="connsiteY2" fmla="*/ 1140945 h 1848370"/>
              <a:gd name="connsiteX3" fmla="*/ 328303 w 2020092"/>
              <a:gd name="connsiteY3" fmla="*/ 1048665 h 1848370"/>
              <a:gd name="connsiteX4" fmla="*/ 0 w 2020092"/>
              <a:gd name="connsiteY4" fmla="*/ 164551 h 1848370"/>
              <a:gd name="connsiteX0" fmla="*/ 0 w 2020092"/>
              <a:gd name="connsiteY0" fmla="*/ 164551 h 1848370"/>
              <a:gd name="connsiteX1" fmla="*/ 1131374 w 2020092"/>
              <a:gd name="connsiteY1" fmla="*/ 21646 h 1848370"/>
              <a:gd name="connsiteX2" fmla="*/ 2012996 w 2020092"/>
              <a:gd name="connsiteY2" fmla="*/ 1848370 h 1848370"/>
              <a:gd name="connsiteX0" fmla="*/ 0 w 2012843"/>
              <a:gd name="connsiteY0" fmla="*/ 164551 h 1813981"/>
              <a:gd name="connsiteX1" fmla="*/ 941006 w 2012843"/>
              <a:gd name="connsiteY1" fmla="*/ 224290 h 1813981"/>
              <a:gd name="connsiteX2" fmla="*/ 1789478 w 2012843"/>
              <a:gd name="connsiteY2" fmla="*/ 1140945 h 1813981"/>
              <a:gd name="connsiteX3" fmla="*/ 328303 w 2012843"/>
              <a:gd name="connsiteY3" fmla="*/ 1048665 h 1813981"/>
              <a:gd name="connsiteX4" fmla="*/ 0 w 2012843"/>
              <a:gd name="connsiteY4" fmla="*/ 164551 h 1813981"/>
              <a:gd name="connsiteX0" fmla="*/ 0 w 2012843"/>
              <a:gd name="connsiteY0" fmla="*/ 164551 h 1813981"/>
              <a:gd name="connsiteX1" fmla="*/ 1131374 w 2012843"/>
              <a:gd name="connsiteY1" fmla="*/ 21646 h 1813981"/>
              <a:gd name="connsiteX2" fmla="*/ 2005628 w 2012843"/>
              <a:gd name="connsiteY2" fmla="*/ 1813981 h 1813981"/>
              <a:gd name="connsiteX0" fmla="*/ 0 w 2005628"/>
              <a:gd name="connsiteY0" fmla="*/ 164551 h 1813981"/>
              <a:gd name="connsiteX1" fmla="*/ 941006 w 2005628"/>
              <a:gd name="connsiteY1" fmla="*/ 224290 h 1813981"/>
              <a:gd name="connsiteX2" fmla="*/ 1789478 w 2005628"/>
              <a:gd name="connsiteY2" fmla="*/ 1140945 h 1813981"/>
              <a:gd name="connsiteX3" fmla="*/ 328303 w 2005628"/>
              <a:gd name="connsiteY3" fmla="*/ 1048665 h 1813981"/>
              <a:gd name="connsiteX4" fmla="*/ 0 w 2005628"/>
              <a:gd name="connsiteY4" fmla="*/ 164551 h 1813981"/>
              <a:gd name="connsiteX0" fmla="*/ 0 w 2005628"/>
              <a:gd name="connsiteY0" fmla="*/ 164551 h 1813981"/>
              <a:gd name="connsiteX1" fmla="*/ 1131374 w 2005628"/>
              <a:gd name="connsiteY1" fmla="*/ 21646 h 1813981"/>
              <a:gd name="connsiteX2" fmla="*/ 2005628 w 2005628"/>
              <a:gd name="connsiteY2" fmla="*/ 1813981 h 1813981"/>
              <a:gd name="connsiteX0" fmla="*/ 0 w 2074406"/>
              <a:gd name="connsiteY0" fmla="*/ 164551 h 1799244"/>
              <a:gd name="connsiteX1" fmla="*/ 941006 w 2074406"/>
              <a:gd name="connsiteY1" fmla="*/ 224290 h 1799244"/>
              <a:gd name="connsiteX2" fmla="*/ 1789478 w 2074406"/>
              <a:gd name="connsiteY2" fmla="*/ 1140945 h 1799244"/>
              <a:gd name="connsiteX3" fmla="*/ 328303 w 2074406"/>
              <a:gd name="connsiteY3" fmla="*/ 1048665 h 1799244"/>
              <a:gd name="connsiteX4" fmla="*/ 0 w 2074406"/>
              <a:gd name="connsiteY4" fmla="*/ 164551 h 1799244"/>
              <a:gd name="connsiteX0" fmla="*/ 0 w 2074406"/>
              <a:gd name="connsiteY0" fmla="*/ 164551 h 1799244"/>
              <a:gd name="connsiteX1" fmla="*/ 1131374 w 2074406"/>
              <a:gd name="connsiteY1" fmla="*/ 21646 h 1799244"/>
              <a:gd name="connsiteX2" fmla="*/ 2074406 w 2074406"/>
              <a:gd name="connsiteY2" fmla="*/ 1799244 h 1799244"/>
              <a:gd name="connsiteX0" fmla="*/ 0 w 2143151"/>
              <a:gd name="connsiteY0" fmla="*/ 164551 h 2035339"/>
              <a:gd name="connsiteX1" fmla="*/ 941006 w 2143151"/>
              <a:gd name="connsiteY1" fmla="*/ 224290 h 2035339"/>
              <a:gd name="connsiteX2" fmla="*/ 1789478 w 2143151"/>
              <a:gd name="connsiteY2" fmla="*/ 1140945 h 2035339"/>
              <a:gd name="connsiteX3" fmla="*/ 328303 w 2143151"/>
              <a:gd name="connsiteY3" fmla="*/ 1048665 h 2035339"/>
              <a:gd name="connsiteX4" fmla="*/ 0 w 2143151"/>
              <a:gd name="connsiteY4" fmla="*/ 164551 h 2035339"/>
              <a:gd name="connsiteX0" fmla="*/ 0 w 2143151"/>
              <a:gd name="connsiteY0" fmla="*/ 164551 h 2035339"/>
              <a:gd name="connsiteX1" fmla="*/ 1131374 w 2143151"/>
              <a:gd name="connsiteY1" fmla="*/ 21646 h 2035339"/>
              <a:gd name="connsiteX2" fmla="*/ 2143151 w 2143151"/>
              <a:gd name="connsiteY2" fmla="*/ 2035339 h 2035339"/>
              <a:gd name="connsiteX0" fmla="*/ 592146 w 2735297"/>
              <a:gd name="connsiteY0" fmla="*/ 152563 h 2023351"/>
              <a:gd name="connsiteX1" fmla="*/ 1533152 w 2735297"/>
              <a:gd name="connsiteY1" fmla="*/ 212302 h 2023351"/>
              <a:gd name="connsiteX2" fmla="*/ 2381624 w 2735297"/>
              <a:gd name="connsiteY2" fmla="*/ 1128957 h 2023351"/>
              <a:gd name="connsiteX3" fmla="*/ 920449 w 2735297"/>
              <a:gd name="connsiteY3" fmla="*/ 1036677 h 2023351"/>
              <a:gd name="connsiteX4" fmla="*/ 592146 w 2735297"/>
              <a:gd name="connsiteY4" fmla="*/ 152563 h 2023351"/>
              <a:gd name="connsiteX0" fmla="*/ 0 w 2735297"/>
              <a:gd name="connsiteY0" fmla="*/ 454495 h 2023351"/>
              <a:gd name="connsiteX1" fmla="*/ 1723520 w 2735297"/>
              <a:gd name="connsiteY1" fmla="*/ 9658 h 2023351"/>
              <a:gd name="connsiteX2" fmla="*/ 2735297 w 2735297"/>
              <a:gd name="connsiteY2" fmla="*/ 2023351 h 2023351"/>
              <a:gd name="connsiteX0" fmla="*/ 592146 w 2683714"/>
              <a:gd name="connsiteY0" fmla="*/ 152563 h 1721621"/>
              <a:gd name="connsiteX1" fmla="*/ 1533152 w 2683714"/>
              <a:gd name="connsiteY1" fmla="*/ 212302 h 1721621"/>
              <a:gd name="connsiteX2" fmla="*/ 2381624 w 2683714"/>
              <a:gd name="connsiteY2" fmla="*/ 1128957 h 1721621"/>
              <a:gd name="connsiteX3" fmla="*/ 920449 w 2683714"/>
              <a:gd name="connsiteY3" fmla="*/ 1036677 h 1721621"/>
              <a:gd name="connsiteX4" fmla="*/ 592146 w 2683714"/>
              <a:gd name="connsiteY4" fmla="*/ 152563 h 1721621"/>
              <a:gd name="connsiteX0" fmla="*/ 0 w 2683714"/>
              <a:gd name="connsiteY0" fmla="*/ 454495 h 1721621"/>
              <a:gd name="connsiteX1" fmla="*/ 1723520 w 2683714"/>
              <a:gd name="connsiteY1" fmla="*/ 9658 h 1721621"/>
              <a:gd name="connsiteX2" fmla="*/ 2683714 w 2683714"/>
              <a:gd name="connsiteY2" fmla="*/ 1721621 h 1721621"/>
              <a:gd name="connsiteX0" fmla="*/ 592146 w 2718074"/>
              <a:gd name="connsiteY0" fmla="*/ 152563 h 1600270"/>
              <a:gd name="connsiteX1" fmla="*/ 1533152 w 2718074"/>
              <a:gd name="connsiteY1" fmla="*/ 212302 h 1600270"/>
              <a:gd name="connsiteX2" fmla="*/ 2381624 w 2718074"/>
              <a:gd name="connsiteY2" fmla="*/ 1128957 h 1600270"/>
              <a:gd name="connsiteX3" fmla="*/ 920449 w 2718074"/>
              <a:gd name="connsiteY3" fmla="*/ 1036677 h 1600270"/>
              <a:gd name="connsiteX4" fmla="*/ 592146 w 2718074"/>
              <a:gd name="connsiteY4" fmla="*/ 152563 h 1600270"/>
              <a:gd name="connsiteX0" fmla="*/ 0 w 2718074"/>
              <a:gd name="connsiteY0" fmla="*/ 454495 h 1600270"/>
              <a:gd name="connsiteX1" fmla="*/ 1723520 w 2718074"/>
              <a:gd name="connsiteY1" fmla="*/ 9658 h 1600270"/>
              <a:gd name="connsiteX2" fmla="*/ 2718074 w 2718074"/>
              <a:gd name="connsiteY2" fmla="*/ 1600270 h 1600270"/>
              <a:gd name="connsiteX0" fmla="*/ 592146 w 2780289"/>
              <a:gd name="connsiteY0" fmla="*/ 152563 h 1616871"/>
              <a:gd name="connsiteX1" fmla="*/ 1533152 w 2780289"/>
              <a:gd name="connsiteY1" fmla="*/ 212302 h 1616871"/>
              <a:gd name="connsiteX2" fmla="*/ 2381624 w 2780289"/>
              <a:gd name="connsiteY2" fmla="*/ 1128957 h 1616871"/>
              <a:gd name="connsiteX3" fmla="*/ 920449 w 2780289"/>
              <a:gd name="connsiteY3" fmla="*/ 1036677 h 1616871"/>
              <a:gd name="connsiteX4" fmla="*/ 592146 w 2780289"/>
              <a:gd name="connsiteY4" fmla="*/ 152563 h 1616871"/>
              <a:gd name="connsiteX0" fmla="*/ 0 w 2780289"/>
              <a:gd name="connsiteY0" fmla="*/ 454495 h 1616871"/>
              <a:gd name="connsiteX1" fmla="*/ 1723520 w 2780289"/>
              <a:gd name="connsiteY1" fmla="*/ 9658 h 1616871"/>
              <a:gd name="connsiteX2" fmla="*/ 2780289 w 2780289"/>
              <a:gd name="connsiteY2" fmla="*/ 1616871 h 1616871"/>
              <a:gd name="connsiteX0" fmla="*/ 592146 w 2780289"/>
              <a:gd name="connsiteY0" fmla="*/ 152563 h 1616871"/>
              <a:gd name="connsiteX1" fmla="*/ 1533152 w 2780289"/>
              <a:gd name="connsiteY1" fmla="*/ 212302 h 1616871"/>
              <a:gd name="connsiteX2" fmla="*/ 2300629 w 2780289"/>
              <a:gd name="connsiteY2" fmla="*/ 1167426 h 1616871"/>
              <a:gd name="connsiteX3" fmla="*/ 920449 w 2780289"/>
              <a:gd name="connsiteY3" fmla="*/ 1036677 h 1616871"/>
              <a:gd name="connsiteX4" fmla="*/ 592146 w 2780289"/>
              <a:gd name="connsiteY4" fmla="*/ 152563 h 1616871"/>
              <a:gd name="connsiteX0" fmla="*/ 0 w 2780289"/>
              <a:gd name="connsiteY0" fmla="*/ 454495 h 1616871"/>
              <a:gd name="connsiteX1" fmla="*/ 1723520 w 2780289"/>
              <a:gd name="connsiteY1" fmla="*/ 9658 h 1616871"/>
              <a:gd name="connsiteX2" fmla="*/ 2780289 w 2780289"/>
              <a:gd name="connsiteY2" fmla="*/ 1616871 h 1616871"/>
              <a:gd name="connsiteX0" fmla="*/ 686864 w 2875007"/>
              <a:gd name="connsiteY0" fmla="*/ 152047 h 1616355"/>
              <a:gd name="connsiteX1" fmla="*/ 1627870 w 2875007"/>
              <a:gd name="connsiteY1" fmla="*/ 211786 h 1616355"/>
              <a:gd name="connsiteX2" fmla="*/ 2395347 w 2875007"/>
              <a:gd name="connsiteY2" fmla="*/ 1166910 h 1616355"/>
              <a:gd name="connsiteX3" fmla="*/ 1015167 w 2875007"/>
              <a:gd name="connsiteY3" fmla="*/ 1036161 h 1616355"/>
              <a:gd name="connsiteX4" fmla="*/ 686864 w 2875007"/>
              <a:gd name="connsiteY4" fmla="*/ 152047 h 1616355"/>
              <a:gd name="connsiteX0" fmla="*/ 0 w 2875007"/>
              <a:gd name="connsiteY0" fmla="*/ 484644 h 1616355"/>
              <a:gd name="connsiteX1" fmla="*/ 1818238 w 2875007"/>
              <a:gd name="connsiteY1" fmla="*/ 9142 h 1616355"/>
              <a:gd name="connsiteX2" fmla="*/ 2875007 w 2875007"/>
              <a:gd name="connsiteY2" fmla="*/ 1616355 h 1616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75007" h="1616355" stroke="0" extrusionOk="0">
                <a:moveTo>
                  <a:pt x="686864" y="152047"/>
                </a:moveTo>
                <a:cubicBezTo>
                  <a:pt x="1002618" y="107331"/>
                  <a:pt x="1343123" y="42642"/>
                  <a:pt x="1627870" y="211786"/>
                </a:cubicBezTo>
                <a:cubicBezTo>
                  <a:pt x="1912617" y="380930"/>
                  <a:pt x="2459301" y="780712"/>
                  <a:pt x="2395347" y="1166910"/>
                </a:cubicBezTo>
                <a:lnTo>
                  <a:pt x="1015167" y="1036161"/>
                </a:lnTo>
                <a:lnTo>
                  <a:pt x="686864" y="152047"/>
                </a:lnTo>
                <a:close/>
              </a:path>
              <a:path w="2875007" h="1616355" fill="none">
                <a:moveTo>
                  <a:pt x="0" y="484644"/>
                </a:moveTo>
                <a:cubicBezTo>
                  <a:pt x="315754" y="439928"/>
                  <a:pt x="1523820" y="-74311"/>
                  <a:pt x="1818238" y="9142"/>
                </a:cubicBezTo>
                <a:cubicBezTo>
                  <a:pt x="2389558" y="171083"/>
                  <a:pt x="2835795" y="1252265"/>
                  <a:pt x="2875007" y="1616355"/>
                </a:cubicBezTo>
              </a:path>
            </a:pathLst>
          </a:custGeom>
          <a:noFill/>
          <a:ln w="76200">
            <a:solidFill>
              <a:srgbClr val="E22F86"/>
            </a:solidFill>
            <a:prstDash val="solid"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204" y="5905109"/>
            <a:ext cx="236493" cy="654780"/>
          </a:xfrm>
          <a:prstGeom prst="rect">
            <a:avLst/>
          </a:prstGeom>
        </p:spPr>
      </p:pic>
      <p:pic>
        <p:nvPicPr>
          <p:cNvPr id="11" name="圖片 13" descr="小圖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字方塊 23"/>
          <p:cNvSpPr txBox="1"/>
          <p:nvPr/>
        </p:nvSpPr>
        <p:spPr>
          <a:xfrm rot="5400000">
            <a:off x="6281572" y="3806079"/>
            <a:ext cx="48725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YingHei_18030_C-Medium" panose="020A0304000101010101" pitchFamily="18" charset="-122"/>
                <a:ea typeface="MYingHei_18030_C-Medium" panose="020A0304000101010101" pitchFamily="18" charset="-122"/>
                <a:cs typeface="MYingHei_18030_C-Medium" panose="020A0304000101010101" pitchFamily="18" charset="-122"/>
              </a:rPr>
              <a:t>停</a:t>
            </a: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3087" y="3923284"/>
            <a:ext cx="731074" cy="40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3" y="274326"/>
            <a:ext cx="9821389" cy="646331"/>
          </a:xfrm>
        </p:spPr>
        <p:txBody>
          <a:bodyPr/>
          <a:lstStyle/>
          <a:p>
            <a:r>
              <a:rPr lang="en-US" altLang="zh-TW" dirty="0"/>
              <a:t> 7</a:t>
            </a:r>
            <a:r>
              <a:rPr lang="en-US" altLang="zh-TW" dirty="0" smtClean="0"/>
              <a:t>.</a:t>
            </a:r>
            <a:r>
              <a:rPr lang="zh-TW" altLang="en-US" dirty="0"/>
              <a:t>機車與汽車同為轉彎車，請問誰可以先通行？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90BE5F6-DFC8-426C-AF97-35DD300551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7550" y="1033966"/>
            <a:ext cx="5489542" cy="5517585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4766869-B006-4695-A637-FB4F23386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02358" y="4394806"/>
            <a:ext cx="686924" cy="501685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E7F89A54-FD53-4FB2-BE2E-EB1B59F3C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254" y="5578814"/>
            <a:ext cx="611415" cy="504774"/>
          </a:xfrm>
          <a:prstGeom prst="rect">
            <a:avLst/>
          </a:prstGeom>
        </p:spPr>
      </p:pic>
      <p:sp>
        <p:nvSpPr>
          <p:cNvPr id="26" name="弧形 39">
            <a:extLst>
              <a:ext uri="{FF2B5EF4-FFF2-40B4-BE49-F238E27FC236}">
                <a16:creationId xmlns:a16="http://schemas.microsoft.com/office/drawing/2014/main" id="{FB3383FC-2563-4581-BCE8-B5C2CD5E9422}"/>
              </a:ext>
            </a:extLst>
          </p:cNvPr>
          <p:cNvSpPr/>
          <p:nvPr/>
        </p:nvSpPr>
        <p:spPr>
          <a:xfrm rot="20441566" flipV="1">
            <a:off x="6025572" y="2090966"/>
            <a:ext cx="3795169" cy="1841143"/>
          </a:xfrm>
          <a:custGeom>
            <a:avLst/>
            <a:gdLst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3" fmla="*/ 1468796 w 2937592"/>
              <a:gd name="connsiteY3" fmla="*/ 907063 h 1814126"/>
              <a:gd name="connsiteX4" fmla="*/ 1140493 w 2937592"/>
              <a:gd name="connsiteY4" fmla="*/ 22949 h 1814126"/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0" fmla="*/ 0 w 1803149"/>
              <a:gd name="connsiteY0" fmla="*/ 164551 h 1140945"/>
              <a:gd name="connsiteX1" fmla="*/ 941006 w 1803149"/>
              <a:gd name="connsiteY1" fmla="*/ 224290 h 1140945"/>
              <a:gd name="connsiteX2" fmla="*/ 1789478 w 1803149"/>
              <a:gd name="connsiteY2" fmla="*/ 1140945 h 1140945"/>
              <a:gd name="connsiteX3" fmla="*/ 328303 w 1803149"/>
              <a:gd name="connsiteY3" fmla="*/ 1048665 h 1140945"/>
              <a:gd name="connsiteX4" fmla="*/ 0 w 1803149"/>
              <a:gd name="connsiteY4" fmla="*/ 164551 h 1140945"/>
              <a:gd name="connsiteX0" fmla="*/ 0 w 1803149"/>
              <a:gd name="connsiteY0" fmla="*/ 164551 h 1140945"/>
              <a:gd name="connsiteX1" fmla="*/ 1131374 w 1803149"/>
              <a:gd name="connsiteY1" fmla="*/ 21646 h 1140945"/>
              <a:gd name="connsiteX2" fmla="*/ 1789478 w 1803149"/>
              <a:gd name="connsiteY2" fmla="*/ 1140945 h 1140945"/>
              <a:gd name="connsiteX0" fmla="*/ 0 w 2020092"/>
              <a:gd name="connsiteY0" fmla="*/ 164551 h 1848370"/>
              <a:gd name="connsiteX1" fmla="*/ 941006 w 2020092"/>
              <a:gd name="connsiteY1" fmla="*/ 224290 h 1848370"/>
              <a:gd name="connsiteX2" fmla="*/ 1789478 w 2020092"/>
              <a:gd name="connsiteY2" fmla="*/ 1140945 h 1848370"/>
              <a:gd name="connsiteX3" fmla="*/ 328303 w 2020092"/>
              <a:gd name="connsiteY3" fmla="*/ 1048665 h 1848370"/>
              <a:gd name="connsiteX4" fmla="*/ 0 w 2020092"/>
              <a:gd name="connsiteY4" fmla="*/ 164551 h 1848370"/>
              <a:gd name="connsiteX0" fmla="*/ 0 w 2020092"/>
              <a:gd name="connsiteY0" fmla="*/ 164551 h 1848370"/>
              <a:gd name="connsiteX1" fmla="*/ 1131374 w 2020092"/>
              <a:gd name="connsiteY1" fmla="*/ 21646 h 1848370"/>
              <a:gd name="connsiteX2" fmla="*/ 2012996 w 2020092"/>
              <a:gd name="connsiteY2" fmla="*/ 1848370 h 1848370"/>
              <a:gd name="connsiteX0" fmla="*/ 0 w 2012843"/>
              <a:gd name="connsiteY0" fmla="*/ 164551 h 1813981"/>
              <a:gd name="connsiteX1" fmla="*/ 941006 w 2012843"/>
              <a:gd name="connsiteY1" fmla="*/ 224290 h 1813981"/>
              <a:gd name="connsiteX2" fmla="*/ 1789478 w 2012843"/>
              <a:gd name="connsiteY2" fmla="*/ 1140945 h 1813981"/>
              <a:gd name="connsiteX3" fmla="*/ 328303 w 2012843"/>
              <a:gd name="connsiteY3" fmla="*/ 1048665 h 1813981"/>
              <a:gd name="connsiteX4" fmla="*/ 0 w 2012843"/>
              <a:gd name="connsiteY4" fmla="*/ 164551 h 1813981"/>
              <a:gd name="connsiteX0" fmla="*/ 0 w 2012843"/>
              <a:gd name="connsiteY0" fmla="*/ 164551 h 1813981"/>
              <a:gd name="connsiteX1" fmla="*/ 1131374 w 2012843"/>
              <a:gd name="connsiteY1" fmla="*/ 21646 h 1813981"/>
              <a:gd name="connsiteX2" fmla="*/ 2005628 w 2012843"/>
              <a:gd name="connsiteY2" fmla="*/ 1813981 h 1813981"/>
              <a:gd name="connsiteX0" fmla="*/ 0 w 2005628"/>
              <a:gd name="connsiteY0" fmla="*/ 164551 h 1813981"/>
              <a:gd name="connsiteX1" fmla="*/ 941006 w 2005628"/>
              <a:gd name="connsiteY1" fmla="*/ 224290 h 1813981"/>
              <a:gd name="connsiteX2" fmla="*/ 1789478 w 2005628"/>
              <a:gd name="connsiteY2" fmla="*/ 1140945 h 1813981"/>
              <a:gd name="connsiteX3" fmla="*/ 328303 w 2005628"/>
              <a:gd name="connsiteY3" fmla="*/ 1048665 h 1813981"/>
              <a:gd name="connsiteX4" fmla="*/ 0 w 2005628"/>
              <a:gd name="connsiteY4" fmla="*/ 164551 h 1813981"/>
              <a:gd name="connsiteX0" fmla="*/ 0 w 2005628"/>
              <a:gd name="connsiteY0" fmla="*/ 164551 h 1813981"/>
              <a:gd name="connsiteX1" fmla="*/ 1131374 w 2005628"/>
              <a:gd name="connsiteY1" fmla="*/ 21646 h 1813981"/>
              <a:gd name="connsiteX2" fmla="*/ 2005628 w 2005628"/>
              <a:gd name="connsiteY2" fmla="*/ 1813981 h 1813981"/>
              <a:gd name="connsiteX0" fmla="*/ 0 w 2074406"/>
              <a:gd name="connsiteY0" fmla="*/ 164551 h 1799244"/>
              <a:gd name="connsiteX1" fmla="*/ 941006 w 2074406"/>
              <a:gd name="connsiteY1" fmla="*/ 224290 h 1799244"/>
              <a:gd name="connsiteX2" fmla="*/ 1789478 w 2074406"/>
              <a:gd name="connsiteY2" fmla="*/ 1140945 h 1799244"/>
              <a:gd name="connsiteX3" fmla="*/ 328303 w 2074406"/>
              <a:gd name="connsiteY3" fmla="*/ 1048665 h 1799244"/>
              <a:gd name="connsiteX4" fmla="*/ 0 w 2074406"/>
              <a:gd name="connsiteY4" fmla="*/ 164551 h 1799244"/>
              <a:gd name="connsiteX0" fmla="*/ 0 w 2074406"/>
              <a:gd name="connsiteY0" fmla="*/ 164551 h 1799244"/>
              <a:gd name="connsiteX1" fmla="*/ 1131374 w 2074406"/>
              <a:gd name="connsiteY1" fmla="*/ 21646 h 1799244"/>
              <a:gd name="connsiteX2" fmla="*/ 2074406 w 2074406"/>
              <a:gd name="connsiteY2" fmla="*/ 1799244 h 1799244"/>
              <a:gd name="connsiteX0" fmla="*/ 0 w 2143151"/>
              <a:gd name="connsiteY0" fmla="*/ 164551 h 2035339"/>
              <a:gd name="connsiteX1" fmla="*/ 941006 w 2143151"/>
              <a:gd name="connsiteY1" fmla="*/ 224290 h 2035339"/>
              <a:gd name="connsiteX2" fmla="*/ 1789478 w 2143151"/>
              <a:gd name="connsiteY2" fmla="*/ 1140945 h 2035339"/>
              <a:gd name="connsiteX3" fmla="*/ 328303 w 2143151"/>
              <a:gd name="connsiteY3" fmla="*/ 1048665 h 2035339"/>
              <a:gd name="connsiteX4" fmla="*/ 0 w 2143151"/>
              <a:gd name="connsiteY4" fmla="*/ 164551 h 2035339"/>
              <a:gd name="connsiteX0" fmla="*/ 0 w 2143151"/>
              <a:gd name="connsiteY0" fmla="*/ 164551 h 2035339"/>
              <a:gd name="connsiteX1" fmla="*/ 1131374 w 2143151"/>
              <a:gd name="connsiteY1" fmla="*/ 21646 h 2035339"/>
              <a:gd name="connsiteX2" fmla="*/ 2143151 w 2143151"/>
              <a:gd name="connsiteY2" fmla="*/ 2035339 h 2035339"/>
              <a:gd name="connsiteX0" fmla="*/ 592146 w 2735297"/>
              <a:gd name="connsiteY0" fmla="*/ 152563 h 2023351"/>
              <a:gd name="connsiteX1" fmla="*/ 1533152 w 2735297"/>
              <a:gd name="connsiteY1" fmla="*/ 212302 h 2023351"/>
              <a:gd name="connsiteX2" fmla="*/ 2381624 w 2735297"/>
              <a:gd name="connsiteY2" fmla="*/ 1128957 h 2023351"/>
              <a:gd name="connsiteX3" fmla="*/ 920449 w 2735297"/>
              <a:gd name="connsiteY3" fmla="*/ 1036677 h 2023351"/>
              <a:gd name="connsiteX4" fmla="*/ 592146 w 2735297"/>
              <a:gd name="connsiteY4" fmla="*/ 152563 h 2023351"/>
              <a:gd name="connsiteX0" fmla="*/ 0 w 2735297"/>
              <a:gd name="connsiteY0" fmla="*/ 454495 h 2023351"/>
              <a:gd name="connsiteX1" fmla="*/ 1723520 w 2735297"/>
              <a:gd name="connsiteY1" fmla="*/ 9658 h 2023351"/>
              <a:gd name="connsiteX2" fmla="*/ 2735297 w 2735297"/>
              <a:gd name="connsiteY2" fmla="*/ 2023351 h 2023351"/>
              <a:gd name="connsiteX0" fmla="*/ 592146 w 2683714"/>
              <a:gd name="connsiteY0" fmla="*/ 152563 h 1721621"/>
              <a:gd name="connsiteX1" fmla="*/ 1533152 w 2683714"/>
              <a:gd name="connsiteY1" fmla="*/ 212302 h 1721621"/>
              <a:gd name="connsiteX2" fmla="*/ 2381624 w 2683714"/>
              <a:gd name="connsiteY2" fmla="*/ 1128957 h 1721621"/>
              <a:gd name="connsiteX3" fmla="*/ 920449 w 2683714"/>
              <a:gd name="connsiteY3" fmla="*/ 1036677 h 1721621"/>
              <a:gd name="connsiteX4" fmla="*/ 592146 w 2683714"/>
              <a:gd name="connsiteY4" fmla="*/ 152563 h 1721621"/>
              <a:gd name="connsiteX0" fmla="*/ 0 w 2683714"/>
              <a:gd name="connsiteY0" fmla="*/ 454495 h 1721621"/>
              <a:gd name="connsiteX1" fmla="*/ 1723520 w 2683714"/>
              <a:gd name="connsiteY1" fmla="*/ 9658 h 1721621"/>
              <a:gd name="connsiteX2" fmla="*/ 2683714 w 2683714"/>
              <a:gd name="connsiteY2" fmla="*/ 1721621 h 1721621"/>
              <a:gd name="connsiteX0" fmla="*/ 592146 w 2718074"/>
              <a:gd name="connsiteY0" fmla="*/ 152563 h 1600270"/>
              <a:gd name="connsiteX1" fmla="*/ 1533152 w 2718074"/>
              <a:gd name="connsiteY1" fmla="*/ 212302 h 1600270"/>
              <a:gd name="connsiteX2" fmla="*/ 2381624 w 2718074"/>
              <a:gd name="connsiteY2" fmla="*/ 1128957 h 1600270"/>
              <a:gd name="connsiteX3" fmla="*/ 920449 w 2718074"/>
              <a:gd name="connsiteY3" fmla="*/ 1036677 h 1600270"/>
              <a:gd name="connsiteX4" fmla="*/ 592146 w 2718074"/>
              <a:gd name="connsiteY4" fmla="*/ 152563 h 1600270"/>
              <a:gd name="connsiteX0" fmla="*/ 0 w 2718074"/>
              <a:gd name="connsiteY0" fmla="*/ 454495 h 1600270"/>
              <a:gd name="connsiteX1" fmla="*/ 1723520 w 2718074"/>
              <a:gd name="connsiteY1" fmla="*/ 9658 h 1600270"/>
              <a:gd name="connsiteX2" fmla="*/ 2718074 w 2718074"/>
              <a:gd name="connsiteY2" fmla="*/ 1600270 h 1600270"/>
              <a:gd name="connsiteX0" fmla="*/ 592146 w 2780289"/>
              <a:gd name="connsiteY0" fmla="*/ 152563 h 1616871"/>
              <a:gd name="connsiteX1" fmla="*/ 1533152 w 2780289"/>
              <a:gd name="connsiteY1" fmla="*/ 212302 h 1616871"/>
              <a:gd name="connsiteX2" fmla="*/ 2381624 w 2780289"/>
              <a:gd name="connsiteY2" fmla="*/ 1128957 h 1616871"/>
              <a:gd name="connsiteX3" fmla="*/ 920449 w 2780289"/>
              <a:gd name="connsiteY3" fmla="*/ 1036677 h 1616871"/>
              <a:gd name="connsiteX4" fmla="*/ 592146 w 2780289"/>
              <a:gd name="connsiteY4" fmla="*/ 152563 h 1616871"/>
              <a:gd name="connsiteX0" fmla="*/ 0 w 2780289"/>
              <a:gd name="connsiteY0" fmla="*/ 454495 h 1616871"/>
              <a:gd name="connsiteX1" fmla="*/ 1723520 w 2780289"/>
              <a:gd name="connsiteY1" fmla="*/ 9658 h 1616871"/>
              <a:gd name="connsiteX2" fmla="*/ 2780289 w 2780289"/>
              <a:gd name="connsiteY2" fmla="*/ 1616871 h 1616871"/>
              <a:gd name="connsiteX0" fmla="*/ 592146 w 2780289"/>
              <a:gd name="connsiteY0" fmla="*/ 152563 h 1616871"/>
              <a:gd name="connsiteX1" fmla="*/ 1533152 w 2780289"/>
              <a:gd name="connsiteY1" fmla="*/ 212302 h 1616871"/>
              <a:gd name="connsiteX2" fmla="*/ 2300629 w 2780289"/>
              <a:gd name="connsiteY2" fmla="*/ 1167426 h 1616871"/>
              <a:gd name="connsiteX3" fmla="*/ 920449 w 2780289"/>
              <a:gd name="connsiteY3" fmla="*/ 1036677 h 1616871"/>
              <a:gd name="connsiteX4" fmla="*/ 592146 w 2780289"/>
              <a:gd name="connsiteY4" fmla="*/ 152563 h 1616871"/>
              <a:gd name="connsiteX0" fmla="*/ 0 w 2780289"/>
              <a:gd name="connsiteY0" fmla="*/ 454495 h 1616871"/>
              <a:gd name="connsiteX1" fmla="*/ 1723520 w 2780289"/>
              <a:gd name="connsiteY1" fmla="*/ 9658 h 1616871"/>
              <a:gd name="connsiteX2" fmla="*/ 2780289 w 2780289"/>
              <a:gd name="connsiteY2" fmla="*/ 1616871 h 1616871"/>
              <a:gd name="connsiteX0" fmla="*/ 686864 w 2875007"/>
              <a:gd name="connsiteY0" fmla="*/ 152047 h 1616355"/>
              <a:gd name="connsiteX1" fmla="*/ 1627870 w 2875007"/>
              <a:gd name="connsiteY1" fmla="*/ 211786 h 1616355"/>
              <a:gd name="connsiteX2" fmla="*/ 2395347 w 2875007"/>
              <a:gd name="connsiteY2" fmla="*/ 1166910 h 1616355"/>
              <a:gd name="connsiteX3" fmla="*/ 1015167 w 2875007"/>
              <a:gd name="connsiteY3" fmla="*/ 1036161 h 1616355"/>
              <a:gd name="connsiteX4" fmla="*/ 686864 w 2875007"/>
              <a:gd name="connsiteY4" fmla="*/ 152047 h 1616355"/>
              <a:gd name="connsiteX0" fmla="*/ 0 w 2875007"/>
              <a:gd name="connsiteY0" fmla="*/ 484644 h 1616355"/>
              <a:gd name="connsiteX1" fmla="*/ 1818238 w 2875007"/>
              <a:gd name="connsiteY1" fmla="*/ 9142 h 1616355"/>
              <a:gd name="connsiteX2" fmla="*/ 2875007 w 2875007"/>
              <a:gd name="connsiteY2" fmla="*/ 1616355 h 1616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75007" h="1616355" stroke="0" extrusionOk="0">
                <a:moveTo>
                  <a:pt x="686864" y="152047"/>
                </a:moveTo>
                <a:cubicBezTo>
                  <a:pt x="1002618" y="107331"/>
                  <a:pt x="1343123" y="42642"/>
                  <a:pt x="1627870" y="211786"/>
                </a:cubicBezTo>
                <a:cubicBezTo>
                  <a:pt x="1912617" y="380930"/>
                  <a:pt x="2459301" y="780712"/>
                  <a:pt x="2395347" y="1166910"/>
                </a:cubicBezTo>
                <a:lnTo>
                  <a:pt x="1015167" y="1036161"/>
                </a:lnTo>
                <a:lnTo>
                  <a:pt x="686864" y="152047"/>
                </a:lnTo>
                <a:close/>
              </a:path>
              <a:path w="2875007" h="1616355" fill="none">
                <a:moveTo>
                  <a:pt x="0" y="484644"/>
                </a:moveTo>
                <a:cubicBezTo>
                  <a:pt x="315754" y="439928"/>
                  <a:pt x="1523820" y="-74311"/>
                  <a:pt x="1818238" y="9142"/>
                </a:cubicBezTo>
                <a:cubicBezTo>
                  <a:pt x="2389558" y="171083"/>
                  <a:pt x="2835795" y="1252265"/>
                  <a:pt x="2875007" y="1616355"/>
                </a:cubicBezTo>
              </a:path>
            </a:pathLst>
          </a:custGeom>
          <a:noFill/>
          <a:ln w="76200">
            <a:solidFill>
              <a:srgbClr val="E22F86"/>
            </a:solidFill>
            <a:prstDash val="solid"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490235" y="3591426"/>
            <a:ext cx="265013" cy="733743"/>
          </a:xfrm>
          <a:prstGeom prst="rect">
            <a:avLst/>
          </a:prstGeom>
        </p:spPr>
      </p:pic>
      <p:sp>
        <p:nvSpPr>
          <p:cNvPr id="32" name="弧形 39">
            <a:extLst>
              <a:ext uri="{FF2B5EF4-FFF2-40B4-BE49-F238E27FC236}">
                <a16:creationId xmlns:a16="http://schemas.microsoft.com/office/drawing/2014/main" id="{55AB9404-67BC-495C-9628-1D55A816BACF}"/>
              </a:ext>
            </a:extLst>
          </p:cNvPr>
          <p:cNvSpPr/>
          <p:nvPr/>
        </p:nvSpPr>
        <p:spPr>
          <a:xfrm rot="15492385" flipV="1">
            <a:off x="6667740" y="3304476"/>
            <a:ext cx="2964395" cy="2392047"/>
          </a:xfrm>
          <a:custGeom>
            <a:avLst/>
            <a:gdLst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3" fmla="*/ 1468796 w 2937592"/>
              <a:gd name="connsiteY3" fmla="*/ 907063 h 1814126"/>
              <a:gd name="connsiteX4" fmla="*/ 1140493 w 2937592"/>
              <a:gd name="connsiteY4" fmla="*/ 22949 h 1814126"/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0" fmla="*/ 0 w 1803149"/>
              <a:gd name="connsiteY0" fmla="*/ 164551 h 1140945"/>
              <a:gd name="connsiteX1" fmla="*/ 941006 w 1803149"/>
              <a:gd name="connsiteY1" fmla="*/ 224290 h 1140945"/>
              <a:gd name="connsiteX2" fmla="*/ 1789478 w 1803149"/>
              <a:gd name="connsiteY2" fmla="*/ 1140945 h 1140945"/>
              <a:gd name="connsiteX3" fmla="*/ 328303 w 1803149"/>
              <a:gd name="connsiteY3" fmla="*/ 1048665 h 1140945"/>
              <a:gd name="connsiteX4" fmla="*/ 0 w 1803149"/>
              <a:gd name="connsiteY4" fmla="*/ 164551 h 1140945"/>
              <a:gd name="connsiteX0" fmla="*/ 0 w 1803149"/>
              <a:gd name="connsiteY0" fmla="*/ 164551 h 1140945"/>
              <a:gd name="connsiteX1" fmla="*/ 1131374 w 1803149"/>
              <a:gd name="connsiteY1" fmla="*/ 21646 h 1140945"/>
              <a:gd name="connsiteX2" fmla="*/ 1789478 w 1803149"/>
              <a:gd name="connsiteY2" fmla="*/ 1140945 h 1140945"/>
              <a:gd name="connsiteX0" fmla="*/ 0 w 2020092"/>
              <a:gd name="connsiteY0" fmla="*/ 164551 h 1848370"/>
              <a:gd name="connsiteX1" fmla="*/ 941006 w 2020092"/>
              <a:gd name="connsiteY1" fmla="*/ 224290 h 1848370"/>
              <a:gd name="connsiteX2" fmla="*/ 1789478 w 2020092"/>
              <a:gd name="connsiteY2" fmla="*/ 1140945 h 1848370"/>
              <a:gd name="connsiteX3" fmla="*/ 328303 w 2020092"/>
              <a:gd name="connsiteY3" fmla="*/ 1048665 h 1848370"/>
              <a:gd name="connsiteX4" fmla="*/ 0 w 2020092"/>
              <a:gd name="connsiteY4" fmla="*/ 164551 h 1848370"/>
              <a:gd name="connsiteX0" fmla="*/ 0 w 2020092"/>
              <a:gd name="connsiteY0" fmla="*/ 164551 h 1848370"/>
              <a:gd name="connsiteX1" fmla="*/ 1131374 w 2020092"/>
              <a:gd name="connsiteY1" fmla="*/ 21646 h 1848370"/>
              <a:gd name="connsiteX2" fmla="*/ 2012996 w 2020092"/>
              <a:gd name="connsiteY2" fmla="*/ 1848370 h 1848370"/>
              <a:gd name="connsiteX0" fmla="*/ 0 w 2012843"/>
              <a:gd name="connsiteY0" fmla="*/ 164551 h 1813981"/>
              <a:gd name="connsiteX1" fmla="*/ 941006 w 2012843"/>
              <a:gd name="connsiteY1" fmla="*/ 224290 h 1813981"/>
              <a:gd name="connsiteX2" fmla="*/ 1789478 w 2012843"/>
              <a:gd name="connsiteY2" fmla="*/ 1140945 h 1813981"/>
              <a:gd name="connsiteX3" fmla="*/ 328303 w 2012843"/>
              <a:gd name="connsiteY3" fmla="*/ 1048665 h 1813981"/>
              <a:gd name="connsiteX4" fmla="*/ 0 w 2012843"/>
              <a:gd name="connsiteY4" fmla="*/ 164551 h 1813981"/>
              <a:gd name="connsiteX0" fmla="*/ 0 w 2012843"/>
              <a:gd name="connsiteY0" fmla="*/ 164551 h 1813981"/>
              <a:gd name="connsiteX1" fmla="*/ 1131374 w 2012843"/>
              <a:gd name="connsiteY1" fmla="*/ 21646 h 1813981"/>
              <a:gd name="connsiteX2" fmla="*/ 2005628 w 2012843"/>
              <a:gd name="connsiteY2" fmla="*/ 1813981 h 1813981"/>
              <a:gd name="connsiteX0" fmla="*/ 0 w 2005628"/>
              <a:gd name="connsiteY0" fmla="*/ 164551 h 1813981"/>
              <a:gd name="connsiteX1" fmla="*/ 941006 w 2005628"/>
              <a:gd name="connsiteY1" fmla="*/ 224290 h 1813981"/>
              <a:gd name="connsiteX2" fmla="*/ 1789478 w 2005628"/>
              <a:gd name="connsiteY2" fmla="*/ 1140945 h 1813981"/>
              <a:gd name="connsiteX3" fmla="*/ 328303 w 2005628"/>
              <a:gd name="connsiteY3" fmla="*/ 1048665 h 1813981"/>
              <a:gd name="connsiteX4" fmla="*/ 0 w 2005628"/>
              <a:gd name="connsiteY4" fmla="*/ 164551 h 1813981"/>
              <a:gd name="connsiteX0" fmla="*/ 0 w 2005628"/>
              <a:gd name="connsiteY0" fmla="*/ 164551 h 1813981"/>
              <a:gd name="connsiteX1" fmla="*/ 1131374 w 2005628"/>
              <a:gd name="connsiteY1" fmla="*/ 21646 h 1813981"/>
              <a:gd name="connsiteX2" fmla="*/ 2005628 w 2005628"/>
              <a:gd name="connsiteY2" fmla="*/ 1813981 h 1813981"/>
              <a:gd name="connsiteX0" fmla="*/ 0 w 2074406"/>
              <a:gd name="connsiteY0" fmla="*/ 164551 h 1799244"/>
              <a:gd name="connsiteX1" fmla="*/ 941006 w 2074406"/>
              <a:gd name="connsiteY1" fmla="*/ 224290 h 1799244"/>
              <a:gd name="connsiteX2" fmla="*/ 1789478 w 2074406"/>
              <a:gd name="connsiteY2" fmla="*/ 1140945 h 1799244"/>
              <a:gd name="connsiteX3" fmla="*/ 328303 w 2074406"/>
              <a:gd name="connsiteY3" fmla="*/ 1048665 h 1799244"/>
              <a:gd name="connsiteX4" fmla="*/ 0 w 2074406"/>
              <a:gd name="connsiteY4" fmla="*/ 164551 h 1799244"/>
              <a:gd name="connsiteX0" fmla="*/ 0 w 2074406"/>
              <a:gd name="connsiteY0" fmla="*/ 164551 h 1799244"/>
              <a:gd name="connsiteX1" fmla="*/ 1131374 w 2074406"/>
              <a:gd name="connsiteY1" fmla="*/ 21646 h 1799244"/>
              <a:gd name="connsiteX2" fmla="*/ 2074406 w 2074406"/>
              <a:gd name="connsiteY2" fmla="*/ 1799244 h 1799244"/>
              <a:gd name="connsiteX0" fmla="*/ 0 w 2143151"/>
              <a:gd name="connsiteY0" fmla="*/ 164551 h 2035339"/>
              <a:gd name="connsiteX1" fmla="*/ 941006 w 2143151"/>
              <a:gd name="connsiteY1" fmla="*/ 224290 h 2035339"/>
              <a:gd name="connsiteX2" fmla="*/ 1789478 w 2143151"/>
              <a:gd name="connsiteY2" fmla="*/ 1140945 h 2035339"/>
              <a:gd name="connsiteX3" fmla="*/ 328303 w 2143151"/>
              <a:gd name="connsiteY3" fmla="*/ 1048665 h 2035339"/>
              <a:gd name="connsiteX4" fmla="*/ 0 w 2143151"/>
              <a:gd name="connsiteY4" fmla="*/ 164551 h 2035339"/>
              <a:gd name="connsiteX0" fmla="*/ 0 w 2143151"/>
              <a:gd name="connsiteY0" fmla="*/ 164551 h 2035339"/>
              <a:gd name="connsiteX1" fmla="*/ 1131374 w 2143151"/>
              <a:gd name="connsiteY1" fmla="*/ 21646 h 2035339"/>
              <a:gd name="connsiteX2" fmla="*/ 2143151 w 2143151"/>
              <a:gd name="connsiteY2" fmla="*/ 2035339 h 2035339"/>
              <a:gd name="connsiteX0" fmla="*/ 0 w 2104591"/>
              <a:gd name="connsiteY0" fmla="*/ 164551 h 2167549"/>
              <a:gd name="connsiteX1" fmla="*/ 941006 w 2104591"/>
              <a:gd name="connsiteY1" fmla="*/ 224290 h 2167549"/>
              <a:gd name="connsiteX2" fmla="*/ 1789478 w 2104591"/>
              <a:gd name="connsiteY2" fmla="*/ 1140945 h 2167549"/>
              <a:gd name="connsiteX3" fmla="*/ 328303 w 2104591"/>
              <a:gd name="connsiteY3" fmla="*/ 1048665 h 2167549"/>
              <a:gd name="connsiteX4" fmla="*/ 0 w 2104591"/>
              <a:gd name="connsiteY4" fmla="*/ 164551 h 2167549"/>
              <a:gd name="connsiteX0" fmla="*/ 0 w 2104591"/>
              <a:gd name="connsiteY0" fmla="*/ 164551 h 2167549"/>
              <a:gd name="connsiteX1" fmla="*/ 1131374 w 2104591"/>
              <a:gd name="connsiteY1" fmla="*/ 21646 h 2167549"/>
              <a:gd name="connsiteX2" fmla="*/ 2104591 w 2104591"/>
              <a:gd name="connsiteY2" fmla="*/ 2167549 h 216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591" h="2167549" stroke="0" extrusionOk="0">
                <a:moveTo>
                  <a:pt x="0" y="164551"/>
                </a:moveTo>
                <a:cubicBezTo>
                  <a:pt x="315754" y="119835"/>
                  <a:pt x="646588" y="140837"/>
                  <a:pt x="941006" y="224290"/>
                </a:cubicBezTo>
                <a:cubicBezTo>
                  <a:pt x="1512326" y="386231"/>
                  <a:pt x="1853432" y="754747"/>
                  <a:pt x="1789478" y="1140945"/>
                </a:cubicBezTo>
                <a:lnTo>
                  <a:pt x="328303" y="1048665"/>
                </a:lnTo>
                <a:lnTo>
                  <a:pt x="0" y="164551"/>
                </a:lnTo>
                <a:close/>
              </a:path>
              <a:path w="2104591" h="2167549" fill="none">
                <a:moveTo>
                  <a:pt x="0" y="164551"/>
                </a:moveTo>
                <a:cubicBezTo>
                  <a:pt x="315754" y="119835"/>
                  <a:pt x="836956" y="-61807"/>
                  <a:pt x="1131374" y="21646"/>
                </a:cubicBezTo>
                <a:cubicBezTo>
                  <a:pt x="1702694" y="183587"/>
                  <a:pt x="2065379" y="1803459"/>
                  <a:pt x="2104591" y="2167549"/>
                </a:cubicBezTo>
              </a:path>
            </a:pathLst>
          </a:custGeom>
          <a:noFill/>
          <a:ln w="76200">
            <a:solidFill>
              <a:srgbClr val="0201F8"/>
            </a:solidFill>
            <a:prstDash val="solid"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089742" y="5742922"/>
            <a:ext cx="731074" cy="402857"/>
          </a:xfrm>
          <a:prstGeom prst="rect">
            <a:avLst/>
          </a:prstGeom>
        </p:spPr>
      </p:pic>
      <p:pic>
        <p:nvPicPr>
          <p:cNvPr id="13" name="圖片 13" descr="小圖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4766869-B006-4695-A637-FB4F23386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863376" y="2210834"/>
            <a:ext cx="686924" cy="50168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7F89A54-FD53-4FB2-BE2E-EB1B59F3C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522" y="1082231"/>
            <a:ext cx="611415" cy="504774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  </a:t>
            </a:r>
            <a:r>
              <a:rPr lang="en-US" altLang="zh-TW" dirty="0"/>
              <a:t>(1)</a:t>
            </a:r>
            <a:r>
              <a:rPr lang="zh-TW" altLang="en-US" dirty="0"/>
              <a:t>機車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</a:t>
            </a:r>
            <a:r>
              <a:rPr lang="en-US" altLang="zh-TW" dirty="0"/>
              <a:t>(2)</a:t>
            </a:r>
            <a:r>
              <a:rPr lang="zh-TW" altLang="en-US" dirty="0"/>
              <a:t>汽車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</a:t>
            </a:r>
            <a:r>
              <a:rPr lang="en-US" altLang="zh-TW" dirty="0"/>
              <a:t>(3)</a:t>
            </a:r>
            <a:r>
              <a:rPr lang="zh-TW" altLang="en-US" dirty="0"/>
              <a:t>我不知道</a:t>
            </a:r>
          </a:p>
        </p:txBody>
      </p:sp>
    </p:spTree>
    <p:extLst>
      <p:ext uri="{BB962C8B-B14F-4D97-AF65-F5344CB8AC3E}">
        <p14:creationId xmlns:p14="http://schemas.microsoft.com/office/powerpoint/2010/main" val="91470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190BE5F6-DFC8-426C-AF97-35DD300551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403" b="3432"/>
          <a:stretch/>
        </p:blipFill>
        <p:spPr>
          <a:xfrm>
            <a:off x="6137550" y="1622737"/>
            <a:ext cx="5489542" cy="491973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4" y="274326"/>
            <a:ext cx="10316008" cy="1208472"/>
          </a:xfrm>
        </p:spPr>
        <p:txBody>
          <a:bodyPr/>
          <a:lstStyle/>
          <a:p>
            <a:r>
              <a:rPr lang="en-US" altLang="zh-TW" dirty="0"/>
              <a:t> 8</a:t>
            </a:r>
            <a:r>
              <a:rPr lang="en-US" altLang="zh-TW" dirty="0" smtClean="0"/>
              <a:t>.</a:t>
            </a:r>
            <a:r>
              <a:rPr lang="zh-TW" altLang="en-US" dirty="0"/>
              <a:t>雙車皆行駛於幹道中，而機車為轉彎車，汽車為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    直行車，請問誰可以先通行？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</a:t>
            </a:r>
            <a:r>
              <a:rPr lang="en-US" altLang="zh-TW" dirty="0"/>
              <a:t>(1)</a:t>
            </a:r>
            <a:r>
              <a:rPr lang="zh-TW" altLang="en-US" dirty="0"/>
              <a:t>機車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</a:t>
            </a:r>
            <a:r>
              <a:rPr lang="en-US" altLang="zh-TW" dirty="0"/>
              <a:t>(2)</a:t>
            </a:r>
            <a:r>
              <a:rPr lang="zh-TW" altLang="en-US" dirty="0"/>
              <a:t>汽車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</a:t>
            </a:r>
            <a:r>
              <a:rPr lang="en-US" altLang="zh-TW" dirty="0"/>
              <a:t>(3)</a:t>
            </a:r>
            <a:r>
              <a:rPr lang="zh-TW" altLang="en-US" dirty="0"/>
              <a:t>我不知道</a:t>
            </a:r>
          </a:p>
          <a:p>
            <a:endParaRPr lang="zh-TW" altLang="en-US" dirty="0"/>
          </a:p>
        </p:txBody>
      </p:sp>
      <p:sp>
        <p:nvSpPr>
          <p:cNvPr id="13" name="弧形 39">
            <a:extLst>
              <a:ext uri="{FF2B5EF4-FFF2-40B4-BE49-F238E27FC236}">
                <a16:creationId xmlns:a16="http://schemas.microsoft.com/office/drawing/2014/main" id="{55AB9404-67BC-495C-9628-1D55A816BACF}"/>
              </a:ext>
            </a:extLst>
          </p:cNvPr>
          <p:cNvSpPr/>
          <p:nvPr/>
        </p:nvSpPr>
        <p:spPr>
          <a:xfrm rot="10153437" flipV="1">
            <a:off x="8508955" y="3501203"/>
            <a:ext cx="2760980" cy="2279655"/>
          </a:xfrm>
          <a:custGeom>
            <a:avLst/>
            <a:gdLst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3" fmla="*/ 1468796 w 2937592"/>
              <a:gd name="connsiteY3" fmla="*/ 907063 h 1814126"/>
              <a:gd name="connsiteX4" fmla="*/ 1140493 w 2937592"/>
              <a:gd name="connsiteY4" fmla="*/ 22949 h 1814126"/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0" fmla="*/ 0 w 1803149"/>
              <a:gd name="connsiteY0" fmla="*/ 164551 h 1140945"/>
              <a:gd name="connsiteX1" fmla="*/ 941006 w 1803149"/>
              <a:gd name="connsiteY1" fmla="*/ 224290 h 1140945"/>
              <a:gd name="connsiteX2" fmla="*/ 1789478 w 1803149"/>
              <a:gd name="connsiteY2" fmla="*/ 1140945 h 1140945"/>
              <a:gd name="connsiteX3" fmla="*/ 328303 w 1803149"/>
              <a:gd name="connsiteY3" fmla="*/ 1048665 h 1140945"/>
              <a:gd name="connsiteX4" fmla="*/ 0 w 1803149"/>
              <a:gd name="connsiteY4" fmla="*/ 164551 h 1140945"/>
              <a:gd name="connsiteX0" fmla="*/ 0 w 1803149"/>
              <a:gd name="connsiteY0" fmla="*/ 164551 h 1140945"/>
              <a:gd name="connsiteX1" fmla="*/ 1131374 w 1803149"/>
              <a:gd name="connsiteY1" fmla="*/ 21646 h 1140945"/>
              <a:gd name="connsiteX2" fmla="*/ 1789478 w 1803149"/>
              <a:gd name="connsiteY2" fmla="*/ 1140945 h 1140945"/>
              <a:gd name="connsiteX0" fmla="*/ 0 w 2020092"/>
              <a:gd name="connsiteY0" fmla="*/ 164551 h 1848370"/>
              <a:gd name="connsiteX1" fmla="*/ 941006 w 2020092"/>
              <a:gd name="connsiteY1" fmla="*/ 224290 h 1848370"/>
              <a:gd name="connsiteX2" fmla="*/ 1789478 w 2020092"/>
              <a:gd name="connsiteY2" fmla="*/ 1140945 h 1848370"/>
              <a:gd name="connsiteX3" fmla="*/ 328303 w 2020092"/>
              <a:gd name="connsiteY3" fmla="*/ 1048665 h 1848370"/>
              <a:gd name="connsiteX4" fmla="*/ 0 w 2020092"/>
              <a:gd name="connsiteY4" fmla="*/ 164551 h 1848370"/>
              <a:gd name="connsiteX0" fmla="*/ 0 w 2020092"/>
              <a:gd name="connsiteY0" fmla="*/ 164551 h 1848370"/>
              <a:gd name="connsiteX1" fmla="*/ 1131374 w 2020092"/>
              <a:gd name="connsiteY1" fmla="*/ 21646 h 1848370"/>
              <a:gd name="connsiteX2" fmla="*/ 2012996 w 2020092"/>
              <a:gd name="connsiteY2" fmla="*/ 1848370 h 1848370"/>
              <a:gd name="connsiteX0" fmla="*/ 0 w 2012843"/>
              <a:gd name="connsiteY0" fmla="*/ 164551 h 1813981"/>
              <a:gd name="connsiteX1" fmla="*/ 941006 w 2012843"/>
              <a:gd name="connsiteY1" fmla="*/ 224290 h 1813981"/>
              <a:gd name="connsiteX2" fmla="*/ 1789478 w 2012843"/>
              <a:gd name="connsiteY2" fmla="*/ 1140945 h 1813981"/>
              <a:gd name="connsiteX3" fmla="*/ 328303 w 2012843"/>
              <a:gd name="connsiteY3" fmla="*/ 1048665 h 1813981"/>
              <a:gd name="connsiteX4" fmla="*/ 0 w 2012843"/>
              <a:gd name="connsiteY4" fmla="*/ 164551 h 1813981"/>
              <a:gd name="connsiteX0" fmla="*/ 0 w 2012843"/>
              <a:gd name="connsiteY0" fmla="*/ 164551 h 1813981"/>
              <a:gd name="connsiteX1" fmla="*/ 1131374 w 2012843"/>
              <a:gd name="connsiteY1" fmla="*/ 21646 h 1813981"/>
              <a:gd name="connsiteX2" fmla="*/ 2005628 w 2012843"/>
              <a:gd name="connsiteY2" fmla="*/ 1813981 h 1813981"/>
              <a:gd name="connsiteX0" fmla="*/ 0 w 2005628"/>
              <a:gd name="connsiteY0" fmla="*/ 164551 h 1813981"/>
              <a:gd name="connsiteX1" fmla="*/ 941006 w 2005628"/>
              <a:gd name="connsiteY1" fmla="*/ 224290 h 1813981"/>
              <a:gd name="connsiteX2" fmla="*/ 1789478 w 2005628"/>
              <a:gd name="connsiteY2" fmla="*/ 1140945 h 1813981"/>
              <a:gd name="connsiteX3" fmla="*/ 328303 w 2005628"/>
              <a:gd name="connsiteY3" fmla="*/ 1048665 h 1813981"/>
              <a:gd name="connsiteX4" fmla="*/ 0 w 2005628"/>
              <a:gd name="connsiteY4" fmla="*/ 164551 h 1813981"/>
              <a:gd name="connsiteX0" fmla="*/ 0 w 2005628"/>
              <a:gd name="connsiteY0" fmla="*/ 164551 h 1813981"/>
              <a:gd name="connsiteX1" fmla="*/ 1131374 w 2005628"/>
              <a:gd name="connsiteY1" fmla="*/ 21646 h 1813981"/>
              <a:gd name="connsiteX2" fmla="*/ 2005628 w 2005628"/>
              <a:gd name="connsiteY2" fmla="*/ 1813981 h 1813981"/>
              <a:gd name="connsiteX0" fmla="*/ 0 w 2074406"/>
              <a:gd name="connsiteY0" fmla="*/ 164551 h 1799244"/>
              <a:gd name="connsiteX1" fmla="*/ 941006 w 2074406"/>
              <a:gd name="connsiteY1" fmla="*/ 224290 h 1799244"/>
              <a:gd name="connsiteX2" fmla="*/ 1789478 w 2074406"/>
              <a:gd name="connsiteY2" fmla="*/ 1140945 h 1799244"/>
              <a:gd name="connsiteX3" fmla="*/ 328303 w 2074406"/>
              <a:gd name="connsiteY3" fmla="*/ 1048665 h 1799244"/>
              <a:gd name="connsiteX4" fmla="*/ 0 w 2074406"/>
              <a:gd name="connsiteY4" fmla="*/ 164551 h 1799244"/>
              <a:gd name="connsiteX0" fmla="*/ 0 w 2074406"/>
              <a:gd name="connsiteY0" fmla="*/ 164551 h 1799244"/>
              <a:gd name="connsiteX1" fmla="*/ 1131374 w 2074406"/>
              <a:gd name="connsiteY1" fmla="*/ 21646 h 1799244"/>
              <a:gd name="connsiteX2" fmla="*/ 2074406 w 2074406"/>
              <a:gd name="connsiteY2" fmla="*/ 1799244 h 1799244"/>
              <a:gd name="connsiteX0" fmla="*/ 0 w 2143151"/>
              <a:gd name="connsiteY0" fmla="*/ 164551 h 2035339"/>
              <a:gd name="connsiteX1" fmla="*/ 941006 w 2143151"/>
              <a:gd name="connsiteY1" fmla="*/ 224290 h 2035339"/>
              <a:gd name="connsiteX2" fmla="*/ 1789478 w 2143151"/>
              <a:gd name="connsiteY2" fmla="*/ 1140945 h 2035339"/>
              <a:gd name="connsiteX3" fmla="*/ 328303 w 2143151"/>
              <a:gd name="connsiteY3" fmla="*/ 1048665 h 2035339"/>
              <a:gd name="connsiteX4" fmla="*/ 0 w 2143151"/>
              <a:gd name="connsiteY4" fmla="*/ 164551 h 2035339"/>
              <a:gd name="connsiteX0" fmla="*/ 0 w 2143151"/>
              <a:gd name="connsiteY0" fmla="*/ 164551 h 2035339"/>
              <a:gd name="connsiteX1" fmla="*/ 1131374 w 2143151"/>
              <a:gd name="connsiteY1" fmla="*/ 21646 h 2035339"/>
              <a:gd name="connsiteX2" fmla="*/ 2143151 w 2143151"/>
              <a:gd name="connsiteY2" fmla="*/ 2035339 h 2035339"/>
              <a:gd name="connsiteX0" fmla="*/ 0 w 2104591"/>
              <a:gd name="connsiteY0" fmla="*/ 164551 h 2167549"/>
              <a:gd name="connsiteX1" fmla="*/ 941006 w 2104591"/>
              <a:gd name="connsiteY1" fmla="*/ 224290 h 2167549"/>
              <a:gd name="connsiteX2" fmla="*/ 1789478 w 2104591"/>
              <a:gd name="connsiteY2" fmla="*/ 1140945 h 2167549"/>
              <a:gd name="connsiteX3" fmla="*/ 328303 w 2104591"/>
              <a:gd name="connsiteY3" fmla="*/ 1048665 h 2167549"/>
              <a:gd name="connsiteX4" fmla="*/ 0 w 2104591"/>
              <a:gd name="connsiteY4" fmla="*/ 164551 h 2167549"/>
              <a:gd name="connsiteX0" fmla="*/ 0 w 2104591"/>
              <a:gd name="connsiteY0" fmla="*/ 164551 h 2167549"/>
              <a:gd name="connsiteX1" fmla="*/ 1131374 w 2104591"/>
              <a:gd name="connsiteY1" fmla="*/ 21646 h 2167549"/>
              <a:gd name="connsiteX2" fmla="*/ 2104591 w 2104591"/>
              <a:gd name="connsiteY2" fmla="*/ 2167549 h 216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591" h="2167549" stroke="0" extrusionOk="0">
                <a:moveTo>
                  <a:pt x="0" y="164551"/>
                </a:moveTo>
                <a:cubicBezTo>
                  <a:pt x="315754" y="119835"/>
                  <a:pt x="646588" y="140837"/>
                  <a:pt x="941006" y="224290"/>
                </a:cubicBezTo>
                <a:cubicBezTo>
                  <a:pt x="1512326" y="386231"/>
                  <a:pt x="1853432" y="754747"/>
                  <a:pt x="1789478" y="1140945"/>
                </a:cubicBezTo>
                <a:lnTo>
                  <a:pt x="328303" y="1048665"/>
                </a:lnTo>
                <a:lnTo>
                  <a:pt x="0" y="164551"/>
                </a:lnTo>
                <a:close/>
              </a:path>
              <a:path w="2104591" h="2167549" fill="none">
                <a:moveTo>
                  <a:pt x="0" y="164551"/>
                </a:moveTo>
                <a:cubicBezTo>
                  <a:pt x="315754" y="119835"/>
                  <a:pt x="836956" y="-61807"/>
                  <a:pt x="1131374" y="21646"/>
                </a:cubicBezTo>
                <a:cubicBezTo>
                  <a:pt x="1702694" y="183587"/>
                  <a:pt x="2065379" y="1803459"/>
                  <a:pt x="2104591" y="2167549"/>
                </a:cubicBezTo>
              </a:path>
            </a:pathLst>
          </a:custGeom>
          <a:noFill/>
          <a:ln w="76200">
            <a:solidFill>
              <a:srgbClr val="0201F8"/>
            </a:solidFill>
            <a:prstDash val="solid"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849634" y="3195392"/>
            <a:ext cx="777458" cy="428417"/>
          </a:xfrm>
          <a:prstGeom prst="rect">
            <a:avLst/>
          </a:prstGeom>
        </p:spPr>
      </p:pic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2F76A44D-EBF0-4B0E-B3EF-02B2C7DDF7E2}"/>
              </a:ext>
            </a:extLst>
          </p:cNvPr>
          <p:cNvCxnSpPr>
            <a:cxnSpLocks/>
          </p:cNvCxnSpPr>
          <p:nvPr/>
        </p:nvCxnSpPr>
        <p:spPr>
          <a:xfrm>
            <a:off x="7092275" y="4127157"/>
            <a:ext cx="4122896" cy="11065"/>
          </a:xfrm>
          <a:prstGeom prst="straightConnector1">
            <a:avLst/>
          </a:prstGeom>
          <a:ln w="76200">
            <a:solidFill>
              <a:srgbClr val="FF0066"/>
            </a:solidFill>
            <a:prstDash val="solid"/>
            <a:tailEnd type="triangle"/>
          </a:ln>
          <a:effectLst/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圖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68330" y="3644559"/>
            <a:ext cx="331119" cy="916771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F4766869-B006-4695-A637-FB4F23386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99531">
            <a:off x="9825132" y="5741291"/>
            <a:ext cx="614566" cy="448839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E7F89A54-FD53-4FB2-BE2E-EB1B59F3C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999531">
            <a:off x="6558425" y="4535903"/>
            <a:ext cx="635726" cy="524845"/>
          </a:xfrm>
          <a:prstGeom prst="rect">
            <a:avLst/>
          </a:prstGeom>
        </p:spPr>
      </p:pic>
      <p:pic>
        <p:nvPicPr>
          <p:cNvPr id="14" name="圖片 13" descr="小圖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7F89A54-FD53-4FB2-BE2E-EB1B59F3C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999531">
            <a:off x="10862934" y="2403700"/>
            <a:ext cx="635726" cy="52484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4766869-B006-4695-A637-FB4F23386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99531">
            <a:off x="7633725" y="1500074"/>
            <a:ext cx="614566" cy="44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0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3" y="281238"/>
            <a:ext cx="8612699" cy="646331"/>
          </a:xfrm>
        </p:spPr>
        <p:txBody>
          <a:bodyPr/>
          <a:lstStyle/>
          <a:p>
            <a:r>
              <a:rPr lang="zh-TW" altLang="en-US" dirty="0" smtClean="0"/>
              <a:t>「</a:t>
            </a:r>
            <a:r>
              <a:rPr lang="zh-TW" altLang="en-US" b="1" dirty="0" smtClean="0">
                <a:solidFill>
                  <a:srgbClr val="0000FF"/>
                </a:solidFill>
              </a:rPr>
              <a:t>閃光黃燈</a:t>
            </a:r>
            <a:r>
              <a:rPr lang="zh-TW" altLang="en-US" dirty="0" smtClean="0"/>
              <a:t>」跟「</a:t>
            </a:r>
            <a:r>
              <a:rPr lang="zh-TW" altLang="en-US" b="1" dirty="0" smtClean="0">
                <a:solidFill>
                  <a:srgbClr val="0000FF"/>
                </a:solidFill>
              </a:rPr>
              <a:t>閃光紅燈</a:t>
            </a:r>
            <a:r>
              <a:rPr lang="zh-TW" altLang="en-US" dirty="0" smtClean="0"/>
              <a:t>」有什麼不同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14401" y="1030361"/>
            <a:ext cx="8965324" cy="5401970"/>
          </a:xfrm>
        </p:spPr>
        <p:txBody>
          <a:bodyPr/>
          <a:lstStyle/>
          <a:p>
            <a:r>
              <a:rPr lang="zh-TW" altLang="en-US" dirty="0" smtClean="0"/>
              <a:t>如</a:t>
            </a:r>
            <a:r>
              <a:rPr lang="zh-TW" altLang="en-US" dirty="0"/>
              <a:t>果</a:t>
            </a:r>
            <a:r>
              <a:rPr lang="zh-TW" altLang="en-US" dirty="0" smtClean="0"/>
              <a:t>行近路口看到「</a:t>
            </a:r>
            <a:r>
              <a:rPr lang="zh-TW" altLang="en-US" b="1" dirty="0" smtClean="0">
                <a:solidFill>
                  <a:srgbClr val="FF0000"/>
                </a:solidFill>
              </a:rPr>
              <a:t>閃光黃燈</a:t>
            </a:r>
            <a:r>
              <a:rPr lang="zh-TW" altLang="en-US" dirty="0" smtClean="0"/>
              <a:t>」，代表行駛在</a:t>
            </a:r>
            <a:r>
              <a:rPr lang="zh-TW" altLang="en-US" b="1" dirty="0" smtClean="0">
                <a:solidFill>
                  <a:srgbClr val="FF0000"/>
                </a:solidFill>
              </a:rPr>
              <a:t>幹道</a:t>
            </a:r>
            <a:r>
              <a:rPr lang="zh-TW" altLang="en-US" dirty="0" smtClean="0"/>
              <a:t>；若看到</a:t>
            </a:r>
            <a:r>
              <a:rPr lang="zh-TW" altLang="en-US" dirty="0"/>
              <a:t>「</a:t>
            </a:r>
            <a:r>
              <a:rPr lang="zh-TW" altLang="en-US" b="1" dirty="0">
                <a:solidFill>
                  <a:srgbClr val="FF0000"/>
                </a:solidFill>
              </a:rPr>
              <a:t>閃光紅燈</a:t>
            </a:r>
            <a:r>
              <a:rPr lang="zh-TW" altLang="en-US" dirty="0" smtClean="0"/>
              <a:t>」，</a:t>
            </a:r>
            <a:r>
              <a:rPr lang="zh-TW" altLang="en-US" dirty="0"/>
              <a:t>代表行駛在</a:t>
            </a:r>
            <a:r>
              <a:rPr lang="zh-TW" altLang="en-US" b="1" dirty="0">
                <a:solidFill>
                  <a:srgbClr val="FF0000"/>
                </a:solidFill>
              </a:rPr>
              <a:t>支道</a:t>
            </a:r>
            <a:r>
              <a:rPr lang="zh-TW" altLang="en-US" dirty="0"/>
              <a:t>！</a:t>
            </a:r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"/>
          <a:stretch/>
        </p:blipFill>
        <p:spPr>
          <a:xfrm>
            <a:off x="1632974" y="2282089"/>
            <a:ext cx="4099854" cy="35073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/>
          <a:srcRect l="15905" t="2381" r="20929" b="19306"/>
          <a:stretch/>
        </p:blipFill>
        <p:spPr>
          <a:xfrm>
            <a:off x="6451401" y="2282087"/>
            <a:ext cx="4099854" cy="3507392"/>
          </a:xfrm>
          <a:prstGeom prst="rect">
            <a:avLst/>
          </a:prstGeom>
        </p:spPr>
      </p:pic>
      <p:sp>
        <p:nvSpPr>
          <p:cNvPr id="18" name="橢圓 17"/>
          <p:cNvSpPr/>
          <p:nvPr/>
        </p:nvSpPr>
        <p:spPr>
          <a:xfrm>
            <a:off x="8043708" y="2427283"/>
            <a:ext cx="816516" cy="7468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4477670" y="2282088"/>
            <a:ext cx="840213" cy="7284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3" descr="小圖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01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89435" y="2943931"/>
            <a:ext cx="8313682" cy="970135"/>
          </a:xfrm>
        </p:spPr>
        <p:txBody>
          <a:bodyPr/>
          <a:lstStyle/>
          <a:p>
            <a:pPr>
              <a:lnSpc>
                <a:spcPts val="5200"/>
              </a:lnSpc>
            </a:pPr>
            <a:r>
              <a:rPr lang="en-US" altLang="zh-TW" u="sng" dirty="0" smtClean="0"/>
              <a:t/>
            </a:r>
            <a:br>
              <a:rPr lang="en-US" altLang="zh-TW" u="sng" dirty="0" smtClean="0"/>
            </a:br>
            <a:r>
              <a:rPr lang="en-US" altLang="zh-TW" u="sng" dirty="0" smtClean="0"/>
              <a:t/>
            </a:r>
            <a:br>
              <a:rPr lang="en-US" altLang="zh-TW" u="sng" dirty="0" smtClean="0"/>
            </a:br>
            <a:r>
              <a:rPr lang="en-US" altLang="zh-TW" sz="4000" dirty="0" smtClean="0">
                <a:solidFill>
                  <a:srgbClr val="0000FF"/>
                </a:solidFill>
              </a:rPr>
              <a:t>1.</a:t>
            </a:r>
            <a:r>
              <a:rPr lang="zh-TW" altLang="en-US" sz="4000" dirty="0" smtClean="0">
                <a:solidFill>
                  <a:srgbClr val="0000FF"/>
                </a:solidFill>
              </a:rPr>
              <a:t>幹道</a:t>
            </a:r>
            <a:r>
              <a:rPr lang="zh-TW" altLang="en-US" sz="4000" dirty="0">
                <a:solidFill>
                  <a:srgbClr val="0000FF"/>
                </a:solidFill>
              </a:rPr>
              <a:t>與支道同為直</a:t>
            </a:r>
            <a:r>
              <a:rPr lang="zh-TW" altLang="en-US" sz="4000" dirty="0" smtClean="0">
                <a:solidFill>
                  <a:srgbClr val="0000FF"/>
                </a:solidFill>
              </a:rPr>
              <a:t>行車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  <a:t>2.</a:t>
            </a:r>
            <a:r>
              <a:rPr lang="zh-TW" altLang="en-US" sz="2800" b="0" dirty="0">
                <a:solidFill>
                  <a:schemeClr val="bg2">
                    <a:lumMod val="75000"/>
                  </a:schemeClr>
                </a:solidFill>
              </a:rPr>
              <a:t>幹道轉彎車與支道直</a:t>
            </a:r>
            <a:r>
              <a:rPr lang="zh-TW" altLang="en-US" sz="2800" b="0" dirty="0" smtClean="0">
                <a:solidFill>
                  <a:schemeClr val="bg2">
                    <a:lumMod val="75000"/>
                  </a:schemeClr>
                </a:solidFill>
              </a:rPr>
              <a:t>行車</a:t>
            </a:r>
            <a: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  <a:t>3.</a:t>
            </a:r>
            <a:r>
              <a:rPr lang="zh-TW" altLang="en-US" sz="2800" b="0" dirty="0" smtClean="0">
                <a:solidFill>
                  <a:schemeClr val="bg2">
                    <a:lumMod val="75000"/>
                  </a:schemeClr>
                </a:solidFill>
              </a:rPr>
              <a:t>幹道</a:t>
            </a:r>
            <a:r>
              <a:rPr lang="zh-TW" altLang="en-US" sz="2800" b="0" dirty="0">
                <a:solidFill>
                  <a:schemeClr val="bg2">
                    <a:lumMod val="75000"/>
                  </a:schemeClr>
                </a:solidFill>
              </a:rPr>
              <a:t>與支道同為轉彎</a:t>
            </a:r>
            <a:r>
              <a:rPr lang="zh-TW" altLang="en-US" sz="2800" b="0" dirty="0" smtClean="0">
                <a:solidFill>
                  <a:schemeClr val="bg2">
                    <a:lumMod val="75000"/>
                  </a:schemeClr>
                </a:solidFill>
              </a:rPr>
              <a:t>車</a:t>
            </a:r>
            <a: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altLang="zh-TW" sz="2800" dirty="0" smtClean="0">
                <a:solidFill>
                  <a:schemeClr val="bg2">
                    <a:lumMod val="75000"/>
                  </a:schemeClr>
                </a:solidFill>
              </a:rPr>
              <a:t>4.</a:t>
            </a:r>
            <a:r>
              <a:rPr lang="zh-TW" altLang="en-US" sz="2800" b="0" dirty="0">
                <a:solidFill>
                  <a:schemeClr val="bg2">
                    <a:lumMod val="75000"/>
                  </a:schemeClr>
                </a:solidFill>
              </a:rPr>
              <a:t>我與對向來車皆行駛於幹道或支道</a:t>
            </a:r>
            <a:endParaRPr lang="zh-TW" altLang="en-US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65790" y="1604718"/>
            <a:ext cx="7237879" cy="75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5200"/>
              </a:lnSpc>
            </a:pPr>
            <a:r>
              <a:rPr lang="zh-TW" altLang="en-US" sz="4400" b="1" u="sng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如何判斷不同情境下之路權</a:t>
            </a:r>
            <a:r>
              <a:rPr lang="en-US" altLang="zh-TW" sz="4400" b="1" u="sng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?</a:t>
            </a:r>
            <a:endParaRPr lang="zh-TW" altLang="en-US" sz="4400" b="1" u="sng" dirty="0"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4781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BA7B3114-3D0E-416E-ABCE-6EA10DC015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56" y="1641029"/>
            <a:ext cx="6738823" cy="468581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21" b="94828" l="9677" r="95161">
                        <a14:foregroundMark x1="66129" y1="75862" x2="66129" y2="75862"/>
                        <a14:foregroundMark x1="70968" y1="82759" x2="70968" y2="82759"/>
                        <a14:backgroundMark x1="30645" y1="22414" x2="30645" y2="22414"/>
                        <a14:backgroundMark x1="72581" y1="81034" x2="72581" y2="81034"/>
                        <a14:backgroundMark x1="69355" y1="82759" x2="69355" y2="8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19" t="58401" b="3683"/>
          <a:stretch/>
        </p:blipFill>
        <p:spPr>
          <a:xfrm>
            <a:off x="4267122" y="2266285"/>
            <a:ext cx="525991" cy="33090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085" r="89831">
                        <a14:backgroundMark x1="55932" y1="43750" x2="5593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8490" b="2897"/>
          <a:stretch/>
        </p:blipFill>
        <p:spPr>
          <a:xfrm>
            <a:off x="4704863" y="5662755"/>
            <a:ext cx="747398" cy="64521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24" b="96552" l="4286" r="94286">
                        <a14:foregroundMark x1="12857" y1="17241" x2="82857" y2="17241"/>
                        <a14:foregroundMark x1="50000" y1="17241" x2="48571" y2="86207"/>
                        <a14:foregroundMark x1="20000" y1="34483" x2="78571" y2="36207"/>
                        <a14:foregroundMark x1="44286" y1="53448" x2="42857" y2="2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21" y="5687875"/>
            <a:ext cx="725810" cy="60138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24" b="96552" l="4286" r="94286">
                        <a14:foregroundMark x1="12857" y1="17241" x2="82857" y2="17241"/>
                        <a14:foregroundMark x1="50000" y1="17241" x2="48571" y2="86207"/>
                        <a14:foregroundMark x1="20000" y1="34483" x2="78571" y2="36207"/>
                        <a14:foregroundMark x1="44286" y1="53448" x2="42857" y2="2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78501">
            <a:off x="4079704" y="2190782"/>
            <a:ext cx="251235" cy="208167"/>
          </a:xfrm>
          <a:prstGeom prst="rect">
            <a:avLst/>
          </a:prstGeom>
        </p:spPr>
      </p:pic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96E64D9F-5191-4478-BCE2-816CA6D4D58A}"/>
              </a:ext>
            </a:extLst>
          </p:cNvPr>
          <p:cNvCxnSpPr>
            <a:cxnSpLocks/>
          </p:cNvCxnSpPr>
          <p:nvPr/>
        </p:nvCxnSpPr>
        <p:spPr>
          <a:xfrm flipH="1" flipV="1">
            <a:off x="4913981" y="2294865"/>
            <a:ext cx="395938" cy="3367890"/>
          </a:xfrm>
          <a:prstGeom prst="straightConnector1">
            <a:avLst/>
          </a:prstGeom>
          <a:ln w="76200">
            <a:solidFill>
              <a:srgbClr val="0201F8"/>
            </a:solidFill>
            <a:prstDash val="solid"/>
            <a:tailEnd type="triangle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2F76A44D-EBF0-4B0E-B3EF-02B2C7DDF7E2}"/>
              </a:ext>
            </a:extLst>
          </p:cNvPr>
          <p:cNvCxnSpPr>
            <a:cxnSpLocks/>
          </p:cNvCxnSpPr>
          <p:nvPr/>
        </p:nvCxnSpPr>
        <p:spPr>
          <a:xfrm flipV="1">
            <a:off x="1849380" y="3614031"/>
            <a:ext cx="5704642" cy="98654"/>
          </a:xfrm>
          <a:prstGeom prst="straightConnector1">
            <a:avLst/>
          </a:prstGeom>
          <a:ln w="76200">
            <a:solidFill>
              <a:srgbClr val="E22F86"/>
            </a:solidFill>
            <a:prstDash val="solid"/>
            <a:tailEnd type="triangle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3" b="90050" l="351" r="92091">
                        <a14:foregroundMark x1="11424" y1="46517" x2="85413" y2="46020"/>
                        <a14:foregroundMark x1="76450" y1="24876" x2="19684" y2="27114"/>
                        <a14:foregroundMark x1="26538" y1="22637" x2="51670" y2="24129"/>
                        <a14:foregroundMark x1="15817" y1="34826" x2="58524" y2="30597"/>
                        <a14:foregroundMark x1="31459" y1="29104" x2="26889" y2="60199"/>
                        <a14:foregroundMark x1="17399" y1="55721" x2="17399" y2="55721"/>
                        <a14:foregroundMark x1="71353" y1="62438" x2="42882" y2="54478"/>
                        <a14:foregroundMark x1="83480" y1="36567" x2="81547" y2="646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4954565" y="5715677"/>
            <a:ext cx="830491" cy="45764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4" b="93316" l="703" r="89807">
                        <a14:foregroundMark x1="68893" y1="24936" x2="68893" y2="24936"/>
                        <a14:foregroundMark x1="74341" y1="23136" x2="21793" y2="25193"/>
                        <a14:foregroundMark x1="21265" y1="28021" x2="9842" y2="45501"/>
                        <a14:foregroundMark x1="10193" y1="48586" x2="27944" y2="64010"/>
                        <a14:foregroundMark x1="20562" y1="38046" x2="82777" y2="44730"/>
                        <a14:foregroundMark x1="75571" y1="34190" x2="79086" y2="65810"/>
                        <a14:foregroundMark x1="82425" y1="38046" x2="82074" y2="64010"/>
                        <a14:foregroundMark x1="77504" y1="67866" x2="55360" y2="65810"/>
                        <a14:foregroundMark x1="69244" y1="47815" x2="15290" y2="49871"/>
                        <a14:foregroundMark x1="71178" y1="64524" x2="21090" y2="63496"/>
                        <a14:foregroundMark x1="57293" y1="60668" x2="14763" y2="57069"/>
                        <a14:foregroundMark x1="62214" y1="29306" x2="22496" y2="32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4645" y="3560473"/>
            <a:ext cx="709819" cy="36552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85FA564B-C5B5-491E-B2B8-0D23A8215EBB}"/>
              </a:ext>
            </a:extLst>
          </p:cNvPr>
          <p:cNvSpPr/>
          <p:nvPr/>
        </p:nvSpPr>
        <p:spPr>
          <a:xfrm>
            <a:off x="4389630" y="818673"/>
            <a:ext cx="1029980" cy="8166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4" y="281238"/>
            <a:ext cx="8507595" cy="646331"/>
          </a:xfrm>
        </p:spPr>
        <p:txBody>
          <a:bodyPr/>
          <a:lstStyle/>
          <a:p>
            <a:r>
              <a:rPr lang="zh-TW" altLang="en-US" dirty="0" smtClean="0"/>
              <a:t>幹道與支道</a:t>
            </a:r>
            <a:r>
              <a:rPr lang="zh-TW" altLang="en-US" b="1" dirty="0" smtClean="0">
                <a:solidFill>
                  <a:srgbClr val="0000FF"/>
                </a:solidFill>
              </a:rPr>
              <a:t>同為直行車</a:t>
            </a:r>
            <a:r>
              <a:rPr lang="zh-TW" altLang="en-US" dirty="0" smtClean="0"/>
              <a:t>，誰有優先路權？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誰可以先通過路口呢？</a:t>
            </a:r>
            <a:endParaRPr lang="en-US" altLang="zh-TW" smtClean="0"/>
          </a:p>
          <a:p>
            <a:endParaRPr lang="zh-TW" altLang="en-US" dirty="0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4924">
                        <a14:foregroundMark x1="24873" y1="33333" x2="95431" y2="67593"/>
                        <a14:backgroundMark x1="2538" y1="53704" x2="13706" y2="0"/>
                        <a14:backgroundMark x1="14721" y1="14815" x2="16244" y2="11111"/>
                        <a14:backgroundMark x1="3046" y1="76852" x2="14721" y2="9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81"/>
          <a:stretch/>
        </p:blipFill>
        <p:spPr>
          <a:xfrm>
            <a:off x="7592691" y="2953271"/>
            <a:ext cx="1070350" cy="1192211"/>
          </a:xfrm>
          <a:prstGeom prst="rect">
            <a:avLst/>
          </a:prstGeom>
        </p:spPr>
      </p:pic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3412EFBF-4777-4679-BC14-8B13608061FE}"/>
              </a:ext>
            </a:extLst>
          </p:cNvPr>
          <p:cNvSpPr txBox="1">
            <a:spLocks/>
          </p:cNvSpPr>
          <p:nvPr/>
        </p:nvSpPr>
        <p:spPr>
          <a:xfrm>
            <a:off x="7619767" y="1525967"/>
            <a:ext cx="3936173" cy="1746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zh-TW" altLang="en-US" sz="2600" dirty="0"/>
              <a:t>雙車位置與行向：</a:t>
            </a:r>
            <a:r>
              <a:rPr lang="en-US" altLang="zh-TW" sz="2600" dirty="0"/>
              <a:t/>
            </a:r>
            <a:br>
              <a:rPr lang="en-US" altLang="zh-TW" sz="2600" dirty="0"/>
            </a:br>
            <a:r>
              <a:rPr lang="zh-TW" altLang="en-US" sz="2600" dirty="0"/>
              <a:t>Ａ車為支道的直行車，Ｂ車為幹道的直行車。</a:t>
            </a:r>
            <a:endParaRPr lang="en-US" altLang="zh-TW" sz="2600" dirty="0"/>
          </a:p>
          <a:p>
            <a:pPr lvl="1">
              <a:lnSpc>
                <a:spcPct val="120000"/>
              </a:lnSpc>
            </a:pPr>
            <a:endParaRPr lang="en-US" altLang="zh-TW" sz="2600" dirty="0"/>
          </a:p>
        </p:txBody>
      </p:sp>
      <p:sp>
        <p:nvSpPr>
          <p:cNvPr id="28" name="圓角矩形 27"/>
          <p:cNvSpPr/>
          <p:nvPr/>
        </p:nvSpPr>
        <p:spPr>
          <a:xfrm>
            <a:off x="8215713" y="3164960"/>
            <a:ext cx="3426291" cy="2719469"/>
          </a:xfrm>
          <a:prstGeom prst="round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  <a:defRPr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答案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Ｂ車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defRPr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Ａ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車行向路口設有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讓路標誌」和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「讓路線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」，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支道上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的Ａ車應讓行駛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在幹道的Ｂ車先行。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4" name="圖片 13" descr="小圖1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291" y="5297213"/>
            <a:ext cx="476440" cy="387799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07" y="3897535"/>
            <a:ext cx="486503" cy="41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2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53086 -0.02546 " pathEditMode="relative" rAng="0" ptsTypes="AA">
                                      <p:cBhvr>
                                        <p:cTn id="9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36" y="-127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58333E-6 3.33333E-6 L -0.04244 -0.68936 " pathEditMode="relative" rAng="0" ptsTypes="AA">
                                      <p:cBhvr>
                                        <p:cTn id="11" dur="1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-3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56" y="1641029"/>
            <a:ext cx="6741130" cy="4689002"/>
          </a:xfrm>
          <a:prstGeom prst="rect">
            <a:avLst/>
          </a:prstGeom>
        </p:spPr>
      </p:pic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96E64D9F-5191-4478-BCE2-816CA6D4D58A}"/>
              </a:ext>
            </a:extLst>
          </p:cNvPr>
          <p:cNvCxnSpPr>
            <a:cxnSpLocks/>
          </p:cNvCxnSpPr>
          <p:nvPr/>
        </p:nvCxnSpPr>
        <p:spPr>
          <a:xfrm flipV="1">
            <a:off x="4891487" y="2258456"/>
            <a:ext cx="33052" cy="3437265"/>
          </a:xfrm>
          <a:prstGeom prst="straightConnector1">
            <a:avLst/>
          </a:prstGeom>
          <a:ln w="76200">
            <a:solidFill>
              <a:srgbClr val="0201F8"/>
            </a:solidFill>
            <a:prstDash val="solid"/>
            <a:tailEnd type="triangle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FA783B7C-F939-4AF3-98D4-C2CCD1BD2DC4}"/>
              </a:ext>
            </a:extLst>
          </p:cNvPr>
          <p:cNvCxnSpPr>
            <a:cxnSpLocks/>
          </p:cNvCxnSpPr>
          <p:nvPr/>
        </p:nvCxnSpPr>
        <p:spPr>
          <a:xfrm flipV="1">
            <a:off x="1717889" y="3312663"/>
            <a:ext cx="5521954" cy="85820"/>
          </a:xfrm>
          <a:prstGeom prst="straightConnector1">
            <a:avLst/>
          </a:prstGeom>
          <a:ln w="76200">
            <a:solidFill>
              <a:srgbClr val="E22F86"/>
            </a:solidFill>
            <a:prstDash val="solid"/>
            <a:headEnd type="triangle" w="med" len="med"/>
            <a:tailEnd type="none" w="med" len="med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圖片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3" b="90050" l="351" r="92091">
                        <a14:foregroundMark x1="11424" y1="46517" x2="85413" y2="46020"/>
                        <a14:foregroundMark x1="76450" y1="24876" x2="19684" y2="27114"/>
                        <a14:foregroundMark x1="26538" y1="22637" x2="51670" y2="24129"/>
                        <a14:foregroundMark x1="15817" y1="34826" x2="58524" y2="30597"/>
                        <a14:foregroundMark x1="31459" y1="29104" x2="26889" y2="60199"/>
                        <a14:foregroundMark x1="17399" y1="55721" x2="17399" y2="55721"/>
                        <a14:foregroundMark x1="71353" y1="62438" x2="42882" y2="54478"/>
                        <a14:foregroundMark x1="83480" y1="36567" x2="81547" y2="646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4475306" y="5719210"/>
            <a:ext cx="830491" cy="45764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" b="93316" l="703" r="89807">
                        <a14:foregroundMark x1="68893" y1="24936" x2="68893" y2="24936"/>
                        <a14:foregroundMark x1="74341" y1="23136" x2="21793" y2="25193"/>
                        <a14:foregroundMark x1="21265" y1="28021" x2="9842" y2="45501"/>
                        <a14:foregroundMark x1="10193" y1="48586" x2="27944" y2="64010"/>
                        <a14:foregroundMark x1="20562" y1="38046" x2="82777" y2="44730"/>
                        <a14:foregroundMark x1="75571" y1="34190" x2="79086" y2="65810"/>
                        <a14:foregroundMark x1="82425" y1="38046" x2="82074" y2="64010"/>
                        <a14:foregroundMark x1="77504" y1="67866" x2="55360" y2="65810"/>
                        <a14:foregroundMark x1="69244" y1="47815" x2="15290" y2="49871"/>
                        <a14:foregroundMark x1="71178" y1="64524" x2="21090" y2="63496"/>
                        <a14:foregroundMark x1="57293" y1="60668" x2="14763" y2="57069"/>
                        <a14:foregroundMark x1="62214" y1="29306" x2="22496" y2="32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7140690" y="3129903"/>
            <a:ext cx="709819" cy="36552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5FA564B-C5B5-491E-B2B8-0D23A8215EBB}"/>
              </a:ext>
            </a:extLst>
          </p:cNvPr>
          <p:cNvSpPr/>
          <p:nvPr/>
        </p:nvSpPr>
        <p:spPr>
          <a:xfrm>
            <a:off x="4389630" y="818673"/>
            <a:ext cx="1029980" cy="8166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3" y="281238"/>
            <a:ext cx="6720604" cy="646331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問題：</a:t>
            </a:r>
            <a:r>
              <a:rPr lang="zh-TW" altLang="en-US" dirty="0" smtClean="0"/>
              <a:t>請想想</a:t>
            </a:r>
            <a:r>
              <a:rPr lang="en-US" altLang="zh-TW" dirty="0" smtClean="0"/>
              <a:t>…</a:t>
            </a:r>
            <a:r>
              <a:rPr lang="zh-TW" altLang="en-US" b="1" dirty="0" smtClean="0">
                <a:solidFill>
                  <a:srgbClr val="0000FF"/>
                </a:solidFill>
              </a:rPr>
              <a:t>誰有優先路權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誰可以先通過路口呢？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5FA564B-C5B5-491E-B2B8-0D23A8215EBB}"/>
              </a:ext>
            </a:extLst>
          </p:cNvPr>
          <p:cNvSpPr/>
          <p:nvPr/>
        </p:nvSpPr>
        <p:spPr>
          <a:xfrm>
            <a:off x="499730" y="2661370"/>
            <a:ext cx="778201" cy="11276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3412EFBF-4777-4679-BC14-8B13608061FE}"/>
              </a:ext>
            </a:extLst>
          </p:cNvPr>
          <p:cNvSpPr txBox="1">
            <a:spLocks/>
          </p:cNvSpPr>
          <p:nvPr/>
        </p:nvSpPr>
        <p:spPr>
          <a:xfrm>
            <a:off x="7619767" y="1525967"/>
            <a:ext cx="3936173" cy="1746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zh-TW" altLang="en-US" sz="2600" dirty="0"/>
              <a:t>雙車位置與行向：</a:t>
            </a:r>
            <a:r>
              <a:rPr lang="en-US" altLang="zh-TW" sz="2600" dirty="0"/>
              <a:t/>
            </a:r>
            <a:br>
              <a:rPr lang="en-US" altLang="zh-TW" sz="2600" dirty="0"/>
            </a:br>
            <a:r>
              <a:rPr lang="zh-TW" altLang="en-US" sz="2600" dirty="0"/>
              <a:t>Ａ車為支道的直行車，Ｂ車為幹道的直行車。</a:t>
            </a:r>
            <a:endParaRPr lang="en-US" altLang="zh-TW" sz="2600" dirty="0"/>
          </a:p>
          <a:p>
            <a:pPr lvl="1">
              <a:lnSpc>
                <a:spcPct val="120000"/>
              </a:lnSpc>
            </a:pPr>
            <a:endParaRPr lang="en-US" altLang="zh-TW" sz="2600" dirty="0"/>
          </a:p>
        </p:txBody>
      </p:sp>
      <p:sp>
        <p:nvSpPr>
          <p:cNvPr id="23" name="圓角矩形 22"/>
          <p:cNvSpPr/>
          <p:nvPr/>
        </p:nvSpPr>
        <p:spPr>
          <a:xfrm>
            <a:off x="8215713" y="3337827"/>
            <a:ext cx="3426291" cy="2274697"/>
          </a:xfrm>
          <a:prstGeom prst="round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  <a:defRPr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答案：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Ｂ車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Ａ車行向路口設有「閃光紅燈」，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支道上的Ａ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車應讓行駛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在幹道的Ｂ車先行。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圖片 13" descr="小圖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59" y="5840376"/>
            <a:ext cx="476440" cy="387799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73" y="2761022"/>
            <a:ext cx="486503" cy="41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5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-0.547 0.0125 " pathEditMode="relative" rAng="0" ptsTypes="AA">
                                      <p:cBhvr>
                                        <p:cTn id="11" dur="1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57" y="62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1.66667E-6 -1.11111E-6 L 0.00482 -0.69375 " pathEditMode="relative" rAng="0" ptsTypes="AA">
                                      <p:cBhvr>
                                        <p:cTn id="13" dur="1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3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89435" y="2943931"/>
            <a:ext cx="8313682" cy="970135"/>
          </a:xfrm>
        </p:spPr>
        <p:txBody>
          <a:bodyPr/>
          <a:lstStyle/>
          <a:p>
            <a:pPr>
              <a:lnSpc>
                <a:spcPts val="5200"/>
              </a:lnSpc>
            </a:pPr>
            <a:r>
              <a:rPr lang="en-US" altLang="zh-TW" u="sng" dirty="0" smtClean="0"/>
              <a:t/>
            </a:r>
            <a:br>
              <a:rPr lang="en-US" altLang="zh-TW" u="sng" dirty="0" smtClean="0"/>
            </a:br>
            <a:r>
              <a:rPr lang="en-US" altLang="zh-TW" u="sng" dirty="0" smtClean="0"/>
              <a:t/>
            </a:r>
            <a:br>
              <a:rPr lang="en-US" altLang="zh-TW" u="sng" dirty="0" smtClean="0"/>
            </a:br>
            <a: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  <a:t>1.</a:t>
            </a:r>
            <a:r>
              <a:rPr lang="zh-TW" altLang="en-US" sz="2800" b="0" dirty="0" smtClean="0">
                <a:solidFill>
                  <a:schemeClr val="bg2">
                    <a:lumMod val="75000"/>
                  </a:schemeClr>
                </a:solidFill>
              </a:rPr>
              <a:t>幹道</a:t>
            </a:r>
            <a:r>
              <a:rPr lang="zh-TW" altLang="en-US" sz="2800" b="0" dirty="0">
                <a:solidFill>
                  <a:schemeClr val="bg2">
                    <a:lumMod val="75000"/>
                  </a:schemeClr>
                </a:solidFill>
              </a:rPr>
              <a:t>與支道同為直</a:t>
            </a:r>
            <a:r>
              <a:rPr lang="zh-TW" altLang="en-US" sz="2800" b="0" dirty="0" smtClean="0">
                <a:solidFill>
                  <a:schemeClr val="bg2">
                    <a:lumMod val="75000"/>
                  </a:schemeClr>
                </a:solidFill>
              </a:rPr>
              <a:t>行車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en-US" altLang="zh-TW" sz="4000" dirty="0" smtClean="0">
                <a:solidFill>
                  <a:srgbClr val="0000FF"/>
                </a:solidFill>
              </a:rPr>
              <a:t>2.</a:t>
            </a:r>
            <a:r>
              <a:rPr lang="zh-TW" altLang="en-US" sz="4000" dirty="0">
                <a:solidFill>
                  <a:srgbClr val="0000FF"/>
                </a:solidFill>
              </a:rPr>
              <a:t>幹道轉彎車與支道直</a:t>
            </a:r>
            <a:r>
              <a:rPr lang="zh-TW" altLang="en-US" sz="4000" dirty="0" smtClean="0">
                <a:solidFill>
                  <a:srgbClr val="0000FF"/>
                </a:solidFill>
              </a:rPr>
              <a:t>行車</a:t>
            </a:r>
            <a: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  <a:t>3.</a:t>
            </a:r>
            <a:r>
              <a:rPr lang="zh-TW" altLang="en-US" sz="2800" b="0" dirty="0" smtClean="0">
                <a:solidFill>
                  <a:schemeClr val="bg2">
                    <a:lumMod val="75000"/>
                  </a:schemeClr>
                </a:solidFill>
              </a:rPr>
              <a:t>幹道</a:t>
            </a:r>
            <a:r>
              <a:rPr lang="zh-TW" altLang="en-US" sz="2800" b="0" dirty="0">
                <a:solidFill>
                  <a:schemeClr val="bg2">
                    <a:lumMod val="75000"/>
                  </a:schemeClr>
                </a:solidFill>
              </a:rPr>
              <a:t>與支道同為轉彎</a:t>
            </a:r>
            <a:r>
              <a:rPr lang="zh-TW" altLang="en-US" sz="2800" b="0" dirty="0" smtClean="0">
                <a:solidFill>
                  <a:schemeClr val="bg2">
                    <a:lumMod val="75000"/>
                  </a:schemeClr>
                </a:solidFill>
              </a:rPr>
              <a:t>車</a:t>
            </a:r>
            <a: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n-US" altLang="zh-TW" sz="2800" b="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altLang="zh-TW" sz="2800" dirty="0" smtClean="0">
                <a:solidFill>
                  <a:schemeClr val="bg2">
                    <a:lumMod val="75000"/>
                  </a:schemeClr>
                </a:solidFill>
              </a:rPr>
              <a:t>4.</a:t>
            </a:r>
            <a:r>
              <a:rPr lang="zh-TW" altLang="en-US" sz="2800" b="0" dirty="0">
                <a:solidFill>
                  <a:schemeClr val="bg2">
                    <a:lumMod val="75000"/>
                  </a:schemeClr>
                </a:solidFill>
              </a:rPr>
              <a:t>我與對向來車皆行駛於幹道或支道</a:t>
            </a:r>
            <a:endParaRPr lang="zh-TW" altLang="en-US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65790" y="1604718"/>
            <a:ext cx="7237879" cy="75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5200"/>
              </a:lnSpc>
            </a:pPr>
            <a:r>
              <a:rPr lang="zh-TW" altLang="en-US" sz="4400" b="1" u="sng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如何判斷不同情境下之路權</a:t>
            </a:r>
            <a:r>
              <a:rPr lang="en-US" altLang="zh-TW" sz="4400" b="1" u="sng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?</a:t>
            </a:r>
            <a:endParaRPr lang="zh-TW" altLang="en-US" sz="4400" b="1" u="sng" dirty="0"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4128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BA7B3114-3D0E-416E-ABCE-6EA10DC015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56" y="1641029"/>
            <a:ext cx="6738823" cy="4685816"/>
          </a:xfrm>
          <a:prstGeom prst="rect">
            <a:avLst/>
          </a:prstGeom>
        </p:spPr>
      </p:pic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96E64D9F-5191-4478-BCE2-816CA6D4D58A}"/>
              </a:ext>
            </a:extLst>
          </p:cNvPr>
          <p:cNvCxnSpPr>
            <a:cxnSpLocks/>
          </p:cNvCxnSpPr>
          <p:nvPr/>
        </p:nvCxnSpPr>
        <p:spPr>
          <a:xfrm flipH="1" flipV="1">
            <a:off x="4951391" y="2294865"/>
            <a:ext cx="314460" cy="3367890"/>
          </a:xfrm>
          <a:prstGeom prst="straightConnector1">
            <a:avLst/>
          </a:prstGeom>
          <a:ln w="76200">
            <a:solidFill>
              <a:srgbClr val="0201F8"/>
            </a:solidFill>
            <a:prstDash val="solid"/>
            <a:tailEnd type="triangle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弧形 39">
            <a:extLst>
              <a:ext uri="{FF2B5EF4-FFF2-40B4-BE49-F238E27FC236}">
                <a16:creationId xmlns:a16="http://schemas.microsoft.com/office/drawing/2014/main" id="{506741CE-71FD-471A-BFA5-458C4334F59F}"/>
              </a:ext>
            </a:extLst>
          </p:cNvPr>
          <p:cNvSpPr/>
          <p:nvPr/>
        </p:nvSpPr>
        <p:spPr>
          <a:xfrm rot="20459270" flipV="1">
            <a:off x="1726458" y="2377805"/>
            <a:ext cx="3449159" cy="1277426"/>
          </a:xfrm>
          <a:custGeom>
            <a:avLst/>
            <a:gdLst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3" fmla="*/ 1468796 w 2937592"/>
              <a:gd name="connsiteY3" fmla="*/ 907063 h 1814126"/>
              <a:gd name="connsiteX4" fmla="*/ 1140493 w 2937592"/>
              <a:gd name="connsiteY4" fmla="*/ 22949 h 1814126"/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0" fmla="*/ 0 w 1803149"/>
              <a:gd name="connsiteY0" fmla="*/ 164551 h 1140945"/>
              <a:gd name="connsiteX1" fmla="*/ 941006 w 1803149"/>
              <a:gd name="connsiteY1" fmla="*/ 224290 h 1140945"/>
              <a:gd name="connsiteX2" fmla="*/ 1789478 w 1803149"/>
              <a:gd name="connsiteY2" fmla="*/ 1140945 h 1140945"/>
              <a:gd name="connsiteX3" fmla="*/ 328303 w 1803149"/>
              <a:gd name="connsiteY3" fmla="*/ 1048665 h 1140945"/>
              <a:gd name="connsiteX4" fmla="*/ 0 w 1803149"/>
              <a:gd name="connsiteY4" fmla="*/ 164551 h 1140945"/>
              <a:gd name="connsiteX0" fmla="*/ 0 w 1803149"/>
              <a:gd name="connsiteY0" fmla="*/ 164551 h 1140945"/>
              <a:gd name="connsiteX1" fmla="*/ 1131374 w 1803149"/>
              <a:gd name="connsiteY1" fmla="*/ 21646 h 1140945"/>
              <a:gd name="connsiteX2" fmla="*/ 1789478 w 1803149"/>
              <a:gd name="connsiteY2" fmla="*/ 1140945 h 1140945"/>
              <a:gd name="connsiteX0" fmla="*/ 0 w 2020092"/>
              <a:gd name="connsiteY0" fmla="*/ 164551 h 1848370"/>
              <a:gd name="connsiteX1" fmla="*/ 941006 w 2020092"/>
              <a:gd name="connsiteY1" fmla="*/ 224290 h 1848370"/>
              <a:gd name="connsiteX2" fmla="*/ 1789478 w 2020092"/>
              <a:gd name="connsiteY2" fmla="*/ 1140945 h 1848370"/>
              <a:gd name="connsiteX3" fmla="*/ 328303 w 2020092"/>
              <a:gd name="connsiteY3" fmla="*/ 1048665 h 1848370"/>
              <a:gd name="connsiteX4" fmla="*/ 0 w 2020092"/>
              <a:gd name="connsiteY4" fmla="*/ 164551 h 1848370"/>
              <a:gd name="connsiteX0" fmla="*/ 0 w 2020092"/>
              <a:gd name="connsiteY0" fmla="*/ 164551 h 1848370"/>
              <a:gd name="connsiteX1" fmla="*/ 1131374 w 2020092"/>
              <a:gd name="connsiteY1" fmla="*/ 21646 h 1848370"/>
              <a:gd name="connsiteX2" fmla="*/ 2012996 w 2020092"/>
              <a:gd name="connsiteY2" fmla="*/ 1848370 h 1848370"/>
              <a:gd name="connsiteX0" fmla="*/ 0 w 2012843"/>
              <a:gd name="connsiteY0" fmla="*/ 164551 h 1813981"/>
              <a:gd name="connsiteX1" fmla="*/ 941006 w 2012843"/>
              <a:gd name="connsiteY1" fmla="*/ 224290 h 1813981"/>
              <a:gd name="connsiteX2" fmla="*/ 1789478 w 2012843"/>
              <a:gd name="connsiteY2" fmla="*/ 1140945 h 1813981"/>
              <a:gd name="connsiteX3" fmla="*/ 328303 w 2012843"/>
              <a:gd name="connsiteY3" fmla="*/ 1048665 h 1813981"/>
              <a:gd name="connsiteX4" fmla="*/ 0 w 2012843"/>
              <a:gd name="connsiteY4" fmla="*/ 164551 h 1813981"/>
              <a:gd name="connsiteX0" fmla="*/ 0 w 2012843"/>
              <a:gd name="connsiteY0" fmla="*/ 164551 h 1813981"/>
              <a:gd name="connsiteX1" fmla="*/ 1131374 w 2012843"/>
              <a:gd name="connsiteY1" fmla="*/ 21646 h 1813981"/>
              <a:gd name="connsiteX2" fmla="*/ 2005628 w 2012843"/>
              <a:gd name="connsiteY2" fmla="*/ 1813981 h 1813981"/>
              <a:gd name="connsiteX0" fmla="*/ 0 w 2005628"/>
              <a:gd name="connsiteY0" fmla="*/ 164551 h 1813981"/>
              <a:gd name="connsiteX1" fmla="*/ 941006 w 2005628"/>
              <a:gd name="connsiteY1" fmla="*/ 224290 h 1813981"/>
              <a:gd name="connsiteX2" fmla="*/ 1789478 w 2005628"/>
              <a:gd name="connsiteY2" fmla="*/ 1140945 h 1813981"/>
              <a:gd name="connsiteX3" fmla="*/ 328303 w 2005628"/>
              <a:gd name="connsiteY3" fmla="*/ 1048665 h 1813981"/>
              <a:gd name="connsiteX4" fmla="*/ 0 w 2005628"/>
              <a:gd name="connsiteY4" fmla="*/ 164551 h 1813981"/>
              <a:gd name="connsiteX0" fmla="*/ 0 w 2005628"/>
              <a:gd name="connsiteY0" fmla="*/ 164551 h 1813981"/>
              <a:gd name="connsiteX1" fmla="*/ 1131374 w 2005628"/>
              <a:gd name="connsiteY1" fmla="*/ 21646 h 1813981"/>
              <a:gd name="connsiteX2" fmla="*/ 2005628 w 2005628"/>
              <a:gd name="connsiteY2" fmla="*/ 1813981 h 1813981"/>
              <a:gd name="connsiteX0" fmla="*/ 0 w 2074406"/>
              <a:gd name="connsiteY0" fmla="*/ 164551 h 1799244"/>
              <a:gd name="connsiteX1" fmla="*/ 941006 w 2074406"/>
              <a:gd name="connsiteY1" fmla="*/ 224290 h 1799244"/>
              <a:gd name="connsiteX2" fmla="*/ 1789478 w 2074406"/>
              <a:gd name="connsiteY2" fmla="*/ 1140945 h 1799244"/>
              <a:gd name="connsiteX3" fmla="*/ 328303 w 2074406"/>
              <a:gd name="connsiteY3" fmla="*/ 1048665 h 1799244"/>
              <a:gd name="connsiteX4" fmla="*/ 0 w 2074406"/>
              <a:gd name="connsiteY4" fmla="*/ 164551 h 1799244"/>
              <a:gd name="connsiteX0" fmla="*/ 0 w 2074406"/>
              <a:gd name="connsiteY0" fmla="*/ 164551 h 1799244"/>
              <a:gd name="connsiteX1" fmla="*/ 1131374 w 2074406"/>
              <a:gd name="connsiteY1" fmla="*/ 21646 h 1799244"/>
              <a:gd name="connsiteX2" fmla="*/ 2074406 w 2074406"/>
              <a:gd name="connsiteY2" fmla="*/ 1799244 h 1799244"/>
              <a:gd name="connsiteX0" fmla="*/ 0 w 1866490"/>
              <a:gd name="connsiteY0" fmla="*/ 164551 h 1140945"/>
              <a:gd name="connsiteX1" fmla="*/ 941006 w 1866490"/>
              <a:gd name="connsiteY1" fmla="*/ 224290 h 1140945"/>
              <a:gd name="connsiteX2" fmla="*/ 1789478 w 1866490"/>
              <a:gd name="connsiteY2" fmla="*/ 1140945 h 1140945"/>
              <a:gd name="connsiteX3" fmla="*/ 328303 w 1866490"/>
              <a:gd name="connsiteY3" fmla="*/ 1048665 h 1140945"/>
              <a:gd name="connsiteX4" fmla="*/ 0 w 1866490"/>
              <a:gd name="connsiteY4" fmla="*/ 164551 h 1140945"/>
              <a:gd name="connsiteX0" fmla="*/ 0 w 1866490"/>
              <a:gd name="connsiteY0" fmla="*/ 164551 h 1140945"/>
              <a:gd name="connsiteX1" fmla="*/ 1131374 w 1866490"/>
              <a:gd name="connsiteY1" fmla="*/ 21646 h 1140945"/>
              <a:gd name="connsiteX2" fmla="*/ 1866490 w 1866490"/>
              <a:gd name="connsiteY2" fmla="*/ 1122317 h 1140945"/>
              <a:gd name="connsiteX0" fmla="*/ 0 w 1866490"/>
              <a:gd name="connsiteY0" fmla="*/ 346988 h 1323382"/>
              <a:gd name="connsiteX1" fmla="*/ 941006 w 1866490"/>
              <a:gd name="connsiteY1" fmla="*/ 406727 h 1323382"/>
              <a:gd name="connsiteX2" fmla="*/ 1789478 w 1866490"/>
              <a:gd name="connsiteY2" fmla="*/ 1323382 h 1323382"/>
              <a:gd name="connsiteX3" fmla="*/ 328303 w 1866490"/>
              <a:gd name="connsiteY3" fmla="*/ 1231102 h 1323382"/>
              <a:gd name="connsiteX4" fmla="*/ 0 w 1866490"/>
              <a:gd name="connsiteY4" fmla="*/ 346988 h 1323382"/>
              <a:gd name="connsiteX0" fmla="*/ 0 w 1866490"/>
              <a:gd name="connsiteY0" fmla="*/ 346988 h 1323382"/>
              <a:gd name="connsiteX1" fmla="*/ 1255430 w 1866490"/>
              <a:gd name="connsiteY1" fmla="*/ 12109 h 1323382"/>
              <a:gd name="connsiteX2" fmla="*/ 1866490 w 1866490"/>
              <a:gd name="connsiteY2" fmla="*/ 1304754 h 1323382"/>
              <a:gd name="connsiteX0" fmla="*/ 0 w 1895452"/>
              <a:gd name="connsiteY0" fmla="*/ 346988 h 1323382"/>
              <a:gd name="connsiteX1" fmla="*/ 941006 w 1895452"/>
              <a:gd name="connsiteY1" fmla="*/ 406727 h 1323382"/>
              <a:gd name="connsiteX2" fmla="*/ 1789478 w 1895452"/>
              <a:gd name="connsiteY2" fmla="*/ 1323382 h 1323382"/>
              <a:gd name="connsiteX3" fmla="*/ 328303 w 1895452"/>
              <a:gd name="connsiteY3" fmla="*/ 1231102 h 1323382"/>
              <a:gd name="connsiteX4" fmla="*/ 0 w 1895452"/>
              <a:gd name="connsiteY4" fmla="*/ 346988 h 1323382"/>
              <a:gd name="connsiteX0" fmla="*/ 0 w 1895452"/>
              <a:gd name="connsiteY0" fmla="*/ 346988 h 1323382"/>
              <a:gd name="connsiteX1" fmla="*/ 1255430 w 1895452"/>
              <a:gd name="connsiteY1" fmla="*/ 12109 h 1323382"/>
              <a:gd name="connsiteX2" fmla="*/ 1895452 w 1895452"/>
              <a:gd name="connsiteY2" fmla="*/ 1295391 h 1323382"/>
              <a:gd name="connsiteX0" fmla="*/ 0 w 1895452"/>
              <a:gd name="connsiteY0" fmla="*/ 331834 h 1308228"/>
              <a:gd name="connsiteX1" fmla="*/ 941006 w 1895452"/>
              <a:gd name="connsiteY1" fmla="*/ 391573 h 1308228"/>
              <a:gd name="connsiteX2" fmla="*/ 1789478 w 1895452"/>
              <a:gd name="connsiteY2" fmla="*/ 1308228 h 1308228"/>
              <a:gd name="connsiteX3" fmla="*/ 328303 w 1895452"/>
              <a:gd name="connsiteY3" fmla="*/ 1215948 h 1308228"/>
              <a:gd name="connsiteX4" fmla="*/ 0 w 1895452"/>
              <a:gd name="connsiteY4" fmla="*/ 331834 h 1308228"/>
              <a:gd name="connsiteX0" fmla="*/ 0 w 1895452"/>
              <a:gd name="connsiteY0" fmla="*/ 331834 h 1308228"/>
              <a:gd name="connsiteX1" fmla="*/ 1207157 w 1895452"/>
              <a:gd name="connsiteY1" fmla="*/ 12562 h 1308228"/>
              <a:gd name="connsiteX2" fmla="*/ 1895452 w 1895452"/>
              <a:gd name="connsiteY2" fmla="*/ 1280237 h 1308228"/>
              <a:gd name="connsiteX0" fmla="*/ 0 w 1895452"/>
              <a:gd name="connsiteY0" fmla="*/ 331834 h 1308228"/>
              <a:gd name="connsiteX1" fmla="*/ 941006 w 1895452"/>
              <a:gd name="connsiteY1" fmla="*/ 391573 h 1308228"/>
              <a:gd name="connsiteX2" fmla="*/ 1789478 w 1895452"/>
              <a:gd name="connsiteY2" fmla="*/ 1308228 h 1308228"/>
              <a:gd name="connsiteX3" fmla="*/ 328303 w 1895452"/>
              <a:gd name="connsiteY3" fmla="*/ 1215948 h 1308228"/>
              <a:gd name="connsiteX4" fmla="*/ 0 w 1895452"/>
              <a:gd name="connsiteY4" fmla="*/ 331834 h 1308228"/>
              <a:gd name="connsiteX0" fmla="*/ 0 w 1895452"/>
              <a:gd name="connsiteY0" fmla="*/ 331834 h 1308228"/>
              <a:gd name="connsiteX1" fmla="*/ 1207157 w 1895452"/>
              <a:gd name="connsiteY1" fmla="*/ 12562 h 1308228"/>
              <a:gd name="connsiteX2" fmla="*/ 1895452 w 1895452"/>
              <a:gd name="connsiteY2" fmla="*/ 1280237 h 1308228"/>
              <a:gd name="connsiteX0" fmla="*/ 50898 w 1946350"/>
              <a:gd name="connsiteY0" fmla="*/ 329011 h 1305405"/>
              <a:gd name="connsiteX1" fmla="*/ 991904 w 1946350"/>
              <a:gd name="connsiteY1" fmla="*/ 388750 h 1305405"/>
              <a:gd name="connsiteX2" fmla="*/ 1840376 w 1946350"/>
              <a:gd name="connsiteY2" fmla="*/ 1305405 h 1305405"/>
              <a:gd name="connsiteX3" fmla="*/ 379201 w 1946350"/>
              <a:gd name="connsiteY3" fmla="*/ 1213125 h 1305405"/>
              <a:gd name="connsiteX4" fmla="*/ 50898 w 1946350"/>
              <a:gd name="connsiteY4" fmla="*/ 329011 h 1305405"/>
              <a:gd name="connsiteX0" fmla="*/ 0 w 1946350"/>
              <a:gd name="connsiteY0" fmla="*/ 450058 h 1305405"/>
              <a:gd name="connsiteX1" fmla="*/ 1258055 w 1946350"/>
              <a:gd name="connsiteY1" fmla="*/ 9739 h 1305405"/>
              <a:gd name="connsiteX2" fmla="*/ 1946350 w 1946350"/>
              <a:gd name="connsiteY2" fmla="*/ 1277414 h 1305405"/>
              <a:gd name="connsiteX0" fmla="*/ 50898 w 1946350"/>
              <a:gd name="connsiteY0" fmla="*/ 330913 h 1307307"/>
              <a:gd name="connsiteX1" fmla="*/ 991904 w 1946350"/>
              <a:gd name="connsiteY1" fmla="*/ 390652 h 1307307"/>
              <a:gd name="connsiteX2" fmla="*/ 1840376 w 1946350"/>
              <a:gd name="connsiteY2" fmla="*/ 1307307 h 1307307"/>
              <a:gd name="connsiteX3" fmla="*/ 379201 w 1946350"/>
              <a:gd name="connsiteY3" fmla="*/ 1215027 h 1307307"/>
              <a:gd name="connsiteX4" fmla="*/ 50898 w 1946350"/>
              <a:gd name="connsiteY4" fmla="*/ 330913 h 1307307"/>
              <a:gd name="connsiteX0" fmla="*/ 0 w 1946350"/>
              <a:gd name="connsiteY0" fmla="*/ 451960 h 1307307"/>
              <a:gd name="connsiteX1" fmla="*/ 1258055 w 1946350"/>
              <a:gd name="connsiteY1" fmla="*/ 11641 h 1307307"/>
              <a:gd name="connsiteX2" fmla="*/ 1946350 w 1946350"/>
              <a:gd name="connsiteY2" fmla="*/ 1279316 h 130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6350" h="1307307" stroke="0" extrusionOk="0">
                <a:moveTo>
                  <a:pt x="50898" y="330913"/>
                </a:moveTo>
                <a:cubicBezTo>
                  <a:pt x="366652" y="286197"/>
                  <a:pt x="697486" y="307199"/>
                  <a:pt x="991904" y="390652"/>
                </a:cubicBezTo>
                <a:cubicBezTo>
                  <a:pt x="1563224" y="552593"/>
                  <a:pt x="1904330" y="921109"/>
                  <a:pt x="1840376" y="1307307"/>
                </a:cubicBezTo>
                <a:lnTo>
                  <a:pt x="379201" y="1215027"/>
                </a:lnTo>
                <a:lnTo>
                  <a:pt x="50898" y="330913"/>
                </a:lnTo>
                <a:close/>
              </a:path>
              <a:path w="1946350" h="1307307" fill="none">
                <a:moveTo>
                  <a:pt x="0" y="451960"/>
                </a:moveTo>
                <a:cubicBezTo>
                  <a:pt x="332913" y="316199"/>
                  <a:pt x="963637" y="-71812"/>
                  <a:pt x="1258055" y="11641"/>
                </a:cubicBezTo>
                <a:cubicBezTo>
                  <a:pt x="1829375" y="173582"/>
                  <a:pt x="1907138" y="915226"/>
                  <a:pt x="1946350" y="1279316"/>
                </a:cubicBezTo>
              </a:path>
            </a:pathLst>
          </a:custGeom>
          <a:noFill/>
          <a:ln w="76200">
            <a:solidFill>
              <a:srgbClr val="E22F86"/>
            </a:solidFill>
            <a:prstDash val="solid"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4" b="93316" l="703" r="89807">
                        <a14:foregroundMark x1="68893" y1="24936" x2="68893" y2="24936"/>
                        <a14:foregroundMark x1="74341" y1="23136" x2="21793" y2="25193"/>
                        <a14:foregroundMark x1="21265" y1="28021" x2="9842" y2="45501"/>
                        <a14:foregroundMark x1="10193" y1="48586" x2="27944" y2="64010"/>
                        <a14:foregroundMark x1="20562" y1="38046" x2="82777" y2="44730"/>
                        <a14:foregroundMark x1="75571" y1="34190" x2="79086" y2="65810"/>
                        <a14:foregroundMark x1="82425" y1="38046" x2="82074" y2="64010"/>
                        <a14:foregroundMark x1="77504" y1="67866" x2="55360" y2="65810"/>
                        <a14:foregroundMark x1="69244" y1="47815" x2="15290" y2="49871"/>
                        <a14:foregroundMark x1="71178" y1="64524" x2="21090" y2="63496"/>
                        <a14:foregroundMark x1="57293" y1="60668" x2="14763" y2="57069"/>
                        <a14:foregroundMark x1="62214" y1="29306" x2="22496" y2="32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577" y="3560473"/>
            <a:ext cx="709819" cy="365521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4659580" y="5609984"/>
            <a:ext cx="48352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bg2"/>
                </a:solidFill>
              </a:rPr>
              <a:t>停</a:t>
            </a:r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93" b="90050" l="351" r="92091">
                        <a14:foregroundMark x1="11424" y1="46517" x2="85413" y2="46020"/>
                        <a14:foregroundMark x1="76450" y1="24876" x2="19684" y2="27114"/>
                        <a14:foregroundMark x1="26538" y1="22637" x2="51670" y2="24129"/>
                        <a14:foregroundMark x1="15817" y1="34826" x2="58524" y2="30597"/>
                        <a14:foregroundMark x1="31459" y1="29104" x2="26889" y2="60199"/>
                        <a14:foregroundMark x1="17399" y1="55721" x2="17399" y2="55721"/>
                        <a14:foregroundMark x1="71353" y1="62438" x2="42882" y2="54478"/>
                        <a14:foregroundMark x1="83480" y1="36567" x2="81547" y2="646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4910497" y="5715677"/>
            <a:ext cx="830491" cy="457640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 rot="11006363">
            <a:off x="4322858" y="2228634"/>
            <a:ext cx="41837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2"/>
                </a:solidFill>
              </a:rPr>
              <a:t>停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5FA564B-C5B5-491E-B2B8-0D23A8215EBB}"/>
              </a:ext>
            </a:extLst>
          </p:cNvPr>
          <p:cNvSpPr/>
          <p:nvPr/>
        </p:nvSpPr>
        <p:spPr>
          <a:xfrm>
            <a:off x="4389630" y="818673"/>
            <a:ext cx="1029980" cy="8166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3" y="281238"/>
            <a:ext cx="9001582" cy="646331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00FF"/>
                </a:solidFill>
              </a:rPr>
              <a:t>幹道轉彎車與支道直行車</a:t>
            </a:r>
            <a:r>
              <a:rPr lang="zh-TW" altLang="en-US" dirty="0" smtClean="0"/>
              <a:t>，誰有優先路權？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誰可以先通過路口呢？</a:t>
            </a:r>
            <a:endParaRPr lang="en-US" altLang="zh-TW" smtClean="0"/>
          </a:p>
          <a:p>
            <a:endParaRPr lang="zh-TW" altLang="en-US" dirty="0"/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3412EFBF-4777-4679-BC14-8B13608061FE}"/>
              </a:ext>
            </a:extLst>
          </p:cNvPr>
          <p:cNvSpPr txBox="1">
            <a:spLocks/>
          </p:cNvSpPr>
          <p:nvPr/>
        </p:nvSpPr>
        <p:spPr>
          <a:xfrm>
            <a:off x="7619767" y="1127925"/>
            <a:ext cx="4254094" cy="3261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zh-TW" altLang="en-US" sz="2600" dirty="0"/>
              <a:t>雙車位置與行向：</a:t>
            </a:r>
            <a:r>
              <a:rPr lang="en-US" altLang="zh-TW" sz="2600" dirty="0"/>
              <a:t/>
            </a:r>
            <a:br>
              <a:rPr lang="en-US" altLang="zh-TW" sz="2600" dirty="0"/>
            </a:br>
            <a:r>
              <a:rPr lang="zh-TW" altLang="en-US" sz="2600" dirty="0"/>
              <a:t>Ａ車為支道的直行車，Ｂ車為幹道的轉彎車。</a:t>
            </a:r>
            <a:endParaRPr lang="en-US" altLang="zh-TW" sz="2600" dirty="0"/>
          </a:p>
          <a:p>
            <a:pPr lvl="1">
              <a:lnSpc>
                <a:spcPct val="120000"/>
              </a:lnSpc>
            </a:pPr>
            <a:r>
              <a:rPr lang="zh-TW" altLang="en-US" sz="2600" b="1" dirty="0">
                <a:solidFill>
                  <a:srgbClr val="0100FC"/>
                </a:solidFill>
              </a:rPr>
              <a:t>優先判斷幹道與支道關係</a:t>
            </a:r>
            <a:r>
              <a:rPr lang="zh-TW" altLang="en-US" sz="2600" dirty="0"/>
              <a:t>，而不是轉彎車與直行車關係。</a:t>
            </a:r>
          </a:p>
          <a:p>
            <a:pPr lvl="1">
              <a:lnSpc>
                <a:spcPct val="120000"/>
              </a:lnSpc>
            </a:pPr>
            <a:endParaRPr lang="en-US" altLang="zh-TW" sz="2600" dirty="0"/>
          </a:p>
        </p:txBody>
      </p:sp>
      <p:sp>
        <p:nvSpPr>
          <p:cNvPr id="20" name="圓角矩形 19"/>
          <p:cNvSpPr/>
          <p:nvPr/>
        </p:nvSpPr>
        <p:spPr>
          <a:xfrm>
            <a:off x="8258204" y="4263821"/>
            <a:ext cx="3426291" cy="2195477"/>
          </a:xfrm>
          <a:prstGeom prst="round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  <a:defRPr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答案：</a:t>
            </a:r>
            <a:r>
              <a:rPr lang="en-US" altLang="zh-TW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Ａ車行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向路口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設有「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停標字」，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支道上的Ａ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車應讓行駛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在幹道的Ｂ車先行。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" name="圖片 13" descr="小圖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806" y="5750597"/>
            <a:ext cx="476440" cy="387799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467" y="3897535"/>
            <a:ext cx="486503" cy="41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9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0.13385 -3.33333E-6 C 0.19401 -3.33333E-6 0.26849 -0.10277 0.26849 -0.18518 L 0.26849 -0.36944 " pathEditMode="relative" rAng="0" ptsTypes="AAAA">
                                      <p:cBhvr>
                                        <p:cTn id="13" dur="1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-1847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" dur="1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25E-6 3.33333E-6 L -0.03503 -0.68635 " pathEditMode="relative" rAng="0" ptsTypes="AA">
                                      <p:cBhvr>
                                        <p:cTn id="17" dur="1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" y="-3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BA7B3114-3D0E-416E-ABCE-6EA10DC015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56" y="1641029"/>
            <a:ext cx="6738823" cy="46858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163" y="281238"/>
            <a:ext cx="6720604" cy="646331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問題：</a:t>
            </a:r>
            <a:r>
              <a:rPr lang="zh-TW" altLang="en-US" dirty="0" smtClean="0"/>
              <a:t>請想想</a:t>
            </a:r>
            <a:r>
              <a:rPr lang="en-US" altLang="zh-TW" dirty="0" smtClean="0"/>
              <a:t>…</a:t>
            </a:r>
            <a:r>
              <a:rPr lang="zh-TW" altLang="en-US" b="1" dirty="0" smtClean="0">
                <a:solidFill>
                  <a:srgbClr val="0000FF"/>
                </a:solidFill>
              </a:rPr>
              <a:t>誰有優先路權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誰可以先通過路口呢？</a:t>
            </a:r>
            <a:endParaRPr lang="en-US" altLang="zh-TW" smtClean="0"/>
          </a:p>
          <a:p>
            <a:endParaRPr lang="zh-TW" altLang="en-US" dirty="0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320">
            <a:off x="6981543" y="3135330"/>
            <a:ext cx="755560" cy="404764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6512">
            <a:off x="1774278" y="3493561"/>
            <a:ext cx="415012" cy="453698"/>
          </a:xfrm>
          <a:prstGeom prst="rect">
            <a:avLst/>
          </a:prstGeom>
        </p:spPr>
      </p:pic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2F76A44D-EBF0-4B0E-B3EF-02B2C7DDF7E2}"/>
              </a:ext>
            </a:extLst>
          </p:cNvPr>
          <p:cNvCxnSpPr>
            <a:cxnSpLocks/>
          </p:cNvCxnSpPr>
          <p:nvPr/>
        </p:nvCxnSpPr>
        <p:spPr>
          <a:xfrm flipV="1">
            <a:off x="1849380" y="3643474"/>
            <a:ext cx="5726966" cy="124296"/>
          </a:xfrm>
          <a:prstGeom prst="straightConnector1">
            <a:avLst/>
          </a:prstGeom>
          <a:ln w="76200">
            <a:solidFill>
              <a:srgbClr val="E22F86"/>
            </a:solidFill>
            <a:prstDash val="solid"/>
            <a:tailEnd type="triangle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弧形 39">
            <a:extLst>
              <a:ext uri="{FF2B5EF4-FFF2-40B4-BE49-F238E27FC236}">
                <a16:creationId xmlns:a16="http://schemas.microsoft.com/office/drawing/2014/main" id="{55AB9404-67BC-495C-9628-1D55A816BACF}"/>
              </a:ext>
            </a:extLst>
          </p:cNvPr>
          <p:cNvSpPr/>
          <p:nvPr/>
        </p:nvSpPr>
        <p:spPr>
          <a:xfrm rot="15492385" flipV="1">
            <a:off x="2302749" y="2997617"/>
            <a:ext cx="2948008" cy="2961480"/>
          </a:xfrm>
          <a:custGeom>
            <a:avLst/>
            <a:gdLst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3" fmla="*/ 1468796 w 2937592"/>
              <a:gd name="connsiteY3" fmla="*/ 907063 h 1814126"/>
              <a:gd name="connsiteX4" fmla="*/ 1140493 w 2937592"/>
              <a:gd name="connsiteY4" fmla="*/ 22949 h 1814126"/>
              <a:gd name="connsiteX0" fmla="*/ 1140493 w 2937592"/>
              <a:gd name="connsiteY0" fmla="*/ 22949 h 1814126"/>
              <a:gd name="connsiteX1" fmla="*/ 2081499 w 2937592"/>
              <a:gd name="connsiteY1" fmla="*/ 82688 h 1814126"/>
              <a:gd name="connsiteX2" fmla="*/ 2929971 w 2937592"/>
              <a:gd name="connsiteY2" fmla="*/ 999343 h 1814126"/>
              <a:gd name="connsiteX0" fmla="*/ 0 w 1803149"/>
              <a:gd name="connsiteY0" fmla="*/ 164551 h 1140945"/>
              <a:gd name="connsiteX1" fmla="*/ 941006 w 1803149"/>
              <a:gd name="connsiteY1" fmla="*/ 224290 h 1140945"/>
              <a:gd name="connsiteX2" fmla="*/ 1789478 w 1803149"/>
              <a:gd name="connsiteY2" fmla="*/ 1140945 h 1140945"/>
              <a:gd name="connsiteX3" fmla="*/ 328303 w 1803149"/>
              <a:gd name="connsiteY3" fmla="*/ 1048665 h 1140945"/>
              <a:gd name="connsiteX4" fmla="*/ 0 w 1803149"/>
              <a:gd name="connsiteY4" fmla="*/ 164551 h 1140945"/>
              <a:gd name="connsiteX0" fmla="*/ 0 w 1803149"/>
              <a:gd name="connsiteY0" fmla="*/ 164551 h 1140945"/>
              <a:gd name="connsiteX1" fmla="*/ 1131374 w 1803149"/>
              <a:gd name="connsiteY1" fmla="*/ 21646 h 1140945"/>
              <a:gd name="connsiteX2" fmla="*/ 1789478 w 1803149"/>
              <a:gd name="connsiteY2" fmla="*/ 1140945 h 1140945"/>
              <a:gd name="connsiteX0" fmla="*/ 0 w 2020092"/>
              <a:gd name="connsiteY0" fmla="*/ 164551 h 1848370"/>
              <a:gd name="connsiteX1" fmla="*/ 941006 w 2020092"/>
              <a:gd name="connsiteY1" fmla="*/ 224290 h 1848370"/>
              <a:gd name="connsiteX2" fmla="*/ 1789478 w 2020092"/>
              <a:gd name="connsiteY2" fmla="*/ 1140945 h 1848370"/>
              <a:gd name="connsiteX3" fmla="*/ 328303 w 2020092"/>
              <a:gd name="connsiteY3" fmla="*/ 1048665 h 1848370"/>
              <a:gd name="connsiteX4" fmla="*/ 0 w 2020092"/>
              <a:gd name="connsiteY4" fmla="*/ 164551 h 1848370"/>
              <a:gd name="connsiteX0" fmla="*/ 0 w 2020092"/>
              <a:gd name="connsiteY0" fmla="*/ 164551 h 1848370"/>
              <a:gd name="connsiteX1" fmla="*/ 1131374 w 2020092"/>
              <a:gd name="connsiteY1" fmla="*/ 21646 h 1848370"/>
              <a:gd name="connsiteX2" fmla="*/ 2012996 w 2020092"/>
              <a:gd name="connsiteY2" fmla="*/ 1848370 h 1848370"/>
              <a:gd name="connsiteX0" fmla="*/ 0 w 2012843"/>
              <a:gd name="connsiteY0" fmla="*/ 164551 h 1813981"/>
              <a:gd name="connsiteX1" fmla="*/ 941006 w 2012843"/>
              <a:gd name="connsiteY1" fmla="*/ 224290 h 1813981"/>
              <a:gd name="connsiteX2" fmla="*/ 1789478 w 2012843"/>
              <a:gd name="connsiteY2" fmla="*/ 1140945 h 1813981"/>
              <a:gd name="connsiteX3" fmla="*/ 328303 w 2012843"/>
              <a:gd name="connsiteY3" fmla="*/ 1048665 h 1813981"/>
              <a:gd name="connsiteX4" fmla="*/ 0 w 2012843"/>
              <a:gd name="connsiteY4" fmla="*/ 164551 h 1813981"/>
              <a:gd name="connsiteX0" fmla="*/ 0 w 2012843"/>
              <a:gd name="connsiteY0" fmla="*/ 164551 h 1813981"/>
              <a:gd name="connsiteX1" fmla="*/ 1131374 w 2012843"/>
              <a:gd name="connsiteY1" fmla="*/ 21646 h 1813981"/>
              <a:gd name="connsiteX2" fmla="*/ 2005628 w 2012843"/>
              <a:gd name="connsiteY2" fmla="*/ 1813981 h 1813981"/>
              <a:gd name="connsiteX0" fmla="*/ 0 w 2005628"/>
              <a:gd name="connsiteY0" fmla="*/ 164551 h 1813981"/>
              <a:gd name="connsiteX1" fmla="*/ 941006 w 2005628"/>
              <a:gd name="connsiteY1" fmla="*/ 224290 h 1813981"/>
              <a:gd name="connsiteX2" fmla="*/ 1789478 w 2005628"/>
              <a:gd name="connsiteY2" fmla="*/ 1140945 h 1813981"/>
              <a:gd name="connsiteX3" fmla="*/ 328303 w 2005628"/>
              <a:gd name="connsiteY3" fmla="*/ 1048665 h 1813981"/>
              <a:gd name="connsiteX4" fmla="*/ 0 w 2005628"/>
              <a:gd name="connsiteY4" fmla="*/ 164551 h 1813981"/>
              <a:gd name="connsiteX0" fmla="*/ 0 w 2005628"/>
              <a:gd name="connsiteY0" fmla="*/ 164551 h 1813981"/>
              <a:gd name="connsiteX1" fmla="*/ 1131374 w 2005628"/>
              <a:gd name="connsiteY1" fmla="*/ 21646 h 1813981"/>
              <a:gd name="connsiteX2" fmla="*/ 2005628 w 2005628"/>
              <a:gd name="connsiteY2" fmla="*/ 1813981 h 1813981"/>
              <a:gd name="connsiteX0" fmla="*/ 0 w 2074406"/>
              <a:gd name="connsiteY0" fmla="*/ 164551 h 1799244"/>
              <a:gd name="connsiteX1" fmla="*/ 941006 w 2074406"/>
              <a:gd name="connsiteY1" fmla="*/ 224290 h 1799244"/>
              <a:gd name="connsiteX2" fmla="*/ 1789478 w 2074406"/>
              <a:gd name="connsiteY2" fmla="*/ 1140945 h 1799244"/>
              <a:gd name="connsiteX3" fmla="*/ 328303 w 2074406"/>
              <a:gd name="connsiteY3" fmla="*/ 1048665 h 1799244"/>
              <a:gd name="connsiteX4" fmla="*/ 0 w 2074406"/>
              <a:gd name="connsiteY4" fmla="*/ 164551 h 1799244"/>
              <a:gd name="connsiteX0" fmla="*/ 0 w 2074406"/>
              <a:gd name="connsiteY0" fmla="*/ 164551 h 1799244"/>
              <a:gd name="connsiteX1" fmla="*/ 1131374 w 2074406"/>
              <a:gd name="connsiteY1" fmla="*/ 21646 h 1799244"/>
              <a:gd name="connsiteX2" fmla="*/ 2074406 w 2074406"/>
              <a:gd name="connsiteY2" fmla="*/ 1799244 h 1799244"/>
              <a:gd name="connsiteX0" fmla="*/ 0 w 2143151"/>
              <a:gd name="connsiteY0" fmla="*/ 164551 h 2035339"/>
              <a:gd name="connsiteX1" fmla="*/ 941006 w 2143151"/>
              <a:gd name="connsiteY1" fmla="*/ 224290 h 2035339"/>
              <a:gd name="connsiteX2" fmla="*/ 1789478 w 2143151"/>
              <a:gd name="connsiteY2" fmla="*/ 1140945 h 2035339"/>
              <a:gd name="connsiteX3" fmla="*/ 328303 w 2143151"/>
              <a:gd name="connsiteY3" fmla="*/ 1048665 h 2035339"/>
              <a:gd name="connsiteX4" fmla="*/ 0 w 2143151"/>
              <a:gd name="connsiteY4" fmla="*/ 164551 h 2035339"/>
              <a:gd name="connsiteX0" fmla="*/ 0 w 2143151"/>
              <a:gd name="connsiteY0" fmla="*/ 164551 h 2035339"/>
              <a:gd name="connsiteX1" fmla="*/ 1131374 w 2143151"/>
              <a:gd name="connsiteY1" fmla="*/ 21646 h 2035339"/>
              <a:gd name="connsiteX2" fmla="*/ 2143151 w 2143151"/>
              <a:gd name="connsiteY2" fmla="*/ 2035339 h 2035339"/>
              <a:gd name="connsiteX0" fmla="*/ 0 w 2104591"/>
              <a:gd name="connsiteY0" fmla="*/ 164551 h 2167549"/>
              <a:gd name="connsiteX1" fmla="*/ 941006 w 2104591"/>
              <a:gd name="connsiteY1" fmla="*/ 224290 h 2167549"/>
              <a:gd name="connsiteX2" fmla="*/ 1789478 w 2104591"/>
              <a:gd name="connsiteY2" fmla="*/ 1140945 h 2167549"/>
              <a:gd name="connsiteX3" fmla="*/ 328303 w 2104591"/>
              <a:gd name="connsiteY3" fmla="*/ 1048665 h 2167549"/>
              <a:gd name="connsiteX4" fmla="*/ 0 w 2104591"/>
              <a:gd name="connsiteY4" fmla="*/ 164551 h 2167549"/>
              <a:gd name="connsiteX0" fmla="*/ 0 w 2104591"/>
              <a:gd name="connsiteY0" fmla="*/ 164551 h 2167549"/>
              <a:gd name="connsiteX1" fmla="*/ 1131374 w 2104591"/>
              <a:gd name="connsiteY1" fmla="*/ 21646 h 2167549"/>
              <a:gd name="connsiteX2" fmla="*/ 2104591 w 2104591"/>
              <a:gd name="connsiteY2" fmla="*/ 2167549 h 216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591" h="2167549" stroke="0" extrusionOk="0">
                <a:moveTo>
                  <a:pt x="0" y="164551"/>
                </a:moveTo>
                <a:cubicBezTo>
                  <a:pt x="315754" y="119835"/>
                  <a:pt x="646588" y="140837"/>
                  <a:pt x="941006" y="224290"/>
                </a:cubicBezTo>
                <a:cubicBezTo>
                  <a:pt x="1512326" y="386231"/>
                  <a:pt x="1853432" y="754747"/>
                  <a:pt x="1789478" y="1140945"/>
                </a:cubicBezTo>
                <a:lnTo>
                  <a:pt x="328303" y="1048665"/>
                </a:lnTo>
                <a:lnTo>
                  <a:pt x="0" y="164551"/>
                </a:lnTo>
                <a:close/>
              </a:path>
              <a:path w="2104591" h="2167549" fill="none">
                <a:moveTo>
                  <a:pt x="0" y="164551"/>
                </a:moveTo>
                <a:cubicBezTo>
                  <a:pt x="315754" y="119835"/>
                  <a:pt x="836956" y="-61807"/>
                  <a:pt x="1131374" y="21646"/>
                </a:cubicBezTo>
                <a:cubicBezTo>
                  <a:pt x="1702694" y="183587"/>
                  <a:pt x="2065379" y="1803459"/>
                  <a:pt x="2104591" y="2167549"/>
                </a:cubicBezTo>
              </a:path>
            </a:pathLst>
          </a:custGeom>
          <a:noFill/>
          <a:ln w="76200">
            <a:solidFill>
              <a:srgbClr val="0201F8"/>
            </a:solidFill>
            <a:prstDash val="solid"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93" b="90050" l="351" r="92091">
                        <a14:foregroundMark x1="11424" y1="46517" x2="85413" y2="46020"/>
                        <a14:foregroundMark x1="76450" y1="24876" x2="19684" y2="27114"/>
                        <a14:foregroundMark x1="26538" y1="22637" x2="51670" y2="24129"/>
                        <a14:foregroundMark x1="15817" y1="34826" x2="58524" y2="30597"/>
                        <a14:foregroundMark x1="31459" y1="29104" x2="26889" y2="60199"/>
                        <a14:foregroundMark x1="17399" y1="55721" x2="17399" y2="55721"/>
                        <a14:foregroundMark x1="71353" y1="62438" x2="42882" y2="54478"/>
                        <a14:foregroundMark x1="83480" y1="36567" x2="81547" y2="646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4910497" y="5715677"/>
            <a:ext cx="830491" cy="457640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" b="93316" l="703" r="89807">
                        <a14:foregroundMark x1="68893" y1="24936" x2="68893" y2="24936"/>
                        <a14:foregroundMark x1="74341" y1="23136" x2="21793" y2="25193"/>
                        <a14:foregroundMark x1="21265" y1="28021" x2="9842" y2="45501"/>
                        <a14:foregroundMark x1="10193" y1="48586" x2="27944" y2="64010"/>
                        <a14:foregroundMark x1="20562" y1="38046" x2="82777" y2="44730"/>
                        <a14:foregroundMark x1="75571" y1="34190" x2="79086" y2="65810"/>
                        <a14:foregroundMark x1="82425" y1="38046" x2="82074" y2="64010"/>
                        <a14:foregroundMark x1="77504" y1="67866" x2="55360" y2="65810"/>
                        <a14:foregroundMark x1="69244" y1="47815" x2="15290" y2="49871"/>
                        <a14:foregroundMark x1="71178" y1="64524" x2="21090" y2="63496"/>
                        <a14:foregroundMark x1="57293" y1="60668" x2="14763" y2="57069"/>
                        <a14:foregroundMark x1="62214" y1="29306" x2="22496" y2="32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3140" y="3606558"/>
            <a:ext cx="709819" cy="365521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85FA564B-C5B5-491E-B2B8-0D23A8215EBB}"/>
              </a:ext>
            </a:extLst>
          </p:cNvPr>
          <p:cNvSpPr/>
          <p:nvPr/>
        </p:nvSpPr>
        <p:spPr>
          <a:xfrm>
            <a:off x="499730" y="2661370"/>
            <a:ext cx="778201" cy="11276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圓角矩形 26"/>
          <p:cNvSpPr/>
          <p:nvPr/>
        </p:nvSpPr>
        <p:spPr>
          <a:xfrm>
            <a:off x="8258204" y="4263821"/>
            <a:ext cx="3426291" cy="2195477"/>
          </a:xfrm>
          <a:prstGeom prst="roundRect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  <a:defRPr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答案：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Ａ車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Ｂ車行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向路口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設有「讓路線</a:t>
            </a:r>
            <a:r>
              <a:rPr lang="zh-TW" altLang="en-US" sz="2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」，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支道上的Ｂ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車應讓行駛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在幹道的Ａ車先行。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4924">
                        <a14:foregroundMark x1="24873" y1="33333" x2="95431" y2="67593"/>
                        <a14:backgroundMark x1="2538" y1="53704" x2="13706" y2="0"/>
                        <a14:backgroundMark x1="14721" y1="14815" x2="16244" y2="11111"/>
                        <a14:backgroundMark x1="3046" y1="76852" x2="14721" y2="9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81"/>
          <a:stretch/>
        </p:blipFill>
        <p:spPr>
          <a:xfrm>
            <a:off x="7593921" y="2976565"/>
            <a:ext cx="1023932" cy="1140508"/>
          </a:xfrm>
          <a:prstGeom prst="rect">
            <a:avLst/>
          </a:prstGeom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3412EFBF-4777-4679-BC14-8B13608061FE}"/>
              </a:ext>
            </a:extLst>
          </p:cNvPr>
          <p:cNvSpPr txBox="1">
            <a:spLocks/>
          </p:cNvSpPr>
          <p:nvPr/>
        </p:nvSpPr>
        <p:spPr>
          <a:xfrm>
            <a:off x="7619767" y="1127924"/>
            <a:ext cx="4254094" cy="3938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zh-TW" altLang="en-US" sz="2600" dirty="0"/>
              <a:t>雙車位置與行向：</a:t>
            </a:r>
            <a:r>
              <a:rPr lang="en-US" altLang="zh-TW" sz="2600" dirty="0"/>
              <a:t/>
            </a:r>
            <a:br>
              <a:rPr lang="en-US" altLang="zh-TW" sz="2600" dirty="0"/>
            </a:br>
            <a:r>
              <a:rPr lang="zh-TW" altLang="en-US" sz="2600" dirty="0"/>
              <a:t>Ａ車為幹道的轉彎車，Ｂ車為支道的直行車。</a:t>
            </a:r>
            <a:endParaRPr lang="en-US" altLang="zh-TW" sz="2600" dirty="0"/>
          </a:p>
          <a:p>
            <a:pPr lvl="1">
              <a:lnSpc>
                <a:spcPct val="120000"/>
              </a:lnSpc>
            </a:pPr>
            <a:r>
              <a:rPr lang="zh-TW" altLang="en-US" sz="2600" b="1" dirty="0">
                <a:solidFill>
                  <a:srgbClr val="0100FC"/>
                </a:solidFill>
              </a:rPr>
              <a:t>優先判斷幹道與支道關係</a:t>
            </a:r>
            <a:r>
              <a:rPr lang="zh-TW" altLang="en-US" sz="2600" dirty="0"/>
              <a:t>，而不是轉彎車與直行車關係。</a:t>
            </a:r>
          </a:p>
          <a:p>
            <a:pPr lvl="1">
              <a:lnSpc>
                <a:spcPct val="120000"/>
              </a:lnSpc>
            </a:pPr>
            <a:endParaRPr lang="en-US" altLang="zh-TW" sz="2600" dirty="0"/>
          </a:p>
        </p:txBody>
      </p:sp>
      <p:pic>
        <p:nvPicPr>
          <p:cNvPr id="29" name="圖片 13" descr="小圖1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65100"/>
            <a:ext cx="940275" cy="9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951" y="5810029"/>
            <a:ext cx="476440" cy="387799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957" y="3897535"/>
            <a:ext cx="486503" cy="41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7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393 -0.37824 L -0.18203 -0.37824 C -0.10065 -0.37824 1.25E-6 -0.27431 1.25E-6 -0.18912 L 1.25E-6 3.33333E-6 " pathEditMode="relative" rAng="0" ptsTypes="AAAA">
                                      <p:cBhvr>
                                        <p:cTn id="11" dur="16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90" y="189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3" dur="1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1.04167E-6 3.7037E-6 L 0.53984 -0.02662 " pathEditMode="relative" rAng="0" ptsTypes="AA">
                                      <p:cBhvr>
                                        <p:cTn id="15" dur="1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9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5083</TotalTime>
  <Words>1079</Words>
  <Application>Microsoft Office PowerPoint</Application>
  <PresentationFormat>寬螢幕</PresentationFormat>
  <Paragraphs>118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4" baseType="lpstr">
      <vt:lpstr>MYingHei_18030_C-Medium</vt:lpstr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Office 佈景主題</vt:lpstr>
      <vt:lpstr>宣講人：</vt:lpstr>
      <vt:lpstr>支道上的標誌與標字</vt:lpstr>
      <vt:lpstr>「閃光黃燈」跟「閃光紅燈」有什麼不同</vt:lpstr>
      <vt:lpstr>  1.幹道與支道同為直行車 2.幹道轉彎車與支道直行車 3.幹道與支道同為轉彎車 4.我與對向來車皆行駛於幹道或支道</vt:lpstr>
      <vt:lpstr>幹道與支道同為直行車，誰有優先路權？</vt:lpstr>
      <vt:lpstr>問題：請想想…誰有優先路權？</vt:lpstr>
      <vt:lpstr>  1.幹道與支道同為直行車 2.幹道轉彎車與支道直行車 3.幹道與支道同為轉彎車 4.我與對向來車皆行駛於幹道或支道</vt:lpstr>
      <vt:lpstr>幹道轉彎車與支道直行車，誰有優先路權？</vt:lpstr>
      <vt:lpstr>問題：請想想…誰有優先路權？</vt:lpstr>
      <vt:lpstr>  1.幹道與支道同為直行車 2.幹道轉彎車與支道直行車 3.幹道與支道同為轉彎車 4.我與對向來車皆行駛於幹道或支道</vt:lpstr>
      <vt:lpstr>幹道與支道同為轉彎車，誰有優先路權？</vt:lpstr>
      <vt:lpstr>問題：請想想…誰有優先路權？</vt:lpstr>
      <vt:lpstr>  1.幹道與支道同為直行車 2.幹道轉彎車與支道直行車 3.幹道與支道同為轉彎車 4.我與對向來車皆行駛於幹道或支道</vt:lpstr>
      <vt:lpstr>我與對向來車皆行駛於幹道，誰有優先路權？</vt:lpstr>
      <vt:lpstr>我與對向來車皆行駛於支道，誰有優先路權？</vt:lpstr>
      <vt:lpstr>再次叮嚀……</vt:lpstr>
      <vt:lpstr>PowerPoint 簡報</vt:lpstr>
      <vt:lpstr> 1.行駛的道路有此標誌，代表駕駛在什麼位置？</vt:lpstr>
      <vt:lpstr> 2.下列哪個標誌與「倒三角形」標線有一樣的功能？</vt:lpstr>
      <vt:lpstr> 3.當駕駛看到此標線時，應如何反應？</vt:lpstr>
      <vt:lpstr> 4.行駛的道路設有「閃光紅燈」，代表駕駛在什麼     位置？</vt:lpstr>
      <vt:lpstr> 5.機車與汽車同為直行車，請問誰可以先通行？</vt:lpstr>
      <vt:lpstr> 6.機車為直行車，而汽車為轉彎車，請問誰可以先     通行？</vt:lpstr>
      <vt:lpstr> 7.機車與汽車同為轉彎車，請問誰可以先通行？</vt:lpstr>
      <vt:lpstr> 8.雙車皆行駛於幹道中，而機車為轉彎車，汽車為     直行車，請問誰可以先通行？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機車教案二</dc:title>
  <dc:creator>root</dc:creator>
  <cp:lastModifiedBy>范盛泳</cp:lastModifiedBy>
  <cp:revision>430</cp:revision>
  <cp:lastPrinted>2019-03-15T05:52:51Z</cp:lastPrinted>
  <dcterms:created xsi:type="dcterms:W3CDTF">2019-02-15T02:11:39Z</dcterms:created>
  <dcterms:modified xsi:type="dcterms:W3CDTF">2019-07-21T04:54:05Z</dcterms:modified>
</cp:coreProperties>
</file>