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088" autoAdjust="0"/>
  </p:normalViewPr>
  <p:slideViewPr>
    <p:cSldViewPr>
      <p:cViewPr varScale="1">
        <p:scale>
          <a:sx n="60" d="100"/>
          <a:sy n="60" d="100"/>
        </p:scale>
        <p:origin x="-9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FBE2AAA-2CC7-4F9C-A8C6-8B9F2A3E9EF0}" type="datetimeFigureOut">
              <a:rPr lang="en-US" altLang="zh-TW" smtClean="0">
                <a:ea typeface="Microsoft JhengHei UI" panose="020B0604030504040204" pitchFamily="34" charset="-120"/>
              </a:rPr>
              <a:t>9/7/2019</a:t>
            </a:fld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50AD62A-9EE1-43E3-A7E5-D268F71DF3EB}" type="slidenum">
              <a:rPr lang="zh-TW" smtClean="0">
                <a:ea typeface="Microsoft JhengHei UI" panose="020B0604030504040204" pitchFamily="34" charset="-120"/>
              </a:rPr>
              <a:t>‹#›</a:t>
            </a:fld>
            <a:endParaRPr lang="zh-TW" dirty="0"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2B37ADBA-1AC7-4CD6-8AFF-4E8087BA5487}" type="datetimeFigureOut">
              <a:rPr lang="en-US" altLang="zh-TW" smtClean="0"/>
              <a:pPr/>
              <a:t>9/7/2019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63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 latinLnBrk="0">
              <a:defRPr lang="zh-TW" sz="4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1200"/>
              </a:spcBef>
              <a:buNone/>
              <a:defRPr lang="zh-TW" sz="2400">
                <a:latin typeface="Microsoft JhengHei UI" panose="020B0604030504040204" pitchFamily="34" charset="-120"/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版面配置區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0" name="文字版面配置區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版面配置區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圖片版面配置區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 latinLnBrk="0">
              <a:defRPr lang="zh-TW" sz="24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圖片版面配置區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圖片版面配置區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按一下圖示以新增圖片</a:t>
            </a:r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圖片版面配置區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" name="圖片版面配置區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2019/9/7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2019/9/7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2019/9/7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 latinLnBrk="0">
              <a:defRPr lang="zh-TW" sz="4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2400">
                <a:solidFill>
                  <a:schemeClr val="tx1"/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2019/9/7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 b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 b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2019/9/7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2019/9/7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2019/9/7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zh-TW" sz="32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2019/9/7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zh-TW"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FC8593D-7C47-471E-A8DF-97AC4FFD13F5}" type="datetimeFigureOut">
              <a:rPr lang="en-US" altLang="zh-TW" smtClean="0"/>
              <a:pPr/>
              <a:t>9/7/2019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89D71E3-7D81-4C24-B9D8-6B108755C64C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圖片版面配置區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FC8593D-7C47-471E-A8DF-97AC4FFD13F5}" type="datetimeFigureOut">
              <a:rPr lang="en-US" altLang="zh-TW" smtClean="0"/>
              <a:pPr/>
              <a:t>9/7/2019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89D71E3-7D81-4C24-B9D8-6B108755C64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web.klps.tp.edu.tw/106/main/Default.asp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3400" y="114300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302</a:t>
            </a:r>
            <a:r>
              <a:rPr lang="zh-TW" altLang="en-US" sz="72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學校</a:t>
            </a:r>
            <a:r>
              <a:rPr lang="zh-TW" altLang="en-US" sz="7200" b="1" spc="50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日</a:t>
            </a:r>
            <a:r>
              <a:rPr lang="zh-TW" altLang="en-US" sz="72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座談會</a:t>
            </a:r>
            <a:endParaRPr lang="en-US" altLang="zh-TW" sz="7200" b="1" spc="50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en-US" altLang="zh-TW" sz="4800" b="1" cap="none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algn="ctr"/>
            <a:r>
              <a:rPr lang="zh-TW" altLang="en-US" sz="48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4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anose="03000609000000000000" pitchFamily="65" charset="-120"/>
                <a:ea typeface="文鼎中楷" panose="03000609000000000000" pitchFamily="65" charset="-120"/>
              </a:rPr>
              <a:t>                  </a:t>
            </a:r>
            <a:r>
              <a:rPr lang="en-US" altLang="zh-TW" sz="4800" b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anose="03000609000000000000" pitchFamily="65" charset="-120"/>
                <a:ea typeface="文鼎中楷" panose="03000609000000000000" pitchFamily="65" charset="-120"/>
              </a:rPr>
              <a:t>108.9.7</a:t>
            </a:r>
            <a:endParaRPr lang="zh-TW" altLang="en-US" sz="4800" b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anose="03000609000000000000" pitchFamily="65" charset="-120"/>
              <a:ea typeface="文鼎中楷" panose="030006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066800" y="304800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親師交流時間</a:t>
            </a:r>
            <a:endParaRPr lang="zh-TW" altLang="en-US" sz="3600" dirty="0"/>
          </a:p>
        </p:txBody>
      </p:sp>
      <p:graphicFrame>
        <p:nvGraphicFramePr>
          <p:cNvPr id="3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28041"/>
              </p:ext>
            </p:extLst>
          </p:nvPr>
        </p:nvGraphicFramePr>
        <p:xfrm>
          <a:off x="1447800" y="1219200"/>
          <a:ext cx="9144000" cy="417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962"/>
                <a:gridCol w="8368038"/>
              </a:tblGrid>
              <a:tr h="2160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品格：品格典範、故事</a:t>
                      </a:r>
                      <a:r>
                        <a:rPr 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alt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檢核</a:t>
                      </a:r>
                      <a:r>
                        <a:rPr 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融入各學習領域及生活教育</a:t>
                      </a:r>
                      <a:r>
                        <a:rPr 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閱讀：閱讀的質量並重。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課本本位閱讀理解及廣泛大量的閱讀</a:t>
                      </a:r>
                      <a:r>
                        <a:rPr 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說話</a:t>
                      </a:r>
                      <a:r>
                        <a:rPr 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zh-TW" alt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溝通及表達的利器。</a:t>
                      </a:r>
                      <a:r>
                        <a:rPr lang="en-US" alt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上課發表、上台報告、參加比賽</a:t>
                      </a:r>
                      <a:r>
                        <a:rPr lang="en-US" alt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4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家長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溝通聯繫：善用聯絡簿、電話及學校面談。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請每天簽聯絡簿</a:t>
                      </a:r>
                      <a:r>
                        <a:rPr 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漸進釋放責任：讓孩子學習負責任，別替孩子做得太多，孩子需要機會累積經驗</a:t>
                      </a:r>
                      <a:r>
                        <a:rPr 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22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愛與陪伴：閱讀、遊戲及聊天，家長的陪伴是孩子成長的動力。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12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828800" y="914400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臨時動議</a:t>
            </a:r>
            <a:endParaRPr lang="zh-TW" altLang="en-US" sz="36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828800" y="2286000"/>
            <a:ext cx="6984776" cy="9361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zh-TW" altLang="en-US" sz="4000" kern="10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關於學校及班級部分均可提出</a:t>
            </a:r>
            <a:endParaRPr lang="zh-TW" altLang="en-US" sz="40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892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066800" y="457200"/>
            <a:ext cx="1368152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後語</a:t>
            </a:r>
            <a:endParaRPr lang="zh-TW" altLang="en-US" sz="36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600200" y="1219200"/>
            <a:ext cx="8352928" cy="50405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70">
              <a:lnSpc>
                <a:spcPct val="150000"/>
              </a:lnSpc>
              <a:spcBef>
                <a:spcPts val="900"/>
              </a:spcBef>
            </a:pPr>
            <a:r>
              <a:rPr lang="zh-TW" altLang="en-US" sz="2400" smtClean="0">
                <a:ea typeface="標楷體"/>
                <a:cs typeface="Times New Roman"/>
              </a:rPr>
              <a:t>            美好的人生建立在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好習慣</a:t>
            </a:r>
            <a:r>
              <a:rPr lang="zh-TW" altLang="en-US" sz="2400" smtClean="0">
                <a:ea typeface="標楷體"/>
                <a:cs typeface="Times New Roman"/>
              </a:rPr>
              <a:t>和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好品格</a:t>
            </a:r>
            <a:r>
              <a:rPr lang="zh-TW" altLang="en-US" sz="2400" smtClean="0">
                <a:ea typeface="標楷體"/>
                <a:cs typeface="Times New Roman"/>
              </a:rPr>
              <a:t>上，好成績不一定求得到，但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培養好習慣和好品格是父母和老師能努力的目標，</a:t>
            </a:r>
            <a:r>
              <a:rPr lang="zh-TW" altLang="en-US" sz="2400" smtClean="0">
                <a:ea typeface="標楷體"/>
                <a:cs typeface="Times New Roman"/>
              </a:rPr>
              <a:t>特別是孩子一輩子的人生導師</a:t>
            </a:r>
            <a:r>
              <a:rPr lang="en-US" altLang="zh-TW" sz="2400" smtClean="0">
                <a:ea typeface="標楷體"/>
                <a:cs typeface="Times New Roman"/>
              </a:rPr>
              <a:t>~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父母</a:t>
            </a:r>
            <a:r>
              <a:rPr lang="zh-TW" altLang="en-US" sz="2400" smtClean="0">
                <a:ea typeface="標楷體"/>
                <a:cs typeface="Times New Roman"/>
              </a:rPr>
              <a:t>，更是扮演重要的角色，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給孩子良好的生活示範</a:t>
            </a:r>
            <a:r>
              <a:rPr lang="zh-TW" altLang="en-US" sz="2400" smtClean="0">
                <a:ea typeface="標楷體"/>
                <a:cs typeface="Times New Roman"/>
              </a:rPr>
              <a:t>，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有原則的訓練孩子養成良好習慣</a:t>
            </a:r>
            <a:r>
              <a:rPr lang="zh-TW" altLang="en-US" sz="2400" smtClean="0">
                <a:ea typeface="標楷體"/>
                <a:cs typeface="Times New Roman"/>
              </a:rPr>
              <a:t>，這些才是給孩子最好的禮物。過多的物質滿足，過多的縱容溺愛，只會讓孩子形成錯誤的價值觀，造成人生的許多缺憾。願每一位爸媽都能找到適合孩子的教養之道，與學校的老師一起帶領孩子建構美好人生的藍圖！</a:t>
            </a:r>
            <a:endParaRPr lang="zh-TW" altLang="en-US" sz="24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690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828800" y="1524000"/>
            <a:ext cx="7520940" cy="2880319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成立</a:t>
            </a:r>
            <a:r>
              <a:rPr lang="en-US" altLang="zh-TW" sz="4800" dirty="0" smtClean="0"/>
              <a:t>LINE</a:t>
            </a:r>
            <a:r>
              <a:rPr lang="zh-TW" altLang="en-US" sz="4800" dirty="0" smtClean="0"/>
              <a:t>班群</a:t>
            </a:r>
            <a:endParaRPr lang="en-US" altLang="zh-TW" sz="4800" dirty="0" smtClean="0"/>
          </a:p>
          <a:p>
            <a:endParaRPr lang="en-US" altLang="zh-TW" sz="4800" dirty="0" smtClean="0"/>
          </a:p>
          <a:p>
            <a:r>
              <a:rPr lang="zh-TW" altLang="en-US" sz="4800" dirty="0" smtClean="0">
                <a:hlinkClick r:id="rId2"/>
              </a:rPr>
              <a:t>班級網頁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4678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828800" y="1524000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感謝家長的蒞臨</a:t>
            </a:r>
            <a:endParaRPr lang="en-US" altLang="zh-TW" sz="8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下次再會</a:t>
            </a:r>
            <a:r>
              <a:rPr lang="en-US" altLang="zh-TW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~~~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9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0"/>
            <a:ext cx="7315200" cy="1447800"/>
          </a:xfrm>
        </p:spPr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  <a:latin typeface="+mn-ea"/>
                <a:ea typeface="+mn-ea"/>
              </a:rPr>
              <a:t>學校日座談會流程：</a:t>
            </a:r>
            <a:r>
              <a:rPr lang="en-US" altLang="zh-TW" dirty="0">
                <a:solidFill>
                  <a:srgbClr val="7030A0"/>
                </a:solidFill>
                <a:latin typeface="+mn-ea"/>
                <a:ea typeface="+mn-ea"/>
              </a:rPr>
              <a:t/>
            </a:r>
            <a:br>
              <a:rPr lang="en-US" altLang="zh-TW" dirty="0">
                <a:solidFill>
                  <a:srgbClr val="7030A0"/>
                </a:solidFill>
                <a:latin typeface="+mn-ea"/>
                <a:ea typeface="+mn-ea"/>
              </a:rPr>
            </a:b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" name="內容版面配置區 2"/>
          <p:cNvSpPr>
            <a:spLocks noGrp="1"/>
          </p:cNvSpPr>
          <p:nvPr>
            <p:ph type="body" idx="1"/>
          </p:nvPr>
        </p:nvSpPr>
        <p:spPr>
          <a:xfrm>
            <a:off x="1828800" y="765628"/>
            <a:ext cx="9372600" cy="5939971"/>
          </a:xfrm>
        </p:spPr>
        <p:txBody>
          <a:bodyPr>
            <a:normAutofit/>
          </a:bodyPr>
          <a:lstStyle/>
          <a:p>
            <a:pPr marL="914400" lvl="1" indent="-514350">
              <a:buFont typeface="+mj-ea"/>
              <a:buAutoNum type="ea1Cht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親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師相見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歡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老師、家長自我介紹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914400" lvl="1" indent="-514350">
              <a:buFont typeface="+mj-ea"/>
              <a:buAutoNum type="ea1Cht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本學期課程教學說明班級經營費收支說明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ea"/>
              <a:buAutoNum type="ea1Cht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成績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計算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說明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ea"/>
              <a:buAutoNum type="ea1Cht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經營方向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ea"/>
              <a:buAutoNum type="ea1Cht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重大行事活動說明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ea"/>
              <a:buAutoNum type="ea1Cht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家長配合事項說明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ea"/>
              <a:buAutoNum type="ea1Cht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遴選班親會幹部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家長代表、總務組、聯絡組、活動組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914400" lvl="1" indent="-514350">
              <a:buFont typeface="+mj-ea"/>
              <a:buAutoNum type="ea1ChtPeriod"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親師交流、臨時動議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914400" lvl="1" indent="-514350">
              <a:buFont typeface="+mj-ea"/>
              <a:buAutoNum type="ea1ChtPeriod"/>
            </a:pPr>
            <a:endParaRPr lang="zh-TW" altLang="en-US" sz="32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456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585686" y="890360"/>
            <a:ext cx="8686800" cy="3474720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zh-TW" sz="2400" b="0" kern="100" dirty="0">
                <a:solidFill>
                  <a:srgbClr val="C00000"/>
                </a:solidFill>
                <a:latin typeface="Calibri"/>
                <a:ea typeface="標楷體"/>
                <a:cs typeface="Times New Roman"/>
              </a:rPr>
              <a:t>好習慣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：上學不遲到、打掃學做事、吃飯不偏食、飯後會潔牙、作業有品質、錯誤勤修正、上課守秩序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……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solidFill>
                  <a:srgbClr val="C00000"/>
                </a:solidFill>
                <a:latin typeface="Calibri"/>
                <a:ea typeface="標楷體"/>
                <a:cs typeface="Times New Roman"/>
              </a:rPr>
              <a:t>好品格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：感恩、惜福、勤勞、尊重、禮貌、順服、包容、負責、讚美、助人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……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班級家長捐款運用說明：本班並未收取班費，新學期會發下班級家長捐款信封，採自由意願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，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希望在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500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元左右即可，大家都能共襄盛舉，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做為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未來一整年的班級雜支或班級活動使用，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如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期末辦活動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等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本學期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  <a:hlinkClick r:id="rId2" action="ppaction://hlinksldjump"/>
              </a:rPr>
              <a:t>個人補充教材費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有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國、數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等作業簿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加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上班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服、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資料夾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等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雜支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費用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，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共計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650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元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，會發下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收費單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國語日報因孩子尚小，理解有限，評估下學期再訂。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marL="0" lvl="0" indent="0">
              <a:lnSpc>
                <a:spcPct val="125000"/>
              </a:lnSpc>
            </a:pPr>
            <a:endParaRPr lang="zh-TW" altLang="zh-TW" sz="2800" b="0" kern="100" dirty="0">
              <a:latin typeface="Calibri"/>
              <a:cs typeface="Times New Roman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371600" y="152400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班級經營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9073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52714" y="180460"/>
            <a:ext cx="6767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b="1" u="sng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302</a:t>
            </a:r>
            <a:r>
              <a:rPr kumimoji="1" lang="zh-TW" altLang="en-US" sz="2400" b="1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上學期</a:t>
            </a:r>
            <a:r>
              <a:rPr kumimoji="1" lang="zh-TW" altLang="en-US" sz="2400" b="1" u="sng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1" lang="zh-TW" altLang="en-US" sz="2400" b="1" u="sng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學生的個人補充教材</a:t>
            </a:r>
            <a:endParaRPr lang="zh-TW" altLang="en-US" sz="24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772630"/>
              </p:ext>
            </p:extLst>
          </p:nvPr>
        </p:nvGraphicFramePr>
        <p:xfrm>
          <a:off x="2362200" y="897638"/>
          <a:ext cx="6696744" cy="4257048"/>
        </p:xfrm>
        <a:graphic>
          <a:graphicData uri="http://schemas.openxmlformats.org/drawingml/2006/table">
            <a:tbl>
              <a:tblPr/>
              <a:tblGrid>
                <a:gridCol w="387996"/>
                <a:gridCol w="2530950"/>
                <a:gridCol w="702125"/>
                <a:gridCol w="3075673"/>
              </a:tblGrid>
              <a:tr h="45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/>
                          <a:ea typeface="新細明體"/>
                        </a:rPr>
                        <a:t>項次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Times New Roman"/>
                          <a:ea typeface="新細明體"/>
                        </a:rPr>
                        <a:t>名</a:t>
                      </a:r>
                      <a:r>
                        <a:rPr lang="en-US" sz="1400" kern="100">
                          <a:effectLst/>
                          <a:latin typeface="Times New Roman"/>
                          <a:ea typeface="新細明體"/>
                        </a:rPr>
                        <a:t>            </a:t>
                      </a:r>
                      <a:r>
                        <a:rPr lang="zh-TW" sz="1400" kern="100">
                          <a:effectLst/>
                          <a:latin typeface="Times New Roman"/>
                          <a:ea typeface="新細明體"/>
                        </a:rPr>
                        <a:t>稱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Times New Roman"/>
                          <a:ea typeface="新細明體"/>
                        </a:rPr>
                        <a:t>費用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/>
                          <a:ea typeface="新細明體"/>
                        </a:rPr>
                        <a:t>說</a:t>
                      </a:r>
                      <a:r>
                        <a:rPr lang="en-US" sz="1400" kern="100" dirty="0">
                          <a:effectLst/>
                          <a:latin typeface="Times New Roman"/>
                          <a:ea typeface="新細明體"/>
                        </a:rPr>
                        <a:t>           </a:t>
                      </a:r>
                      <a:r>
                        <a:rPr lang="zh-TW" sz="1400" kern="100" dirty="0">
                          <a:effectLst/>
                          <a:latin typeface="Times New Roman"/>
                          <a:ea typeface="新細明體"/>
                        </a:rPr>
                        <a:t>明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新細明體"/>
                          <a:ea typeface="新細明體"/>
                        </a:rPr>
                        <a:t>1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國語重點練習一本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45</a:t>
                      </a: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字詞理解、修辭運用、成語補充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2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數學隨堂演練一本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45</a:t>
                      </a: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加強試題演練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3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數學作業簿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35</a:t>
                      </a: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加強試題演練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4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社會作業簿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新細明體"/>
                          <a:ea typeface="新細明體"/>
                        </a:rPr>
                        <a:t>35</a:t>
                      </a: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加強試題演練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5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聯絡簿書套一個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5</a:t>
                      </a: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包覆聯絡簿用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6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新細明體"/>
                          <a:ea typeface="新細明體"/>
                        </a:rPr>
                        <a:t>20</a:t>
                      </a: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頁多孔資料夾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28</a:t>
                      </a: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裝閱讀認證資料用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7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學習檔案夾 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55</a:t>
                      </a: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裝閱讀檔案用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8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功課拉鍊袋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36</a:t>
                      </a: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裝放回家作業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9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班服一件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新細明體"/>
                          <a:ea typeface="新細明體"/>
                        </a:rPr>
                        <a:t>190</a:t>
                      </a:r>
                      <a:r>
                        <a:rPr lang="zh-TW" sz="1800" kern="100"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新細明體"/>
                        </a:rPr>
                        <a:t>團體活動穿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effectLst/>
                          <a:latin typeface="新細明體"/>
                          <a:ea typeface="新細明體"/>
                        </a:rPr>
                        <a:t>10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新細明體"/>
                        </a:rPr>
                        <a:t>影印費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C00000"/>
                          </a:solidFill>
                          <a:effectLst/>
                          <a:latin typeface="新細明體"/>
                          <a:ea typeface="新細明體"/>
                        </a:rPr>
                        <a:t>86</a:t>
                      </a:r>
                      <a:r>
                        <a:rPr lang="zh-TW" sz="1800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新細明體"/>
                        </a:rPr>
                        <a:t>影印考卷學單用</a:t>
                      </a: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C00000"/>
                          </a:solidFill>
                          <a:effectLst/>
                          <a:latin typeface="新細明體"/>
                          <a:ea typeface="新細明體"/>
                        </a:rPr>
                        <a:t>11</a:t>
                      </a:r>
                      <a:endParaRPr lang="zh-TW" sz="1800" kern="10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新細明體"/>
                        </a:rPr>
                        <a:t>閱讀</a:t>
                      </a:r>
                      <a:r>
                        <a:rPr lang="zh-TW" sz="1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新細明體"/>
                        </a:rPr>
                        <a:t>小</a:t>
                      </a:r>
                      <a:r>
                        <a:rPr lang="zh-TW" altLang="en-US" sz="1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新細明體"/>
                        </a:rPr>
                        <a:t>品文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C00000"/>
                          </a:solidFill>
                          <a:effectLst/>
                          <a:latin typeface="新細明體"/>
                          <a:ea typeface="新細明體"/>
                        </a:rPr>
                        <a:t>9</a:t>
                      </a:r>
                      <a:r>
                        <a:rPr lang="en-US" altLang="zh-TW" sz="1800" b="1" kern="100" dirty="0" smtClean="0">
                          <a:solidFill>
                            <a:srgbClr val="C00000"/>
                          </a:solidFill>
                          <a:effectLst/>
                          <a:latin typeface="新細明體"/>
                          <a:ea typeface="新細明體"/>
                        </a:rPr>
                        <a:t>0</a:t>
                      </a:r>
                      <a:r>
                        <a:rPr lang="zh-TW" sz="1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新細明體"/>
                        </a:rPr>
                        <a:t>元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新細明體"/>
                        </a:rPr>
                        <a:t>增進閱讀能力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1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</a:rPr>
                        <a:t>每人需繳費金額總計</a:t>
                      </a:r>
                      <a:r>
                        <a:rPr lang="zh-TW" sz="24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</a:rPr>
                        <a:t>為</a:t>
                      </a:r>
                      <a:r>
                        <a:rPr lang="en-US" sz="24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</a:rPr>
                        <a:t>6</a:t>
                      </a:r>
                      <a:r>
                        <a:rPr lang="en-US" altLang="zh-TW" sz="24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</a:rPr>
                        <a:t>50</a:t>
                      </a:r>
                      <a:r>
                        <a:rPr lang="en-US" sz="24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4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</a:rPr>
                        <a:t>元。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28" marR="17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28800" y="5392055"/>
            <a:ext cx="79208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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以上純為個人自購的補充教材費，本班並無統一收取班費做使用。若對上述補充教材購買有意見者，請告知老師或家長代表做處理。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</a:t>
            </a:r>
            <a:endParaRPr kumimoji="1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  </a:t>
            </a:r>
            <a:r>
              <a: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若有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  <a:sym typeface="Wingdings" pitchFamily="2" charset="2"/>
              </a:rPr>
              <a:t>不足的影印費和其他雜支</a:t>
            </a:r>
            <a:r>
              <a: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  <a:sym typeface="Wingdings" pitchFamily="2" charset="2"/>
              </a:rPr>
              <a:t>將從從日後的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  <a:sym typeface="Wingdings" pitchFamily="2" charset="2"/>
              </a:rPr>
              <a:t>班級家長捐款項目支用！</a:t>
            </a:r>
            <a:endParaRPr kumimoji="1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6088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3024336" cy="5486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zh-TW" altLang="en-US" sz="3600" dirty="0" smtClean="0"/>
              <a:t>課程教學</a:t>
            </a:r>
            <a:endParaRPr lang="zh-TW" altLang="en-US" sz="3600" dirty="0"/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1828800" y="990600"/>
            <a:ext cx="8229600" cy="4525963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國語科：重視全方位的語文學習，有課文理解的討論、積極參與發表、讀報教育、班級讀書會、和其他多元閱讀與寫作練習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等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(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聽說讀寫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)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數學科：操作實物加強概念的理解、有邏輯的算式答題、精熟練習各類題目等。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社會科：透過家庭生或和學校生活，認識自我及與團體的連結，增進安全知識。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綜合科：採校本自編課程，配合學校節慶、生活教育、校外教學等，規劃多元的體驗學習活動。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各項作業格式的說明</a:t>
            </a:r>
            <a:endParaRPr lang="zh-TW" altLang="zh-TW" sz="2400" b="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294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3024336" cy="5486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zh-TW" altLang="en-US" sz="3600" dirty="0" smtClean="0"/>
              <a:t>成績計算</a:t>
            </a:r>
            <a:endParaRPr lang="zh-TW" altLang="en-US" sz="36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447800" y="15240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zh-TW" altLang="en-US" sz="3600" kern="100" smtClean="0">
                <a:latin typeface="Calibri"/>
                <a:ea typeface="標楷體"/>
                <a:cs typeface="Times New Roman"/>
              </a:rPr>
              <a:t>國語、數學、社會各學科的平時成績</a:t>
            </a:r>
            <a:r>
              <a:rPr lang="en-US" altLang="zh-TW" sz="3600" kern="100" smtClean="0">
                <a:latin typeface="Calibri"/>
                <a:ea typeface="標楷體"/>
                <a:cs typeface="Times New Roman"/>
              </a:rPr>
              <a:t>60%</a:t>
            </a:r>
            <a:r>
              <a:rPr lang="zh-TW" altLang="en-US" sz="3600" kern="100" smtClean="0">
                <a:latin typeface="Calibri"/>
                <a:ea typeface="標楷體"/>
                <a:cs typeface="Times New Roman"/>
              </a:rPr>
              <a:t>、兩次月考</a:t>
            </a:r>
            <a:r>
              <a:rPr lang="en-US" altLang="zh-TW" sz="3600" kern="100" smtClean="0">
                <a:latin typeface="Calibri"/>
                <a:ea typeface="標楷體"/>
                <a:cs typeface="Times New Roman"/>
              </a:rPr>
              <a:t>40%</a:t>
            </a:r>
            <a:r>
              <a:rPr lang="zh-TW" altLang="en-US" sz="3600" kern="100" smtClean="0">
                <a:latin typeface="Calibri"/>
                <a:ea typeface="標楷體"/>
                <a:cs typeface="Times New Roman"/>
              </a:rPr>
              <a:t>，加總為學期各科總成績。</a:t>
            </a:r>
            <a:endParaRPr lang="zh-TW" altLang="en-US" sz="3600" kern="100" smtClean="0">
              <a:latin typeface="Calibri"/>
              <a:cs typeface="Times New Roman"/>
            </a:endParaRPr>
          </a:p>
          <a:p>
            <a:pPr>
              <a:buFont typeface="+mj-lt"/>
              <a:buAutoNum type="arabicPeriod"/>
            </a:pPr>
            <a:r>
              <a:rPr lang="zh-TW" altLang="en-US" sz="3600" kern="100" smtClean="0">
                <a:latin typeface="Calibri"/>
                <a:ea typeface="標楷體"/>
                <a:cs typeface="Times New Roman"/>
              </a:rPr>
              <a:t>平時成績內容為習作、學習單、上課發表、作業、小考、報告等。</a:t>
            </a:r>
            <a:endParaRPr lang="zh-TW" altLang="en-US" sz="3600" kern="100" smtClean="0">
              <a:latin typeface="Calibri"/>
              <a:cs typeface="Times New Roman"/>
            </a:endParaRPr>
          </a:p>
          <a:p>
            <a:pPr marL="0" indent="0">
              <a:lnSpc>
                <a:spcPct val="125000"/>
              </a:lnSpc>
            </a:pPr>
            <a:endParaRPr lang="zh-TW" altLang="en-US" sz="28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51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755576" y="318142"/>
            <a:ext cx="3240360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重大活動說明</a:t>
            </a:r>
            <a:endParaRPr lang="zh-TW" altLang="en-US" sz="36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981200" y="990600"/>
            <a:ext cx="7560840" cy="43924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10/29(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二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、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10/30(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三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  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第一次定期評量</a:t>
            </a:r>
          </a:p>
          <a:p>
            <a:pPr>
              <a:lnSpc>
                <a:spcPct val="125000"/>
              </a:lnSpc>
            </a:pP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11/7(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四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 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淡水之旅校外教學配合國語第八課淡水小鎮</a:t>
            </a:r>
          </a:p>
          <a:p>
            <a:pPr>
              <a:lnSpc>
                <a:spcPct val="125000"/>
              </a:lnSpc>
            </a:pP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11/30(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六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 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運動會、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12/2(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一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 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運動會補假</a:t>
            </a:r>
          </a:p>
          <a:p>
            <a:pPr>
              <a:lnSpc>
                <a:spcPct val="125000"/>
              </a:lnSpc>
            </a:pP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12/10(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二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 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動物園校外教學</a:t>
            </a:r>
          </a:p>
          <a:p>
            <a:pPr>
              <a:lnSpc>
                <a:spcPct val="125000"/>
              </a:lnSpc>
            </a:pP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12/19(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四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 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客家文化到校宣導活動</a:t>
            </a:r>
          </a:p>
          <a:p>
            <a:pPr>
              <a:lnSpc>
                <a:spcPct val="125000"/>
              </a:lnSpc>
            </a:pP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1/9(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四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、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1/10(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五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 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第二次定期評量</a:t>
            </a:r>
          </a:p>
          <a:p>
            <a:pPr>
              <a:lnSpc>
                <a:spcPct val="125000"/>
              </a:lnSpc>
            </a:pP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1/20(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一</a:t>
            </a:r>
            <a:r>
              <a:rPr lang="en-US" altLang="zh-TW" sz="2800" kern="100" smtClean="0">
                <a:latin typeface="Calibri"/>
                <a:ea typeface="標楷體"/>
                <a:cs typeface="Times New Roman"/>
              </a:rPr>
              <a:t>) </a:t>
            </a:r>
            <a:r>
              <a:rPr lang="zh-TW" altLang="en-US" sz="2800" kern="100" smtClean="0">
                <a:latin typeface="Calibri"/>
                <a:ea typeface="標楷體"/>
                <a:cs typeface="Times New Roman"/>
              </a:rPr>
              <a:t>休業式 </a:t>
            </a:r>
          </a:p>
          <a:p>
            <a:pPr>
              <a:lnSpc>
                <a:spcPct val="125000"/>
              </a:lnSpc>
            </a:pPr>
            <a:endParaRPr lang="zh-TW" altLang="en-US" sz="2400" kern="100" dirty="0">
              <a:latin typeface="Calibri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3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755576" y="404664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/>
              <a:t>家長配合事項</a:t>
            </a:r>
            <a:endParaRPr lang="zh-TW" altLang="en-US" sz="36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752600" y="94604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早上</a:t>
            </a:r>
            <a:r>
              <a:rPr lang="en-US" altLang="zh-TW" sz="2400" kern="100" smtClean="0">
                <a:latin typeface="Calibri"/>
                <a:ea typeface="標楷體"/>
                <a:cs typeface="Times New Roman"/>
              </a:rPr>
              <a:t>7</a:t>
            </a: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2400" kern="100" smtClean="0">
                <a:latin typeface="Calibri"/>
                <a:ea typeface="標楷體"/>
                <a:cs typeface="Times New Roman"/>
              </a:rPr>
              <a:t>40</a:t>
            </a: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前能到校，才有時間做好打掃工作和抄聯絡簿，有個好開始！</a:t>
            </a:r>
            <a:endParaRPr lang="zh-TW" altLang="en-US" sz="2400" kern="100" smtClean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為了孩子的健康，勿帶零食、飲料帶校，除非是特殊節慶活動或生日分享喜悅。</a:t>
            </a:r>
            <a:endParaRPr lang="zh-TW" altLang="en-US" sz="2400" kern="100" smtClean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檢查孩子作業是否完成，養成今日事今日畢的負責態度，若因事無法做完或未帶回，請註明在聯絡簿中！</a:t>
            </a:r>
            <a:endParaRPr lang="zh-TW" altLang="en-US" sz="2400" kern="100" smtClean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在家多訓練孩子做家事，培養良好的生活能力和負責態度。</a:t>
            </a:r>
            <a:endParaRPr lang="zh-TW" altLang="en-US" sz="2400" kern="100" smtClean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假日多安排有益身心健康的休閒活動，如游泳、騎車、爬山、踏青、看展覽等，遠離</a:t>
            </a:r>
            <a:r>
              <a:rPr lang="en-US" altLang="zh-TW" sz="2400" kern="100" smtClean="0">
                <a:latin typeface="Calibri"/>
                <a:ea typeface="標楷體"/>
                <a:cs typeface="Times New Roman"/>
              </a:rPr>
              <a:t>3C</a:t>
            </a: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產品，多親近大自然。</a:t>
            </a:r>
            <a:endParaRPr lang="zh-TW" altLang="en-US" sz="24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48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295400" y="533400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班親會代表</a:t>
            </a:r>
            <a:endParaRPr lang="zh-TW" altLang="en-US" sz="36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676400" y="13716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班級家長代表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參加班級代表會議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總務組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管理班費及採買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活動組數位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班級活動支援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聯絡組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班務聯繫事項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68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兒童玩伴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48A19-A147-4EA0-8120-5A930CEEB18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1134</Words>
  <Application>Microsoft Office PowerPoint</Application>
  <PresentationFormat>自訂</PresentationFormat>
  <Paragraphs>122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兒童玩伴 16x9</vt:lpstr>
      <vt:lpstr>PowerPoint 簡報</vt:lpstr>
      <vt:lpstr>學校日座談會流程： </vt:lpstr>
      <vt:lpstr>PowerPoint 簡報</vt:lpstr>
      <vt:lpstr>PowerPoint 簡報</vt:lpstr>
      <vt:lpstr>課程教學</vt:lpstr>
      <vt:lpstr>成績計算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2013-07-31T14:55:39Z</dcterms:created>
  <dcterms:modified xsi:type="dcterms:W3CDTF">2019-09-06T21:10:27Z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