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63" r:id="rId6"/>
    <p:sldId id="265" r:id="rId7"/>
    <p:sldId id="266" r:id="rId8"/>
    <p:sldId id="267" r:id="rId9"/>
    <p:sldId id="269" r:id="rId10"/>
    <p:sldId id="271" r:id="rId11"/>
    <p:sldId id="273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3088" autoAdjust="0"/>
  </p:normalViewPr>
  <p:slideViewPr>
    <p:cSldViewPr>
      <p:cViewPr varScale="1">
        <p:scale>
          <a:sx n="60" d="100"/>
          <a:sy n="60" d="100"/>
        </p:scale>
        <p:origin x="-96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/>
            </a:lvl1pPr>
          </a:lstStyle>
          <a:p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/>
            </a:lvl1pPr>
          </a:lstStyle>
          <a:p>
            <a:fld id="{FFBE2AAA-2CC7-4F9C-A8C6-8B9F2A3E9EF0}" type="datetimeFigureOut">
              <a:rPr lang="en-US" altLang="zh-TW" smtClean="0">
                <a:ea typeface="Microsoft JhengHei UI" panose="020B0604030504040204" pitchFamily="34" charset="-120"/>
              </a:rPr>
              <a:t>3/6/2020</a:t>
            </a:fld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/>
            </a:lvl1pPr>
          </a:lstStyle>
          <a:p>
            <a:endParaRPr lang="zh-TW" dirty="0">
              <a:ea typeface="Microsoft JhengHei UI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/>
            </a:lvl1pPr>
          </a:lstStyle>
          <a:p>
            <a:fld id="{950AD62A-9EE1-43E3-A7E5-D268F71DF3EB}" type="slidenum">
              <a:rPr lang="zh-TW" smtClean="0">
                <a:ea typeface="Microsoft JhengHei UI" panose="020B0604030504040204" pitchFamily="34" charset="-120"/>
              </a:rPr>
              <a:t>‹#›</a:t>
            </a:fld>
            <a:endParaRPr lang="zh-TW" dirty="0"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fld id="{2B37ADBA-1AC7-4CD6-8AFF-4E8087BA5487}" type="datetimeFigureOut">
              <a:rPr lang="en-US" altLang="zh-TW" smtClean="0"/>
              <a:pPr/>
              <a:t>3/6/2020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dirty="0"/>
              <a:t>按一下以編輯母片文字樣式</a:t>
            </a:r>
          </a:p>
          <a:p>
            <a:pPr lvl="1"/>
            <a:r>
              <a:rPr lang="zh-TW" dirty="0"/>
              <a:t>第二層</a:t>
            </a:r>
          </a:p>
          <a:p>
            <a:pPr lvl="2"/>
            <a:r>
              <a:rPr lang="zh-TW" dirty="0"/>
              <a:t>第三層</a:t>
            </a:r>
          </a:p>
          <a:p>
            <a:pPr lvl="3"/>
            <a:r>
              <a:rPr lang="zh-TW" dirty="0"/>
              <a:t>第四層</a:t>
            </a:r>
          </a:p>
          <a:p>
            <a:pPr lvl="4"/>
            <a:r>
              <a:rPr lang="zh-TW" dirty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TW" sz="1200">
                <a:ea typeface="Microsoft JhengHei UI" panose="020B0604030504040204" pitchFamily="34" charset="-120"/>
              </a:defRPr>
            </a:lvl1pPr>
          </a:lstStyle>
          <a:p>
            <a:fld id="{5534C2EF-8A97-4DAF-B099-E567883644D6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lang="zh-TW" sz="1200" kern="1200">
        <a:solidFill>
          <a:schemeClr val="tx1"/>
        </a:solidFill>
        <a:latin typeface="+mn-lt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TW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4C2EF-8A97-4DAF-B099-E567883644D6}" type="slidenum">
              <a:rPr lang="en-US" altLang="zh-TW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63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 latinLnBrk="0">
              <a:defRPr lang="zh-TW" sz="44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1200"/>
              </a:spcBef>
              <a:buNone/>
              <a:defRPr lang="zh-TW" sz="2400">
                <a:latin typeface="Microsoft JhengHei UI" panose="020B0604030504040204" pitchFamily="34" charset="-120"/>
              </a:defRPr>
            </a:lvl1pPr>
            <a:lvl2pPr marL="457200" indent="0" algn="ctr" latinLnBrk="0">
              <a:buNone/>
              <a:defRPr lang="zh-TW" sz="2000"/>
            </a:lvl2pPr>
            <a:lvl3pPr marL="914400" indent="0" algn="ctr" latinLnBrk="0">
              <a:buNone/>
              <a:defRPr lang="zh-TW" sz="1800"/>
            </a:lvl3pPr>
            <a:lvl4pPr marL="1371600" indent="0" algn="ctr" latinLnBrk="0">
              <a:buNone/>
              <a:defRPr lang="zh-TW" sz="1600"/>
            </a:lvl4pPr>
            <a:lvl5pPr marL="1828800" indent="0" algn="ctr" latinLnBrk="0">
              <a:buNone/>
              <a:defRPr lang="zh-TW" sz="1600"/>
            </a:lvl5pPr>
            <a:lvl6pPr marL="2286000" indent="0" algn="ctr" latinLnBrk="0">
              <a:buNone/>
              <a:defRPr lang="zh-TW" sz="1600"/>
            </a:lvl6pPr>
            <a:lvl7pPr marL="2743200" indent="0" algn="ctr" latinLnBrk="0">
              <a:buNone/>
              <a:defRPr lang="zh-TW" sz="1600"/>
            </a:lvl7pPr>
            <a:lvl8pPr marL="3200400" indent="0" algn="ctr" latinLnBrk="0">
              <a:buNone/>
              <a:defRPr lang="zh-TW" sz="1600"/>
            </a:lvl8pPr>
            <a:lvl9pPr marL="3657600" indent="0" algn="ctr" latinLnBrk="0">
              <a:buNone/>
              <a:defRPr lang="zh-TW" sz="1600"/>
            </a:lvl9pPr>
          </a:lstStyle>
          <a:p>
            <a:r>
              <a:rPr lang="zh-TW" dirty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兩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圖片版面配置區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20" name="文字版面配置區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三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手繪多邊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8" name="手繪多邊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圖片版面配置區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7" name="文字版面配置區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0" indent="0" latinLnBrk="0">
              <a:spcBef>
                <a:spcPts val="1200"/>
              </a:spcBef>
              <a:buNone/>
              <a:defRPr lang="zh-TW" sz="1800"/>
            </a:lvl2pPr>
            <a:lvl3pPr marL="0" indent="0" latinLnBrk="0">
              <a:spcBef>
                <a:spcPts val="1200"/>
              </a:spcBef>
              <a:buNone/>
              <a:defRPr lang="zh-TW" sz="1800"/>
            </a:lvl3pPr>
            <a:lvl4pPr marL="0" indent="0" latinLnBrk="0">
              <a:spcBef>
                <a:spcPts val="1200"/>
              </a:spcBef>
              <a:buNone/>
              <a:defRPr lang="zh-TW" sz="1800"/>
            </a:lvl4pPr>
            <a:lvl5pPr marL="0" indent="0" latinLnBrk="0">
              <a:spcBef>
                <a:spcPts val="1200"/>
              </a:spcBef>
              <a:buNone/>
              <a:defRPr lang="zh-TW" sz="1800"/>
            </a:lvl5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 latinLnBrk="0">
              <a:defRPr lang="zh-TW" sz="2400">
                <a:solidFill>
                  <a:schemeClr val="accent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五張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手繪多邊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9" name="圖片版面配置區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0" name="手繪多邊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1" name="圖片版面配置區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 dirty="0"/>
              <a:t>按一下圖示以新增圖片</a:t>
            </a:r>
          </a:p>
        </p:txBody>
      </p:sp>
      <p:sp>
        <p:nvSpPr>
          <p:cNvPr id="12" name="手繪多邊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圖片版面配置區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14" name="手繪多邊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圖片版面配置區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  <p:sp>
        <p:nvSpPr>
          <p:cNvPr id="20" name="手繪多邊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1" name="圖片版面配置區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 latinLnBrk="0">
              <a:defRPr lang="zh-TW" sz="44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2400">
                <a:solidFill>
                  <a:schemeClr val="tx1"/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TW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TW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400" b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TW" sz="2400" b="0">
                <a:solidFill>
                  <a:schemeClr val="accent4">
                    <a:lumMod val="75000"/>
                  </a:schemeClr>
                </a:solidFill>
                <a:latin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000" b="1"/>
            </a:lvl2pPr>
            <a:lvl3pPr marL="914400" indent="0" latinLnBrk="0">
              <a:buNone/>
              <a:defRPr lang="zh-TW" sz="1800" b="1"/>
            </a:lvl3pPr>
            <a:lvl4pPr marL="1371600" indent="0" latinLnBrk="0">
              <a:buNone/>
              <a:defRPr lang="zh-TW" sz="1600" b="1"/>
            </a:lvl4pPr>
            <a:lvl5pPr marL="1828800" indent="0" latinLnBrk="0">
              <a:buNone/>
              <a:defRPr lang="zh-TW" sz="1600" b="1"/>
            </a:lvl5pPr>
            <a:lvl6pPr marL="2286000" indent="0" latinLnBrk="0">
              <a:buNone/>
              <a:defRPr lang="zh-TW" sz="1600" b="1"/>
            </a:lvl6pPr>
            <a:lvl7pPr marL="2743200" indent="0" latinLnBrk="0">
              <a:buNone/>
              <a:defRPr lang="zh-TW" sz="1600" b="1"/>
            </a:lvl7pPr>
            <a:lvl8pPr marL="3200400" indent="0" latinLnBrk="0">
              <a:buNone/>
              <a:defRPr lang="zh-TW" sz="1600" b="1"/>
            </a:lvl8pPr>
            <a:lvl9pPr marL="3657600" indent="0" latinLnBrk="0">
              <a:buNone/>
              <a:defRPr lang="zh-TW" sz="1600" b="1"/>
            </a:lvl9pPr>
          </a:lstStyle>
          <a:p>
            <a:pPr lvl="0"/>
            <a:r>
              <a:rPr lang="zh-TW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TW" sz="3200"/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 latinLnBrk="0">
              <a:defRPr lang="zh-TW" sz="2000"/>
            </a:lvl1pPr>
            <a:lvl2pPr latinLnBrk="0">
              <a:defRPr lang="zh-TW" sz="1800"/>
            </a:lvl2pPr>
            <a:lvl3pPr latinLnBrk="0">
              <a:defRPr lang="zh-TW" sz="1600"/>
            </a:lvl3pPr>
            <a:lvl4pPr latinLnBrk="0">
              <a:defRPr lang="zh-TW" sz="1400"/>
            </a:lvl4pPr>
            <a:lvl5pPr latinLnBrk="0">
              <a:defRPr lang="zh-TW" sz="1400"/>
            </a:lvl5pPr>
            <a:lvl6pPr latinLnBrk="0">
              <a:defRPr lang="zh-TW" sz="2000"/>
            </a:lvl6pPr>
            <a:lvl7pPr latinLnBrk="0">
              <a:defRPr lang="zh-TW" sz="2000"/>
            </a:lvl7pPr>
            <a:lvl8pPr latinLnBrk="0">
              <a:defRPr lang="zh-TW" sz="2000"/>
            </a:lvl8pPr>
            <a:lvl9pPr latinLnBrk="0">
              <a:defRPr lang="zh-TW" sz="2000"/>
            </a:lvl9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800"/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2020/3/6</a:t>
            </a:fld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TW" sz="3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r>
              <a:rPr lang="zh-TW"/>
              <a:t>按一下以編輯母片標題樣式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TW"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1400"/>
            </a:lvl2pPr>
            <a:lvl3pPr marL="914400" indent="0" latinLnBrk="0">
              <a:buNone/>
              <a:defRPr lang="zh-TW" sz="1200"/>
            </a:lvl3pPr>
            <a:lvl4pPr marL="1371600" indent="0" latinLnBrk="0">
              <a:buNone/>
              <a:defRPr lang="zh-TW" sz="1000"/>
            </a:lvl4pPr>
            <a:lvl5pPr marL="1828800" indent="0" latinLnBrk="0">
              <a:buNone/>
              <a:defRPr lang="zh-TW" sz="1000"/>
            </a:lvl5pPr>
            <a:lvl6pPr marL="2286000" indent="0" latinLnBrk="0">
              <a:buNone/>
              <a:defRPr lang="zh-TW" sz="1000"/>
            </a:lvl6pPr>
            <a:lvl7pPr marL="2743200" indent="0" latinLnBrk="0">
              <a:buNone/>
              <a:defRPr lang="zh-TW" sz="1000"/>
            </a:lvl7pPr>
            <a:lvl8pPr marL="3200400" indent="0" latinLnBrk="0">
              <a:buNone/>
              <a:defRPr lang="zh-TW" sz="1000"/>
            </a:lvl8pPr>
            <a:lvl9pPr marL="3657600" indent="0" latinLnBrk="0">
              <a:buNone/>
              <a:defRPr lang="zh-TW" sz="1000"/>
            </a:lvl9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FC8593D-7C47-471E-A8DF-97AC4FFD13F5}" type="datetimeFigureOut">
              <a:rPr lang="en-US" altLang="zh-TW" smtClean="0"/>
              <a:pPr/>
              <a:t>3/6/2020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89D71E3-7D81-4C24-B9D8-6B108755C64C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8" name="手繪多邊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" name="圖片版面配置區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TW"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latinLnBrk="0">
              <a:buNone/>
              <a:defRPr lang="zh-TW" sz="2800"/>
            </a:lvl2pPr>
            <a:lvl3pPr marL="914400" indent="0" latinLnBrk="0">
              <a:buNone/>
              <a:defRPr lang="zh-TW" sz="2400"/>
            </a:lvl3pPr>
            <a:lvl4pPr marL="1371600" indent="0" latinLnBrk="0">
              <a:buNone/>
              <a:defRPr lang="zh-TW" sz="2000"/>
            </a:lvl4pPr>
            <a:lvl5pPr marL="1828800" indent="0" latinLnBrk="0">
              <a:buNone/>
              <a:defRPr lang="zh-TW" sz="2000"/>
            </a:lvl5pPr>
            <a:lvl6pPr marL="2286000" indent="0" latinLnBrk="0">
              <a:buNone/>
              <a:defRPr lang="zh-TW" sz="2000"/>
            </a:lvl6pPr>
            <a:lvl7pPr marL="2743200" indent="0" latinLnBrk="0">
              <a:buNone/>
              <a:defRPr lang="zh-TW" sz="2000"/>
            </a:lvl7pPr>
            <a:lvl8pPr marL="3200400" indent="0" latinLnBrk="0">
              <a:buNone/>
              <a:defRPr lang="zh-TW" sz="2000"/>
            </a:lvl8pPr>
            <a:lvl9pPr marL="3657600" indent="0" latinLnBrk="0">
              <a:buNone/>
              <a:defRPr lang="zh-TW" sz="2000"/>
            </a:lvl9pPr>
          </a:lstStyle>
          <a:p>
            <a:r>
              <a:rPr lang="zh-TW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FC8593D-7C47-471E-A8DF-97AC4FFD13F5}" type="datetimeFigureOut">
              <a:rPr lang="en-US" altLang="zh-TW" smtClean="0"/>
              <a:pPr/>
              <a:t>3/6/2020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TW" sz="10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89D71E3-7D81-4C24-B9D8-6B108755C64C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TW"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zh-TW"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lang="zh-TW"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TW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TW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33400" y="1143000"/>
            <a:ext cx="9144000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TW" sz="72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ea"/>
              </a:rPr>
              <a:t>302</a:t>
            </a:r>
            <a:r>
              <a:rPr lang="zh-TW" altLang="en-US" sz="72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學校</a:t>
            </a:r>
            <a:r>
              <a:rPr lang="zh-TW" altLang="en-US" sz="7200" b="1" spc="50" dirty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日</a:t>
            </a:r>
            <a:r>
              <a:rPr lang="zh-TW" altLang="en-US" sz="7200" b="1" spc="50" dirty="0" smtClean="0">
                <a:ln w="1143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座談會</a:t>
            </a:r>
            <a:endParaRPr lang="en-US" altLang="zh-TW" sz="7200" b="1" spc="50" dirty="0" smtClean="0">
              <a:ln w="1143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endParaRPr lang="en-US" altLang="zh-TW" sz="4800" b="1" cap="none" spc="50" dirty="0" smtClean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anose="03000609000000000000" pitchFamily="65" charset="-120"/>
              <a:ea typeface="文鼎中楷" panose="03000609000000000000" pitchFamily="65" charset="-120"/>
            </a:endParaRPr>
          </a:p>
          <a:p>
            <a:pPr algn="ctr"/>
            <a:r>
              <a:rPr lang="zh-TW" altLang="en-US" sz="4800" b="1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anose="03000609000000000000" pitchFamily="65" charset="-120"/>
                <a:ea typeface="文鼎中楷" panose="03000609000000000000" pitchFamily="65" charset="-120"/>
              </a:rPr>
              <a:t> </a:t>
            </a:r>
            <a:r>
              <a:rPr lang="zh-TW" altLang="en-US" sz="4800" b="1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anose="03000609000000000000" pitchFamily="65" charset="-120"/>
                <a:ea typeface="文鼎中楷" panose="03000609000000000000" pitchFamily="65" charset="-120"/>
              </a:rPr>
              <a:t>                  </a:t>
            </a:r>
            <a:r>
              <a:rPr lang="en-US" altLang="zh-TW" sz="4800" b="1" cap="none" spc="50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楷" panose="03000609000000000000" pitchFamily="65" charset="-120"/>
                <a:ea typeface="文鼎中楷" panose="03000609000000000000" pitchFamily="65" charset="-120"/>
              </a:rPr>
              <a:t>109.3.6</a:t>
            </a:r>
            <a:endParaRPr lang="zh-TW" altLang="en-US" sz="4800" b="1" cap="none" spc="50" dirty="0">
              <a:ln w="1143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楷" panose="03000609000000000000" pitchFamily="65" charset="-120"/>
              <a:ea typeface="文鼎中楷" panose="030006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585686" y="890360"/>
            <a:ext cx="8686800" cy="3474720"/>
          </a:xfrm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zh-TW" sz="2400" b="0" kern="100" dirty="0">
                <a:solidFill>
                  <a:srgbClr val="C00000"/>
                </a:solidFill>
                <a:latin typeface="Calibri"/>
                <a:ea typeface="標楷體"/>
                <a:cs typeface="Times New Roman"/>
              </a:rPr>
              <a:t>好習慣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：上學不遲到、打掃學做事、吃飯不偏食、飯後會潔牙、作業有品質、錯誤勤修正、上課守秩序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……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solidFill>
                  <a:srgbClr val="C00000"/>
                </a:solidFill>
                <a:latin typeface="Calibri"/>
                <a:ea typeface="標楷體"/>
                <a:cs typeface="Times New Roman"/>
              </a:rPr>
              <a:t>好品格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：感恩、惜福、勤勞、尊重、禮貌、順服、包容、負責、讚美、助人</a:t>
            </a:r>
            <a:r>
              <a:rPr lang="en-US" altLang="zh-TW" sz="2400" b="0" kern="100" dirty="0">
                <a:latin typeface="Calibri"/>
                <a:ea typeface="標楷體"/>
                <a:cs typeface="Times New Roman"/>
              </a:rPr>
              <a:t>……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班級家長捐款運用說明：本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班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捐款金額總收入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18050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元，扣除班級開銷，餘額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12572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元，持續用於班務的活動支應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本學期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  <a:hlinkClick r:id="rId2" action="ppaction://hlinksldjump"/>
              </a:rPr>
              <a:t>個人補充教材費</a:t>
            </a: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有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國、數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等作業簿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，共計</a:t>
            </a:r>
            <a:r>
              <a:rPr lang="en-US" altLang="zh-TW" sz="2400" kern="100" dirty="0" smtClean="0">
                <a:latin typeface="Calibri"/>
                <a:ea typeface="標楷體"/>
                <a:cs typeface="Times New Roman"/>
              </a:rPr>
              <a:t>25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0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元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本學期開始推動讀報教育，將訂閱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國語日報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，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一個</a:t>
            </a:r>
            <a:r>
              <a:rPr lang="zh-TW" altLang="en-US" sz="2400" kern="100" dirty="0">
                <a:latin typeface="Calibri"/>
                <a:ea typeface="標楷體"/>
                <a:cs typeface="Times New Roman"/>
              </a:rPr>
              <a:t>月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費用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300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元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sz="2000" b="0" kern="100" dirty="0">
              <a:latin typeface="Calibri"/>
              <a:cs typeface="Times New Roman"/>
            </a:endParaRPr>
          </a:p>
          <a:p>
            <a:pPr marL="0" lvl="0" indent="0">
              <a:lnSpc>
                <a:spcPct val="125000"/>
              </a:lnSpc>
            </a:pPr>
            <a:endParaRPr lang="zh-TW" altLang="zh-TW" sz="2800" b="0" kern="100" dirty="0">
              <a:latin typeface="Calibri"/>
              <a:cs typeface="Times New Roman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1371600" y="152400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 smtClean="0"/>
              <a:t>班級經營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90734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3024336" cy="54864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zh-TW" altLang="en-US" sz="3600" dirty="0" smtClean="0"/>
              <a:t>課程教學</a:t>
            </a:r>
            <a:endParaRPr lang="zh-TW" altLang="en-US" sz="3600" dirty="0"/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1828800" y="990600"/>
            <a:ext cx="8229600" cy="4525963"/>
          </a:xfrm>
        </p:spPr>
        <p:txBody>
          <a:bodyPr>
            <a:noAutofit/>
          </a:bodyPr>
          <a:lstStyle/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國語科：重視全方位的語文學習，有課文理解的討論、積極參與發表、讀報教育、班級讀書會、和其他多元閱讀與寫作練習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等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(</a:t>
            </a:r>
            <a:r>
              <a:rPr lang="zh-TW" altLang="en-US" sz="2400" b="0" kern="100" dirty="0" smtClean="0">
                <a:latin typeface="Calibri"/>
                <a:ea typeface="標楷體"/>
                <a:cs typeface="Times New Roman"/>
              </a:rPr>
              <a:t>聽說讀寫</a:t>
            </a:r>
            <a:r>
              <a:rPr lang="en-US" altLang="zh-TW" sz="2400" b="0" kern="100" dirty="0" smtClean="0">
                <a:latin typeface="Calibri"/>
                <a:ea typeface="標楷體"/>
                <a:cs typeface="Times New Roman"/>
              </a:rPr>
              <a:t>)</a:t>
            </a:r>
            <a:r>
              <a:rPr lang="zh-TW" altLang="zh-TW" sz="2400" b="0" kern="100" dirty="0" smtClean="0">
                <a:latin typeface="Calibri"/>
                <a:ea typeface="標楷體"/>
                <a:cs typeface="Times New Roman"/>
              </a:rPr>
              <a:t>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數學科：操作實物加強概念的理解、有邏輯的算式答題、精熟練習各類題目等。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社會科：透過家庭生或和學校生活，認識自我及與團體的連結，增進安全知識。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綜合科：採校本自編課程，配合學校節慶、生活教育、校外教學等，規劃多元的體驗學習活動。</a:t>
            </a:r>
            <a:endParaRPr lang="zh-TW" altLang="zh-TW" sz="2400" b="0" kern="100" dirty="0">
              <a:latin typeface="Calibri"/>
              <a:cs typeface="Times New Roman"/>
            </a:endParaRPr>
          </a:p>
          <a:p>
            <a:pPr lvl="0">
              <a:lnSpc>
                <a:spcPct val="125000"/>
              </a:lnSpc>
              <a:buFont typeface="+mj-lt"/>
              <a:buAutoNum type="arabicPeriod"/>
            </a:pPr>
            <a:r>
              <a:rPr lang="zh-TW" altLang="zh-TW" sz="2400" b="0" kern="100" dirty="0">
                <a:latin typeface="Calibri"/>
                <a:ea typeface="標楷體"/>
                <a:cs typeface="Times New Roman"/>
              </a:rPr>
              <a:t>各項作業格式的說明</a:t>
            </a:r>
            <a:endParaRPr lang="zh-TW" altLang="zh-TW" sz="2400" b="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82940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3024336" cy="54864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 algn="ctr"/>
            <a:r>
              <a:rPr lang="zh-TW" altLang="en-US" sz="3600" dirty="0" smtClean="0"/>
              <a:t>成績計算</a:t>
            </a:r>
            <a:endParaRPr lang="zh-TW" altLang="en-US" sz="3600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447800" y="1524000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zh-TW" altLang="en-US" sz="3600" kern="100" smtClean="0">
                <a:latin typeface="Calibri"/>
                <a:ea typeface="標楷體"/>
                <a:cs typeface="Times New Roman"/>
              </a:rPr>
              <a:t>國語、數學、社會各學科的平時成績</a:t>
            </a:r>
            <a:r>
              <a:rPr lang="en-US" altLang="zh-TW" sz="3600" kern="100" smtClean="0">
                <a:latin typeface="Calibri"/>
                <a:ea typeface="標楷體"/>
                <a:cs typeface="Times New Roman"/>
              </a:rPr>
              <a:t>60%</a:t>
            </a:r>
            <a:r>
              <a:rPr lang="zh-TW" altLang="en-US" sz="3600" kern="100" smtClean="0">
                <a:latin typeface="Calibri"/>
                <a:ea typeface="標楷體"/>
                <a:cs typeface="Times New Roman"/>
              </a:rPr>
              <a:t>、兩次月考</a:t>
            </a:r>
            <a:r>
              <a:rPr lang="en-US" altLang="zh-TW" sz="3600" kern="100" smtClean="0">
                <a:latin typeface="Calibri"/>
                <a:ea typeface="標楷體"/>
                <a:cs typeface="Times New Roman"/>
              </a:rPr>
              <a:t>40%</a:t>
            </a:r>
            <a:r>
              <a:rPr lang="zh-TW" altLang="en-US" sz="3600" kern="100" smtClean="0">
                <a:latin typeface="Calibri"/>
                <a:ea typeface="標楷體"/>
                <a:cs typeface="Times New Roman"/>
              </a:rPr>
              <a:t>，加總為學期各科總成績。</a:t>
            </a:r>
            <a:endParaRPr lang="zh-TW" altLang="en-US" sz="3600" kern="100" smtClean="0">
              <a:latin typeface="Calibri"/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zh-TW" altLang="en-US" sz="3600" kern="100" smtClean="0">
                <a:latin typeface="Calibri"/>
                <a:ea typeface="標楷體"/>
                <a:cs typeface="Times New Roman"/>
              </a:rPr>
              <a:t>平時成績內容為習作、學習單、上課發表、作業、小考、報告等。</a:t>
            </a:r>
            <a:endParaRPr lang="zh-TW" altLang="en-US" sz="3600" kern="100" smtClean="0">
              <a:latin typeface="Calibri"/>
              <a:cs typeface="Times New Roman"/>
            </a:endParaRPr>
          </a:p>
          <a:p>
            <a:pPr marL="0" indent="0">
              <a:lnSpc>
                <a:spcPct val="125000"/>
              </a:lnSpc>
            </a:pPr>
            <a:endParaRPr lang="zh-TW" altLang="en-US" sz="28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5121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755576" y="318142"/>
            <a:ext cx="3240360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 smtClean="0"/>
              <a:t>重大活動說明</a:t>
            </a:r>
            <a:endParaRPr lang="zh-TW" altLang="en-US" sz="3600" dirty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1981200" y="990600"/>
            <a:ext cx="7560840" cy="43924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3/28(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六</a:t>
            </a: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)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園遊會，延後，日期未定。</a:t>
            </a:r>
            <a:endParaRPr lang="en-US" altLang="zh-TW" sz="2800" kern="100" dirty="0" smtClean="0">
              <a:latin typeface="Calibri"/>
              <a:ea typeface="標楷體"/>
              <a:cs typeface="Times New Roman"/>
            </a:endParaRPr>
          </a:p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4/16(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二</a:t>
            </a: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)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校外教學美術館，防疫暫時取消</a:t>
            </a:r>
          </a:p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4/30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、</a:t>
            </a: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5/1 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第一次定期評量</a:t>
            </a:r>
            <a:endParaRPr lang="en-US" altLang="zh-TW" sz="2800" kern="100" dirty="0" smtClean="0">
              <a:latin typeface="Calibri"/>
              <a:ea typeface="標楷體"/>
              <a:cs typeface="Times New Roman"/>
            </a:endParaRPr>
          </a:p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5/7(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四</a:t>
            </a: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)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羽球向上擊球體育競賽</a:t>
            </a:r>
          </a:p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7/7-7/8 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第二次定期評量</a:t>
            </a:r>
          </a:p>
          <a:p>
            <a:pPr>
              <a:lnSpc>
                <a:spcPct val="125000"/>
              </a:lnSpc>
            </a:pP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7/14(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一</a:t>
            </a:r>
            <a:r>
              <a:rPr lang="en-US" altLang="zh-TW" sz="2800" kern="100" dirty="0" smtClean="0">
                <a:latin typeface="Calibri"/>
                <a:ea typeface="標楷體"/>
                <a:cs typeface="Times New Roman"/>
              </a:rPr>
              <a:t>) </a:t>
            </a:r>
            <a:r>
              <a:rPr lang="zh-TW" altLang="en-US" sz="2800" kern="100" dirty="0" smtClean="0">
                <a:latin typeface="Calibri"/>
                <a:ea typeface="標楷體"/>
                <a:cs typeface="Times New Roman"/>
              </a:rPr>
              <a:t>休業式 </a:t>
            </a:r>
          </a:p>
          <a:p>
            <a:pPr>
              <a:lnSpc>
                <a:spcPct val="125000"/>
              </a:lnSpc>
            </a:pPr>
            <a:endParaRPr lang="zh-TW" altLang="en-US" sz="2400" kern="100" dirty="0">
              <a:latin typeface="Calibri"/>
              <a:ea typeface="標楷體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39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755576" y="404664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3600" smtClean="0"/>
              <a:t>家長配合事項</a:t>
            </a:r>
            <a:endParaRPr lang="zh-TW" altLang="en-US" sz="3600" dirty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1752600" y="946047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早上</a:t>
            </a:r>
            <a:r>
              <a:rPr lang="en-US" altLang="zh-TW" sz="2400" kern="100" smtClean="0">
                <a:latin typeface="Calibri"/>
                <a:ea typeface="標楷體"/>
                <a:cs typeface="Times New Roman"/>
              </a:rPr>
              <a:t>7</a:t>
            </a: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：</a:t>
            </a:r>
            <a:r>
              <a:rPr lang="en-US" altLang="zh-TW" sz="2400" kern="100" smtClean="0">
                <a:latin typeface="Calibri"/>
                <a:ea typeface="標楷體"/>
                <a:cs typeface="Times New Roman"/>
              </a:rPr>
              <a:t>40</a:t>
            </a: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前能到校，才有時間做好打掃工作和抄聯絡簿，有個好開始！</a:t>
            </a:r>
            <a:endParaRPr lang="zh-TW" altLang="en-US" sz="2400" kern="100" smtClean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為了孩子的健康，勿帶零食、飲料帶校，除非是特殊節慶活動或生日分享喜悅。</a:t>
            </a:r>
            <a:endParaRPr lang="zh-TW" altLang="en-US" sz="2400" kern="100" smtClean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檢查孩子作業是否完成，養成今日事今日畢的負責態度，若因事無法做完或未帶回，請註明在聯絡簿中！</a:t>
            </a:r>
            <a:endParaRPr lang="zh-TW" altLang="en-US" sz="2400" kern="100" smtClean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在家多訓練孩子做家事，培養良好的生活能力和負責態度。</a:t>
            </a:r>
            <a:endParaRPr lang="zh-TW" altLang="en-US" sz="2400" kern="100" smtClean="0">
              <a:latin typeface="Calibri"/>
              <a:cs typeface="Times New Roman"/>
            </a:endParaRP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假日多安排有益身心健康的休閒活動，如游泳、騎車、爬山、踏青、看展覽等，遠離</a:t>
            </a:r>
            <a:r>
              <a:rPr lang="en-US" altLang="zh-TW" sz="2400" kern="100" smtClean="0">
                <a:latin typeface="Calibri"/>
                <a:ea typeface="標楷體"/>
                <a:cs typeface="Times New Roman"/>
              </a:rPr>
              <a:t>3C</a:t>
            </a:r>
            <a:r>
              <a:rPr lang="zh-TW" altLang="en-US" sz="2400" kern="100" smtClean="0">
                <a:latin typeface="Calibri"/>
                <a:ea typeface="標楷體"/>
                <a:cs typeface="Times New Roman"/>
              </a:rPr>
              <a:t>產品，多親近大自然。</a:t>
            </a:r>
            <a:endParaRPr lang="zh-TW" altLang="en-US" sz="24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748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066800" y="304800"/>
            <a:ext cx="3024336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 smtClean="0"/>
              <a:t>親師交流時間</a:t>
            </a:r>
            <a:endParaRPr lang="zh-TW" altLang="en-US" sz="3600" dirty="0"/>
          </a:p>
        </p:txBody>
      </p:sp>
      <p:graphicFrame>
        <p:nvGraphicFramePr>
          <p:cNvPr id="3" name="內容版面配置區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28041"/>
              </p:ext>
            </p:extLst>
          </p:nvPr>
        </p:nvGraphicFramePr>
        <p:xfrm>
          <a:off x="1447800" y="1219200"/>
          <a:ext cx="9144000" cy="417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5962"/>
                <a:gridCol w="8368038"/>
              </a:tblGrid>
              <a:tr h="2160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教師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品格：品格典範、故事</a:t>
                      </a:r>
                      <a:r>
                        <a:rPr 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alt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檢核</a:t>
                      </a:r>
                      <a:r>
                        <a:rPr 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融入各學習領域及生活教育</a:t>
                      </a:r>
                      <a:r>
                        <a:rPr 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閱讀：閱讀的質量並重。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課本本位閱讀理解及廣泛大量的閱讀</a:t>
                      </a:r>
                      <a:r>
                        <a:rPr 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說話</a:t>
                      </a:r>
                      <a:r>
                        <a:rPr 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zh-TW" alt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溝通及表達的利器。</a:t>
                      </a:r>
                      <a:r>
                        <a:rPr lang="en-US" alt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上課發表、上台報告、參加比賽</a:t>
                      </a:r>
                      <a:r>
                        <a:rPr lang="en-US" alt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9442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家長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溝通聯繫：善用聯絡簿、電話及學校面談。</a:t>
                      </a:r>
                      <a:r>
                        <a:rPr lang="en-US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請每天簽聯絡簿</a:t>
                      </a:r>
                      <a:r>
                        <a:rPr lang="en-US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漸進釋放責任：讓孩子學習負責任，別替孩子做得太多，孩子需要機會累積經驗</a:t>
                      </a:r>
                      <a:r>
                        <a:rPr lang="zh-TW" sz="22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。</a:t>
                      </a:r>
                      <a:endParaRPr lang="en-US" altLang="zh-TW" sz="2200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2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愛與陪伴：閱讀、遊戲及聊天，家長的陪伴是孩子成長的動力。</a:t>
                      </a:r>
                      <a:endParaRPr lang="zh-TW" sz="2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12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1066800" y="457200"/>
            <a:ext cx="1368152" cy="54864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TW"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3600" dirty="0" smtClean="0"/>
              <a:t>後語</a:t>
            </a:r>
            <a:endParaRPr lang="zh-TW" altLang="en-US" sz="3600" dirty="0"/>
          </a:p>
        </p:txBody>
      </p:sp>
      <p:sp>
        <p:nvSpPr>
          <p:cNvPr id="3" name="內容版面配置區 2"/>
          <p:cNvSpPr txBox="1">
            <a:spLocks/>
          </p:cNvSpPr>
          <p:nvPr/>
        </p:nvSpPr>
        <p:spPr>
          <a:xfrm>
            <a:off x="1600200" y="1219200"/>
            <a:ext cx="8352928" cy="50405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Char char="•"/>
              <a:defRPr lang="zh-TW" sz="20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lang="zh-TW" sz="18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2pPr>
            <a:lvl3pPr marL="685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6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3pPr>
            <a:lvl4pPr marL="914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4pPr>
            <a:lvl5pPr marL="11430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defRPr>
            </a:lvl5pPr>
            <a:lvl6pPr marL="13716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zh-TW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6070">
              <a:lnSpc>
                <a:spcPct val="150000"/>
              </a:lnSpc>
              <a:spcBef>
                <a:spcPts val="900"/>
              </a:spcBef>
            </a:pPr>
            <a:r>
              <a:rPr lang="zh-TW" altLang="en-US" sz="2400" smtClean="0">
                <a:ea typeface="標楷體"/>
                <a:cs typeface="Times New Roman"/>
              </a:rPr>
              <a:t>            美好的人生建立在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好習慣</a:t>
            </a:r>
            <a:r>
              <a:rPr lang="zh-TW" altLang="en-US" sz="2400" smtClean="0">
                <a:ea typeface="標楷體"/>
                <a:cs typeface="Times New Roman"/>
              </a:rPr>
              <a:t>和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好品格</a:t>
            </a:r>
            <a:r>
              <a:rPr lang="zh-TW" altLang="en-US" sz="2400" smtClean="0">
                <a:ea typeface="標楷體"/>
                <a:cs typeface="Times New Roman"/>
              </a:rPr>
              <a:t>上，好成績不一定求得到，但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培養好習慣和好品格是父母和老師能努力的目標，</a:t>
            </a:r>
            <a:r>
              <a:rPr lang="zh-TW" altLang="en-US" sz="2400" smtClean="0">
                <a:ea typeface="標楷體"/>
                <a:cs typeface="Times New Roman"/>
              </a:rPr>
              <a:t>特別是孩子一輩子的人生導師</a:t>
            </a:r>
            <a:r>
              <a:rPr lang="en-US" altLang="zh-TW" sz="2400" smtClean="0">
                <a:ea typeface="標楷體"/>
                <a:cs typeface="Times New Roman"/>
              </a:rPr>
              <a:t>~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父母</a:t>
            </a:r>
            <a:r>
              <a:rPr lang="zh-TW" altLang="en-US" sz="2400" smtClean="0">
                <a:ea typeface="標楷體"/>
                <a:cs typeface="Times New Roman"/>
              </a:rPr>
              <a:t>，更是扮演重要的角色，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給孩子良好的生活示範</a:t>
            </a:r>
            <a:r>
              <a:rPr lang="zh-TW" altLang="en-US" sz="2400" smtClean="0">
                <a:ea typeface="標楷體"/>
                <a:cs typeface="Times New Roman"/>
              </a:rPr>
              <a:t>，</a:t>
            </a:r>
            <a:r>
              <a:rPr lang="zh-TW" altLang="en-US" sz="2400" smtClean="0">
                <a:solidFill>
                  <a:srgbClr val="C00000"/>
                </a:solidFill>
                <a:ea typeface="標楷體"/>
                <a:cs typeface="Times New Roman"/>
              </a:rPr>
              <a:t>有原則的訓練孩子養成良好習慣</a:t>
            </a:r>
            <a:r>
              <a:rPr lang="zh-TW" altLang="en-US" sz="2400" smtClean="0">
                <a:ea typeface="標楷體"/>
                <a:cs typeface="Times New Roman"/>
              </a:rPr>
              <a:t>，這些才是給孩子最好的禮物。過多的物質滿足，過多的縱容溺愛，只會讓孩子形成錯誤的價值觀，造成人生的許多缺憾。願每一位爸媽都能找到適合孩子的教養之道，與學校的老師一起帶領孩子建構美好人生的藍圖！</a:t>
            </a:r>
            <a:endParaRPr lang="zh-TW" altLang="en-US" sz="2400" kern="100" dirty="0">
              <a:latin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26907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1828800" y="1524000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感謝家長的蒞臨</a:t>
            </a:r>
            <a:endParaRPr lang="en-US" altLang="zh-TW" sz="8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1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下次再會</a:t>
            </a:r>
            <a:r>
              <a:rPr lang="en-US" altLang="zh-TW" sz="8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~~~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290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兒童玩伴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6" id="{CDF1CE40-D12A-4BBA-8E29-FD301E3A737A}" vid="{E44D8D76-07A2-4151-9426-1A858C999D66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此值指出存檔或修訂次數。應用程式會在每次修訂後更新此值。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20201C-A8DD-4CC4-91AD-21A90B9FED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F4DD25-C1C2-46B3-AB30-3E0E2E23E3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48A19-A147-4EA0-8120-5A930CEEB18C}">
  <ds:schemaRefs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744</Words>
  <Application>Microsoft Office PowerPoint</Application>
  <PresentationFormat>自訂</PresentationFormat>
  <Paragraphs>50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兒童玩伴 16x9</vt:lpstr>
      <vt:lpstr>PowerPoint 簡報</vt:lpstr>
      <vt:lpstr>PowerPoint 簡報</vt:lpstr>
      <vt:lpstr>課程教學</vt:lpstr>
      <vt:lpstr>成績計算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2013-07-31T14:55:39Z</dcterms:created>
  <dcterms:modified xsi:type="dcterms:W3CDTF">2020-03-06T06:47:47Z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