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63" r:id="rId6"/>
    <p:sldId id="265" r:id="rId7"/>
    <p:sldId id="266" r:id="rId8"/>
    <p:sldId id="267" r:id="rId9"/>
    <p:sldId id="269" r:id="rId10"/>
    <p:sldId id="271" r:id="rId11"/>
    <p:sldId id="27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088" autoAdjust="0"/>
  </p:normalViewPr>
  <p:slideViewPr>
    <p:cSldViewPr>
      <p:cViewPr varScale="1">
        <p:scale>
          <a:sx n="62" d="100"/>
          <a:sy n="62" d="100"/>
        </p:scale>
        <p:origin x="9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FFBE2AAA-2CC7-4F9C-A8C6-8B9F2A3E9EF0}" type="datetimeFigureOut">
              <a:rPr lang="en-US" altLang="zh-TW" smtClean="0">
                <a:ea typeface="Microsoft JhengHei UI" panose="020B0604030504040204" pitchFamily="34" charset="-120"/>
              </a:rPr>
              <a:t>2/25/2021</a:t>
            </a:fld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950AD62A-9EE1-43E3-A7E5-D268F71DF3EB}" type="slidenum">
              <a:rPr lang="zh-TW" smtClean="0">
                <a:ea typeface="Microsoft JhengHei UI" panose="020B0604030504040204" pitchFamily="34" charset="-120"/>
              </a:rPr>
              <a:t>‹#›</a:t>
            </a:fld>
            <a:endParaRPr lang="zh-TW" dirty="0"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fld id="{2B37ADBA-1AC7-4CD6-8AFF-4E8087BA5487}" type="datetimeFigureOut">
              <a:rPr lang="en-US" altLang="zh-TW" smtClean="0"/>
              <a:pPr/>
              <a:t>2/25/2021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fld id="{5534C2EF-8A97-4DAF-B099-E567883644D6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63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 latinLnBrk="0">
              <a:defRPr lang="zh-TW" sz="44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1200"/>
              </a:spcBef>
              <a:buNone/>
              <a:defRPr lang="zh-TW" sz="2400">
                <a:latin typeface="Microsoft JhengHei UI" panose="020B0604030504040204" pitchFamily="34" charset="-120"/>
              </a:defRPr>
            </a:lvl1pPr>
            <a:lvl2pPr marL="457200" indent="0" algn="ctr" latinLnBrk="0">
              <a:buNone/>
              <a:defRPr lang="zh-TW" sz="2000"/>
            </a:lvl2pPr>
            <a:lvl3pPr marL="914400" indent="0" algn="ctr" latinLnBrk="0">
              <a:buNone/>
              <a:defRPr lang="zh-TW" sz="1800"/>
            </a:lvl3pPr>
            <a:lvl4pPr marL="1371600" indent="0" algn="ctr" latinLnBrk="0">
              <a:buNone/>
              <a:defRPr lang="zh-TW" sz="1600"/>
            </a:lvl4pPr>
            <a:lvl5pPr marL="1828800" indent="0" algn="ctr" latinLnBrk="0">
              <a:buNone/>
              <a:defRPr lang="zh-TW" sz="1600"/>
            </a:lvl5pPr>
            <a:lvl6pPr marL="2286000" indent="0" algn="ctr" latinLnBrk="0">
              <a:buNone/>
              <a:defRPr lang="zh-TW" sz="1600"/>
            </a:lvl6pPr>
            <a:lvl7pPr marL="2743200" indent="0" algn="ctr" latinLnBrk="0">
              <a:buNone/>
              <a:defRPr lang="zh-TW" sz="1600"/>
            </a:lvl7pPr>
            <a:lvl8pPr marL="3200400" indent="0" algn="ctr" latinLnBrk="0">
              <a:buNone/>
              <a:defRPr lang="zh-TW" sz="1600"/>
            </a:lvl8pPr>
            <a:lvl9pPr marL="3657600" indent="0" algn="ctr" latinLnBrk="0">
              <a:buNone/>
              <a:defRPr lang="zh-TW" sz="1600"/>
            </a:lvl9pPr>
          </a:lstStyle>
          <a:p>
            <a:r>
              <a:rPr lang="zh-TW" dirty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圖片版面配置區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20" name="文字版面配置區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圖片版面配置區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 latinLnBrk="0">
              <a:defRPr lang="zh-TW" sz="2400">
                <a:solidFill>
                  <a:schemeClr val="accent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五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手繪多邊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圖片版面配置區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0" name="手繪多邊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圖片版面配置區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dirty="0"/>
              <a:t>按一下圖示以新增圖片</a:t>
            </a:r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4" name="手繪多邊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20" name="手繪多邊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1" name="圖片版面配置區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 latinLnBrk="0">
              <a:defRPr lang="zh-TW" sz="44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2400">
                <a:solidFill>
                  <a:schemeClr val="tx1"/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400" b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400" b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TW" sz="32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2000"/>
            </a:lvl6pPr>
            <a:lvl7pPr latinLnBrk="0">
              <a:defRPr lang="zh-TW" sz="2000"/>
            </a:lvl7pPr>
            <a:lvl8pPr latinLnBrk="0">
              <a:defRPr lang="zh-TW" sz="2000"/>
            </a:lvl8pPr>
            <a:lvl9pPr latinLnBrk="0">
              <a:defRPr lang="zh-TW" sz="2000"/>
            </a:lvl9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8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2021/2/25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TW"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FC8593D-7C47-471E-A8DF-97AC4FFD13F5}" type="datetimeFigureOut">
              <a:rPr lang="en-US" altLang="zh-TW" smtClean="0"/>
              <a:pPr/>
              <a:t>2/25/2021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89D71E3-7D81-4C24-B9D8-6B108755C64C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8" name="手繪多邊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" name="圖片版面配置區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FC8593D-7C47-471E-A8DF-97AC4FFD13F5}" type="datetimeFigureOut">
              <a:rPr lang="en-US" altLang="zh-TW" smtClean="0"/>
              <a:pPr/>
              <a:t>2/25/2021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89D71E3-7D81-4C24-B9D8-6B108755C64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zh-TW"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3400" y="1143000"/>
            <a:ext cx="914400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72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</a:rPr>
              <a:t>402</a:t>
            </a:r>
            <a:r>
              <a:rPr lang="zh-TW" altLang="en-US" sz="7200" b="1" spc="5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學校日宣導</a:t>
            </a:r>
            <a:endParaRPr lang="en-US" altLang="zh-TW" sz="7200" b="1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en-US" altLang="zh-TW" sz="48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algn="ctr"/>
            <a:r>
              <a:rPr lang="zh-TW" altLang="en-US" sz="4800" b="1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anose="03000609000000000000" pitchFamily="65" charset="-120"/>
                <a:ea typeface="文鼎中楷" panose="03000609000000000000" pitchFamily="65" charset="-120"/>
              </a:rPr>
              <a:t>                   </a:t>
            </a:r>
            <a:r>
              <a:rPr lang="en-US" altLang="zh-TW" sz="4800" b="1" cap="none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anose="03000609000000000000" pitchFamily="65" charset="-120"/>
                <a:ea typeface="文鼎中楷" panose="03000609000000000000" pitchFamily="65" charset="-120"/>
              </a:rPr>
              <a:t>110.2.26</a:t>
            </a:r>
            <a:endParaRPr lang="zh-TW" altLang="en-US" sz="48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585686" y="890360"/>
            <a:ext cx="8686800" cy="3474720"/>
          </a:xfrm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zh-TW" sz="2400" b="0" kern="100" dirty="0">
                <a:solidFill>
                  <a:srgbClr val="C00000"/>
                </a:solidFill>
                <a:latin typeface="Calibri"/>
                <a:ea typeface="標楷體"/>
                <a:cs typeface="Times New Roman"/>
              </a:rPr>
              <a:t>好習慣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：上學不遲到、打掃學做事、吃飯不偏食、飯後會潔牙、作業有品質、錯誤勤修正、上課守秩序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……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solidFill>
                  <a:srgbClr val="C00000"/>
                </a:solidFill>
                <a:latin typeface="Calibri"/>
                <a:ea typeface="標楷體"/>
                <a:cs typeface="Times New Roman"/>
              </a:rPr>
              <a:t>好品格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：感恩、惜福、勤勞、尊重、禮貌、順服、包容、負責、讚美、助人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……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班級家長捐款運用說明：本班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四上金額總收入額</a:t>
            </a:r>
            <a:r>
              <a:rPr lang="en-US" altLang="zh-TW" sz="2400" b="0" kern="100" dirty="0">
                <a:solidFill>
                  <a:srgbClr val="FF0000"/>
                </a:solidFill>
                <a:latin typeface="Calibri"/>
                <a:ea typeface="標楷體"/>
                <a:cs typeface="Times New Roman"/>
              </a:rPr>
              <a:t>48787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元，扣除班級開銷，餘額</a:t>
            </a:r>
            <a:r>
              <a:rPr lang="en-US" altLang="zh-TW" sz="2400" b="0" kern="100">
                <a:solidFill>
                  <a:srgbClr val="FF0000"/>
                </a:solidFill>
                <a:latin typeface="Calibri"/>
                <a:ea typeface="標楷體"/>
                <a:cs typeface="Times New Roman"/>
              </a:rPr>
              <a:t>12479</a:t>
            </a:r>
            <a:r>
              <a:rPr lang="zh-TW" altLang="en-US" sz="2400" b="0" kern="100">
                <a:latin typeface="Calibri"/>
                <a:ea typeface="標楷體"/>
                <a:cs typeface="Times New Roman"/>
              </a:rPr>
              <a:t>元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，持續用於班務的活動支應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本學期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  <a:hlinkClick r:id="rId2" action="ppaction://hlinksldjump"/>
              </a:rPr>
              <a:t>個人補充教材費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有國、數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等作業簿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，共計</a:t>
            </a:r>
            <a:r>
              <a:rPr lang="en-US" altLang="zh-TW" sz="2400" kern="100" dirty="0">
                <a:latin typeface="Calibri"/>
                <a:ea typeface="標楷體"/>
                <a:cs typeface="Times New Roman"/>
              </a:rPr>
              <a:t>25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0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元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本學期持續推動讀報教育，將訂閱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國語日報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，一個</a:t>
            </a: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月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費用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300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元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marL="0" lvl="0" indent="0">
              <a:lnSpc>
                <a:spcPct val="125000"/>
              </a:lnSpc>
            </a:pPr>
            <a:endParaRPr lang="zh-TW" altLang="zh-TW" sz="2800" b="0" kern="100" dirty="0">
              <a:latin typeface="Calibri"/>
              <a:cs typeface="Times New Roman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371600" y="152400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/>
              <a:t>班級經營</a:t>
            </a:r>
          </a:p>
        </p:txBody>
      </p:sp>
    </p:spTree>
    <p:extLst>
      <p:ext uri="{BB962C8B-B14F-4D97-AF65-F5344CB8AC3E}">
        <p14:creationId xmlns:p14="http://schemas.microsoft.com/office/powerpoint/2010/main" val="419073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3024336" cy="54864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zh-TW" altLang="en-US" sz="3600" dirty="0"/>
              <a:t>課程教學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1828800" y="990600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國語科：重視全方位的語文學習，有課文理解的討論、積極參與發表、讀報教育、班級讀書會、和其他多元閱讀與寫作練習等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(</a:t>
            </a:r>
            <a:r>
              <a:rPr lang="zh-TW" altLang="en-US" sz="2400" b="0" kern="100" dirty="0">
                <a:latin typeface="Calibri"/>
                <a:ea typeface="標楷體"/>
                <a:cs typeface="Times New Roman"/>
              </a:rPr>
              <a:t>聽說讀寫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)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數學科：操作實物加強概念的理解、有邏輯的算式答題、精熟練習各類題目等。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社會科：透過家庭生或和學校生活，認識自我及與團體的連結，增進安全知識。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綜合科：採校本自編課程，配合學校節慶、生活教育、校外教學等，規劃多元的體驗學習活動。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</a:pPr>
            <a:endParaRPr lang="zh-TW" altLang="zh-TW" sz="2400" b="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294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3024336" cy="54864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zh-TW" altLang="en-US" sz="3600" dirty="0"/>
              <a:t>成績計算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447800" y="15240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zh-TW" altLang="en-US" sz="3600" kern="100">
                <a:latin typeface="Calibri"/>
                <a:ea typeface="標楷體"/>
                <a:cs typeface="Times New Roman"/>
              </a:rPr>
              <a:t>國語、數學、社會各學科的平時成績</a:t>
            </a:r>
            <a:r>
              <a:rPr lang="en-US" altLang="zh-TW" sz="3600" kern="100">
                <a:latin typeface="Calibri"/>
                <a:ea typeface="標楷體"/>
                <a:cs typeface="Times New Roman"/>
              </a:rPr>
              <a:t>60%</a:t>
            </a:r>
            <a:r>
              <a:rPr lang="zh-TW" altLang="en-US" sz="3600" kern="100">
                <a:latin typeface="Calibri"/>
                <a:ea typeface="標楷體"/>
                <a:cs typeface="Times New Roman"/>
              </a:rPr>
              <a:t>、兩次月考</a:t>
            </a:r>
            <a:r>
              <a:rPr lang="en-US" altLang="zh-TW" sz="3600" kern="100">
                <a:latin typeface="Calibri"/>
                <a:ea typeface="標楷體"/>
                <a:cs typeface="Times New Roman"/>
              </a:rPr>
              <a:t>40%</a:t>
            </a:r>
            <a:r>
              <a:rPr lang="zh-TW" altLang="en-US" sz="3600" kern="100">
                <a:latin typeface="Calibri"/>
                <a:ea typeface="標楷體"/>
                <a:cs typeface="Times New Roman"/>
              </a:rPr>
              <a:t>，加總為學期各科總成績。</a:t>
            </a:r>
            <a:endParaRPr lang="zh-TW" altLang="en-US" sz="3600" kern="100">
              <a:latin typeface="Calibri"/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zh-TW" altLang="en-US" sz="3600" kern="100">
                <a:latin typeface="Calibri"/>
                <a:ea typeface="標楷體"/>
                <a:cs typeface="Times New Roman"/>
              </a:rPr>
              <a:t>平時成績內容為習作、學習單、上課發表、作業、小考、報告等。</a:t>
            </a:r>
            <a:endParaRPr lang="zh-TW" altLang="en-US" sz="3600" kern="100">
              <a:latin typeface="Calibri"/>
              <a:cs typeface="Times New Roman"/>
            </a:endParaRPr>
          </a:p>
          <a:p>
            <a:pPr marL="0" indent="0">
              <a:lnSpc>
                <a:spcPct val="125000"/>
              </a:lnSpc>
            </a:pPr>
            <a:endParaRPr lang="zh-TW" altLang="en-US" sz="28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51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321667" y="2133734"/>
            <a:ext cx="3240360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/>
              <a:t>重大活動說明</a:t>
            </a: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4618245" y="304800"/>
            <a:ext cx="7560840" cy="43924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dirty="0"/>
              <a:t>★</a:t>
            </a:r>
            <a:r>
              <a:rPr lang="en-US" altLang="zh-TW" dirty="0"/>
              <a:t>02/25(</a:t>
            </a:r>
            <a:r>
              <a:rPr lang="zh-TW" altLang="en-US" dirty="0"/>
              <a:t>四中年級硬筆書法比賽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03/05(</a:t>
            </a:r>
            <a:r>
              <a:rPr lang="zh-TW" altLang="zh-TW" dirty="0"/>
              <a:t>四</a:t>
            </a:r>
            <a:r>
              <a:rPr lang="en-US" altLang="zh-TW" dirty="0"/>
              <a:t>)</a:t>
            </a:r>
            <a:r>
              <a:rPr lang="zh-TW" altLang="zh-TW" dirty="0"/>
              <a:t>校外教學</a:t>
            </a:r>
            <a:r>
              <a:rPr lang="en-US" altLang="zh-TW" dirty="0"/>
              <a:t>-</a:t>
            </a:r>
            <a:r>
              <a:rPr lang="zh-TW" altLang="en-US" dirty="0"/>
              <a:t>文山劇場初體驗</a:t>
            </a:r>
            <a:endParaRPr lang="en-US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3</a:t>
            </a:r>
            <a:r>
              <a:rPr lang="zh-TW" altLang="en-US" dirty="0"/>
              <a:t>月  四年級健康操比賽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03/23(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小小說書人比賽</a:t>
            </a:r>
            <a:r>
              <a:rPr lang="en-US" altLang="zh-TW" dirty="0"/>
              <a:t> </a:t>
            </a:r>
          </a:p>
          <a:p>
            <a:r>
              <a:rPr lang="zh-TW" altLang="zh-TW" dirty="0"/>
              <a:t>★ </a:t>
            </a:r>
            <a:r>
              <a:rPr lang="en-US" altLang="zh-TW" dirty="0"/>
              <a:t>03/30(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康寧好兒童健行活動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04/13(</a:t>
            </a:r>
            <a:r>
              <a:rPr lang="zh-TW" altLang="en-US" dirty="0"/>
              <a:t>二</a:t>
            </a:r>
            <a:r>
              <a:rPr lang="en-US" altLang="zh-TW" dirty="0"/>
              <a:t>)~14(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期中評量</a:t>
            </a:r>
            <a:r>
              <a:rPr lang="en-US" altLang="zh-TW" dirty="0"/>
              <a:t> 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zh-TW" altLang="en-US" dirty="0"/>
              <a:t> </a:t>
            </a:r>
            <a:r>
              <a:rPr lang="en-US" altLang="zh-TW" dirty="0"/>
              <a:t>05/06~05/20</a:t>
            </a:r>
            <a:r>
              <a:rPr lang="zh-TW" altLang="en-US" dirty="0"/>
              <a:t>足壘球班級競賽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05/13(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休閒農場小田園體驗活動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5/13(</a:t>
            </a:r>
            <a:r>
              <a:rPr lang="zh-TW" altLang="zh-TW" dirty="0"/>
              <a:t>六</a:t>
            </a:r>
            <a:r>
              <a:rPr lang="en-US" altLang="zh-TW" dirty="0"/>
              <a:t>)</a:t>
            </a:r>
            <a:r>
              <a:rPr lang="zh-TW" altLang="en-US" dirty="0"/>
              <a:t>中年級說故事比賽</a:t>
            </a:r>
            <a:endParaRPr lang="zh-TW" altLang="zh-TW" dirty="0"/>
          </a:p>
          <a:p>
            <a:r>
              <a:rPr lang="zh-TW" altLang="zh-TW" dirty="0"/>
              <a:t>★</a:t>
            </a:r>
            <a:r>
              <a:rPr lang="en-US" altLang="zh-TW" dirty="0"/>
              <a:t>06/24(</a:t>
            </a:r>
            <a:r>
              <a:rPr lang="zh-TW" altLang="zh-TW" dirty="0"/>
              <a:t>二</a:t>
            </a:r>
            <a:r>
              <a:rPr lang="en-US" altLang="zh-TW" dirty="0"/>
              <a:t>)~25(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期末考</a:t>
            </a:r>
          </a:p>
          <a:p>
            <a:r>
              <a:rPr lang="zh-TW" altLang="zh-TW" dirty="0"/>
              <a:t>★</a:t>
            </a:r>
            <a:r>
              <a:rPr lang="en-US" altLang="zh-TW" dirty="0"/>
              <a:t>07/2(</a:t>
            </a:r>
            <a:r>
              <a:rPr lang="zh-TW" altLang="zh-TW" dirty="0"/>
              <a:t>五</a:t>
            </a:r>
            <a:r>
              <a:rPr lang="en-US" altLang="zh-TW" dirty="0"/>
              <a:t>)</a:t>
            </a:r>
            <a:r>
              <a:rPr lang="zh-TW" altLang="zh-TW" dirty="0"/>
              <a:t>休業式</a:t>
            </a:r>
            <a:endParaRPr lang="zh-TW" altLang="en-US" sz="2400" kern="100" dirty="0">
              <a:latin typeface="Calibri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3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755576" y="404664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/>
              <a:t>家長配合事項</a:t>
            </a:r>
            <a:endParaRPr lang="zh-TW" altLang="en-US" sz="3600" dirty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1752600" y="94604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早上</a:t>
            </a:r>
            <a:r>
              <a:rPr lang="en-US" altLang="zh-TW" sz="2400" kern="100" dirty="0">
                <a:latin typeface="Calibri"/>
                <a:ea typeface="標楷體"/>
                <a:cs typeface="Times New Roman"/>
              </a:rPr>
              <a:t>7</a:t>
            </a: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2400" kern="100" dirty="0">
                <a:latin typeface="Calibri"/>
                <a:ea typeface="標楷體"/>
                <a:cs typeface="Times New Roman"/>
              </a:rPr>
              <a:t>40</a:t>
            </a: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前能到校，才有時間做好打掃工作和抄聯絡簿，有個好開始！</a:t>
            </a:r>
            <a:endParaRPr lang="zh-TW" altLang="en-US" sz="2400" kern="100" dirty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為了孩子的健康，勿帶零食、飲料帶校，除非是特殊節慶活動或生日分享喜悅。</a:t>
            </a:r>
            <a:endParaRPr lang="zh-TW" altLang="en-US" sz="2400" kern="100" dirty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檢查孩子作業是否完成，養成今日事今日畢的負責態度，若因事無法做完或未帶回，請註明在聯絡簿中！</a:t>
            </a:r>
            <a:endParaRPr lang="zh-TW" altLang="en-US" sz="2400" kern="100" dirty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在家多訓練孩子做家事，培養良好的生活能力和負責態度。</a:t>
            </a:r>
            <a:endParaRPr lang="zh-TW" altLang="en-US" sz="2400" kern="100" dirty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假日多安排有益身心健康的休閒活動，如游泳、騎車、爬山、踏青、看展覽等，遠離</a:t>
            </a:r>
            <a:r>
              <a:rPr lang="en-US" altLang="zh-TW" sz="2400" kern="100" dirty="0">
                <a:latin typeface="Calibri"/>
                <a:ea typeface="標楷體"/>
                <a:cs typeface="Times New Roman"/>
              </a:rPr>
              <a:t>3C</a:t>
            </a: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產品，多親近大自然。</a:t>
            </a:r>
            <a:endParaRPr lang="zh-TW" altLang="en-US" sz="24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48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066800" y="304800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/>
              <a:t>親師交流時間</a:t>
            </a:r>
          </a:p>
        </p:txBody>
      </p:sp>
      <p:graphicFrame>
        <p:nvGraphicFramePr>
          <p:cNvPr id="3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928002"/>
              </p:ext>
            </p:extLst>
          </p:nvPr>
        </p:nvGraphicFramePr>
        <p:xfrm>
          <a:off x="1524000" y="853440"/>
          <a:ext cx="9144000" cy="452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5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品格：品格典範、故事、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檢核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融入各學習領域及生活教育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閱讀：閱讀的質量並重。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課本本位閱讀理解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、讀報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及廣泛大量的閱讀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說話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溝通及表達的利器。</a:t>
                      </a:r>
                      <a:r>
                        <a:rPr lang="en-US" alt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上課發表、上台報告、參加比賽</a:t>
                      </a:r>
                      <a:r>
                        <a:rPr lang="en-US" alt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運動</a:t>
                      </a:r>
                      <a:r>
                        <a:rPr lang="zh-TW" alt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鍛鍊強健體魄為健康打基礎</a:t>
                      </a:r>
                      <a:r>
                        <a:rPr lang="en-US" alt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晨跑或跳繩</a:t>
                      </a:r>
                      <a:r>
                        <a:rPr lang="en-US" alt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家長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溝通聯繫：善用聯絡簿、電話及學校面談。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請每天簽聯絡簿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漸進釋放責任：讓孩子學習負責任，別替孩子做得太多，孩子需要機會累積經驗。</a:t>
                      </a:r>
                      <a:endParaRPr lang="en-US" alt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愛與陪伴：閱讀、遊戲及聊天，家長的陪伴是孩子成長的動力。</a:t>
                      </a: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2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066800" y="457200"/>
            <a:ext cx="1368152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/>
              <a:t>後語</a:t>
            </a: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1600200" y="1219200"/>
            <a:ext cx="8352928" cy="50405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70">
              <a:lnSpc>
                <a:spcPct val="150000"/>
              </a:lnSpc>
              <a:spcBef>
                <a:spcPts val="900"/>
              </a:spcBef>
            </a:pPr>
            <a:r>
              <a:rPr lang="zh-TW" altLang="en-US" sz="2400">
                <a:ea typeface="標楷體"/>
                <a:cs typeface="Times New Roman"/>
              </a:rPr>
              <a:t>            美好的人生建立在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好習慣</a:t>
            </a:r>
            <a:r>
              <a:rPr lang="zh-TW" altLang="en-US" sz="2400">
                <a:ea typeface="標楷體"/>
                <a:cs typeface="Times New Roman"/>
              </a:rPr>
              <a:t>和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好品格</a:t>
            </a:r>
            <a:r>
              <a:rPr lang="zh-TW" altLang="en-US" sz="2400">
                <a:ea typeface="標楷體"/>
                <a:cs typeface="Times New Roman"/>
              </a:rPr>
              <a:t>上，好成績不一定求得到，但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培養好習慣和好品格是父母和老師能努力的目標，</a:t>
            </a:r>
            <a:r>
              <a:rPr lang="zh-TW" altLang="en-US" sz="2400">
                <a:ea typeface="標楷體"/>
                <a:cs typeface="Times New Roman"/>
              </a:rPr>
              <a:t>特別是孩子一輩子的人生導師</a:t>
            </a:r>
            <a:r>
              <a:rPr lang="en-US" altLang="zh-TW" sz="2400">
                <a:ea typeface="標楷體"/>
                <a:cs typeface="Times New Roman"/>
              </a:rPr>
              <a:t>~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父母</a:t>
            </a:r>
            <a:r>
              <a:rPr lang="zh-TW" altLang="en-US" sz="2400">
                <a:ea typeface="標楷體"/>
                <a:cs typeface="Times New Roman"/>
              </a:rPr>
              <a:t>，更是扮演重要的角色，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給孩子良好的生活示範</a:t>
            </a:r>
            <a:r>
              <a:rPr lang="zh-TW" altLang="en-US" sz="2400">
                <a:ea typeface="標楷體"/>
                <a:cs typeface="Times New Roman"/>
              </a:rPr>
              <a:t>，</a:t>
            </a:r>
            <a:r>
              <a:rPr lang="zh-TW" altLang="en-US" sz="2400">
                <a:solidFill>
                  <a:srgbClr val="C00000"/>
                </a:solidFill>
                <a:ea typeface="標楷體"/>
                <a:cs typeface="Times New Roman"/>
              </a:rPr>
              <a:t>有原則的訓練孩子養成良好習慣</a:t>
            </a:r>
            <a:r>
              <a:rPr lang="zh-TW" altLang="en-US" sz="2400">
                <a:ea typeface="標楷體"/>
                <a:cs typeface="Times New Roman"/>
              </a:rPr>
              <a:t>，這些才是給孩子最好的禮物。過多的物質滿足，過多的縱容溺愛，只會讓孩子形成錯誤的價值觀，造成人生的許多缺憾。願每一位爸媽都能找到適合孩子的教養之道，與學校的老師一起帶領孩子建構美好人生的藍圖！</a:t>
            </a:r>
            <a:endParaRPr lang="zh-TW" altLang="en-US" sz="24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690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828800" y="1524000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以上宣導內容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感謝家長參與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9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兒童玩伴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CDF1CE40-D12A-4BBA-8E29-FD301E3A737A}" vid="{E44D8D76-07A2-4151-9426-1A858C999D66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此值指出存檔或修訂次數。應用程式會在每次修訂後更新此值。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20201C-A8DD-4CC4-91AD-21A90B9FE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F4DD25-C1C2-46B3-AB30-3E0E2E23E3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48A19-A147-4EA0-8120-5A930CEEB1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810</Words>
  <Application>Microsoft Office PowerPoint</Application>
  <PresentationFormat>寬螢幕</PresentationFormat>
  <Paragraphs>54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Microsoft JhengHei UI</vt:lpstr>
      <vt:lpstr>文鼎中楷</vt:lpstr>
      <vt:lpstr>微軟正黑體</vt:lpstr>
      <vt:lpstr>新細明體</vt:lpstr>
      <vt:lpstr>標楷體</vt:lpstr>
      <vt:lpstr>Arial</vt:lpstr>
      <vt:lpstr>Calibri</vt:lpstr>
      <vt:lpstr>Times New Roman</vt:lpstr>
      <vt:lpstr>兒童玩伴 16x9</vt:lpstr>
      <vt:lpstr>PowerPoint 簡報</vt:lpstr>
      <vt:lpstr>PowerPoint 簡報</vt:lpstr>
      <vt:lpstr>課程教學</vt:lpstr>
      <vt:lpstr>成績計算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2013-07-31T14:55:39Z</dcterms:created>
  <dcterms:modified xsi:type="dcterms:W3CDTF">2021-02-25T00:58:11Z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