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8" r:id="rId4"/>
    <p:sldId id="270" r:id="rId5"/>
    <p:sldId id="277" r:id="rId6"/>
    <p:sldId id="279" r:id="rId7"/>
    <p:sldId id="283" r:id="rId8"/>
    <p:sldId id="280" r:id="rId9"/>
    <p:sldId id="278" r:id="rId10"/>
    <p:sldId id="282" r:id="rId11"/>
    <p:sldId id="281" r:id="rId12"/>
    <p:sldId id="273" r:id="rId13"/>
    <p:sldId id="272" r:id="rId14"/>
    <p:sldId id="265" r:id="rId15"/>
    <p:sldId id="260" r:id="rId16"/>
    <p:sldId id="264" r:id="rId17"/>
    <p:sldId id="259" r:id="rId18"/>
    <p:sldId id="284" r:id="rId19"/>
    <p:sldId id="285" r:id="rId20"/>
    <p:sldId id="266" r:id="rId21"/>
    <p:sldId id="263" r:id="rId22"/>
    <p:sldId id="262" r:id="rId23"/>
    <p:sldId id="267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5A611-C961-4022-A41B-7BF6D6290A09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0FACE8E8-828D-421C-AD7F-6D9ED129511F}">
      <dgm:prSet phldrT="[文字]"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觀察</a:t>
          </a:r>
        </a:p>
      </dgm:t>
    </dgm:pt>
    <dgm:pt modelId="{623DA870-9A85-443D-B559-15D5D9F179A4}" type="parTrans" cxnId="{996FF4DD-1C75-4FDE-BBD2-9D5F7021C648}">
      <dgm:prSet/>
      <dgm:spPr/>
      <dgm:t>
        <a:bodyPr/>
        <a:lstStyle/>
        <a:p>
          <a:endParaRPr lang="zh-TW" altLang="en-US"/>
        </a:p>
      </dgm:t>
    </dgm:pt>
    <dgm:pt modelId="{F05A60F5-7E77-4E57-9A91-96C2FA54D145}" type="sibTrans" cxnId="{996FF4DD-1C75-4FDE-BBD2-9D5F7021C648}">
      <dgm:prSet/>
      <dgm:spPr/>
      <dgm:t>
        <a:bodyPr/>
        <a:lstStyle/>
        <a:p>
          <a:endParaRPr lang="zh-TW" altLang="en-US"/>
        </a:p>
      </dgm:t>
    </dgm:pt>
    <dgm:pt modelId="{E8F031F5-41BF-42AB-99CB-284CE9C086D6}">
      <dgm:prSet phldrT="[文字]"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提問</a:t>
          </a:r>
        </a:p>
      </dgm:t>
    </dgm:pt>
    <dgm:pt modelId="{77927E0F-34DF-4B7C-9BA6-FD9E85D78B93}" type="parTrans" cxnId="{E3D844AC-122F-48B0-8CC4-D65453AF8B86}">
      <dgm:prSet/>
      <dgm:spPr/>
      <dgm:t>
        <a:bodyPr/>
        <a:lstStyle/>
        <a:p>
          <a:endParaRPr lang="zh-TW" altLang="en-US"/>
        </a:p>
      </dgm:t>
    </dgm:pt>
    <dgm:pt modelId="{610A3D06-598C-4B41-AFCA-E566CCDDF4C4}" type="sibTrans" cxnId="{E3D844AC-122F-48B0-8CC4-D65453AF8B86}">
      <dgm:prSet/>
      <dgm:spPr/>
      <dgm:t>
        <a:bodyPr/>
        <a:lstStyle/>
        <a:p>
          <a:endParaRPr lang="zh-TW" altLang="en-US"/>
        </a:p>
      </dgm:t>
    </dgm:pt>
    <dgm:pt modelId="{4DB6D295-D008-4CD2-A964-9FD39F0BC8E5}">
      <dgm:prSet phldrT="[文字]"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假設</a:t>
          </a:r>
        </a:p>
      </dgm:t>
    </dgm:pt>
    <dgm:pt modelId="{CE483BAD-DB02-455C-8A9D-B56D864CF76B}" type="parTrans" cxnId="{18A5F301-3A9E-4F66-867F-FD627CFE1D78}">
      <dgm:prSet/>
      <dgm:spPr/>
      <dgm:t>
        <a:bodyPr/>
        <a:lstStyle/>
        <a:p>
          <a:endParaRPr lang="zh-TW" altLang="en-US"/>
        </a:p>
      </dgm:t>
    </dgm:pt>
    <dgm:pt modelId="{5357A4B6-2723-4CD0-AF48-F669BDD51E0D}" type="sibTrans" cxnId="{18A5F301-3A9E-4F66-867F-FD627CFE1D78}">
      <dgm:prSet/>
      <dgm:spPr/>
      <dgm:t>
        <a:bodyPr/>
        <a:lstStyle/>
        <a:p>
          <a:endParaRPr lang="zh-TW" altLang="en-US"/>
        </a:p>
      </dgm:t>
    </dgm:pt>
    <dgm:pt modelId="{F9AA27B2-BBE5-4FDE-8E12-543B153BAEFC}">
      <dgm:prSet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實作</a:t>
          </a:r>
        </a:p>
      </dgm:t>
    </dgm:pt>
    <dgm:pt modelId="{4B4540C0-857E-4131-9FF9-2FB0DCF6191F}" type="parTrans" cxnId="{AED90E9D-5F58-4B2B-8388-03857DA65647}">
      <dgm:prSet/>
      <dgm:spPr/>
      <dgm:t>
        <a:bodyPr/>
        <a:lstStyle/>
        <a:p>
          <a:endParaRPr lang="zh-TW" altLang="en-US"/>
        </a:p>
      </dgm:t>
    </dgm:pt>
    <dgm:pt modelId="{98A97D17-0D04-45CD-9D9F-66AB1C51BAC3}" type="sibTrans" cxnId="{AED90E9D-5F58-4B2B-8388-03857DA65647}">
      <dgm:prSet/>
      <dgm:spPr/>
      <dgm:t>
        <a:bodyPr/>
        <a:lstStyle/>
        <a:p>
          <a:endParaRPr lang="zh-TW" altLang="en-US"/>
        </a:p>
      </dgm:t>
    </dgm:pt>
    <dgm:pt modelId="{E3924D55-5E3E-4496-A01B-AB3705BCE27D}">
      <dgm:prSet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紀錄</a:t>
          </a:r>
        </a:p>
      </dgm:t>
    </dgm:pt>
    <dgm:pt modelId="{A9571BA3-01A0-4A87-A196-3D8F0B96BB0E}" type="parTrans" cxnId="{917A2F08-5C29-47CF-B583-E8A2CEB126C4}">
      <dgm:prSet/>
      <dgm:spPr/>
      <dgm:t>
        <a:bodyPr/>
        <a:lstStyle/>
        <a:p>
          <a:endParaRPr lang="zh-TW" altLang="en-US"/>
        </a:p>
      </dgm:t>
    </dgm:pt>
    <dgm:pt modelId="{8CD89F37-4CC0-4A4C-A2FA-17B934773D0A}" type="sibTrans" cxnId="{917A2F08-5C29-47CF-B583-E8A2CEB126C4}">
      <dgm:prSet/>
      <dgm:spPr/>
      <dgm:t>
        <a:bodyPr/>
        <a:lstStyle/>
        <a:p>
          <a:endParaRPr lang="zh-TW" altLang="en-US"/>
        </a:p>
      </dgm:t>
    </dgm:pt>
    <dgm:pt modelId="{2D87A116-4F69-4EC0-9DD0-819CBC001BDA}">
      <dgm:prSet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分析</a:t>
          </a:r>
        </a:p>
      </dgm:t>
    </dgm:pt>
    <dgm:pt modelId="{01F0333A-453D-412A-AB5C-51142AA15BDF}" type="parTrans" cxnId="{D497AFB1-A779-4ED4-9483-4226016C811A}">
      <dgm:prSet/>
      <dgm:spPr/>
      <dgm:t>
        <a:bodyPr/>
        <a:lstStyle/>
        <a:p>
          <a:endParaRPr lang="zh-TW" altLang="en-US"/>
        </a:p>
      </dgm:t>
    </dgm:pt>
    <dgm:pt modelId="{0BA949D7-1C6D-4975-9B20-9046F890F38F}" type="sibTrans" cxnId="{D497AFB1-A779-4ED4-9483-4226016C811A}">
      <dgm:prSet/>
      <dgm:spPr/>
      <dgm:t>
        <a:bodyPr/>
        <a:lstStyle/>
        <a:p>
          <a:endParaRPr lang="zh-TW" altLang="en-US"/>
        </a:p>
      </dgm:t>
    </dgm:pt>
    <dgm:pt modelId="{F054EB3C-A693-4D0D-845B-DF9334427C12}">
      <dgm:prSet/>
      <dgm:spPr/>
      <dgm:t>
        <a:bodyPr/>
        <a:lstStyle/>
        <a:p>
          <a:r>
            <a: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歸納</a:t>
          </a:r>
        </a:p>
      </dgm:t>
    </dgm:pt>
    <dgm:pt modelId="{6682EA6D-2737-4B2F-B0B6-9081DFE8E57F}" type="parTrans" cxnId="{E8904ED4-F9D5-42FF-875D-B3A1ABA26C53}">
      <dgm:prSet/>
      <dgm:spPr/>
      <dgm:t>
        <a:bodyPr/>
        <a:lstStyle/>
        <a:p>
          <a:endParaRPr lang="zh-TW" altLang="en-US"/>
        </a:p>
      </dgm:t>
    </dgm:pt>
    <dgm:pt modelId="{2D81447D-2E32-4A52-AFFA-848AD597E2A0}" type="sibTrans" cxnId="{E8904ED4-F9D5-42FF-875D-B3A1ABA26C53}">
      <dgm:prSet/>
      <dgm:spPr/>
      <dgm:t>
        <a:bodyPr/>
        <a:lstStyle/>
        <a:p>
          <a:endParaRPr lang="zh-TW" altLang="en-US"/>
        </a:p>
      </dgm:t>
    </dgm:pt>
    <dgm:pt modelId="{DFE18747-66C9-4CA5-851A-086689A9C8D3}" type="pres">
      <dgm:prSet presAssocID="{EBD5A611-C961-4022-A41B-7BF6D6290A09}" presName="CompostProcess" presStyleCnt="0">
        <dgm:presLayoutVars>
          <dgm:dir/>
          <dgm:resizeHandles val="exact"/>
        </dgm:presLayoutVars>
      </dgm:prSet>
      <dgm:spPr/>
    </dgm:pt>
    <dgm:pt modelId="{537631ED-1495-4E6D-B2A0-45C9EDA511C1}" type="pres">
      <dgm:prSet presAssocID="{EBD5A611-C961-4022-A41B-7BF6D6290A09}" presName="arrow" presStyleLbl="bgShp" presStyleIdx="0" presStyleCnt="1"/>
      <dgm:spPr/>
    </dgm:pt>
    <dgm:pt modelId="{107F15EE-0B15-4AA0-854B-248E05FF4A00}" type="pres">
      <dgm:prSet presAssocID="{EBD5A611-C961-4022-A41B-7BF6D6290A09}" presName="linearProcess" presStyleCnt="0"/>
      <dgm:spPr/>
    </dgm:pt>
    <dgm:pt modelId="{C3777A9E-A0B6-4442-B814-B322DB10EF15}" type="pres">
      <dgm:prSet presAssocID="{0FACE8E8-828D-421C-AD7F-6D9ED129511F}" presName="textNode" presStyleLbl="node1" presStyleIdx="0" presStyleCnt="7">
        <dgm:presLayoutVars>
          <dgm:bulletEnabled val="1"/>
        </dgm:presLayoutVars>
      </dgm:prSet>
      <dgm:spPr/>
    </dgm:pt>
    <dgm:pt modelId="{832987C4-A6E1-4A92-8339-676DFFC76621}" type="pres">
      <dgm:prSet presAssocID="{F05A60F5-7E77-4E57-9A91-96C2FA54D145}" presName="sibTrans" presStyleCnt="0"/>
      <dgm:spPr/>
    </dgm:pt>
    <dgm:pt modelId="{0A878EFF-5800-4FDB-AD13-326DE0FBFD28}" type="pres">
      <dgm:prSet presAssocID="{E8F031F5-41BF-42AB-99CB-284CE9C086D6}" presName="textNode" presStyleLbl="node1" presStyleIdx="1" presStyleCnt="7">
        <dgm:presLayoutVars>
          <dgm:bulletEnabled val="1"/>
        </dgm:presLayoutVars>
      </dgm:prSet>
      <dgm:spPr/>
    </dgm:pt>
    <dgm:pt modelId="{E3F05163-C93C-4BFC-8AF5-7870287FE8AE}" type="pres">
      <dgm:prSet presAssocID="{610A3D06-598C-4B41-AFCA-E566CCDDF4C4}" presName="sibTrans" presStyleCnt="0"/>
      <dgm:spPr/>
    </dgm:pt>
    <dgm:pt modelId="{AFB1BBE1-471E-4C62-8D98-28FA068D7F3B}" type="pres">
      <dgm:prSet presAssocID="{4DB6D295-D008-4CD2-A964-9FD39F0BC8E5}" presName="textNode" presStyleLbl="node1" presStyleIdx="2" presStyleCnt="7">
        <dgm:presLayoutVars>
          <dgm:bulletEnabled val="1"/>
        </dgm:presLayoutVars>
      </dgm:prSet>
      <dgm:spPr/>
    </dgm:pt>
    <dgm:pt modelId="{4B6DE987-054E-4674-BF17-5AC7D9867212}" type="pres">
      <dgm:prSet presAssocID="{5357A4B6-2723-4CD0-AF48-F669BDD51E0D}" presName="sibTrans" presStyleCnt="0"/>
      <dgm:spPr/>
    </dgm:pt>
    <dgm:pt modelId="{2AD88619-4141-4D99-AD9D-4ABCB2A2E571}" type="pres">
      <dgm:prSet presAssocID="{F9AA27B2-BBE5-4FDE-8E12-543B153BAEFC}" presName="textNode" presStyleLbl="node1" presStyleIdx="3" presStyleCnt="7">
        <dgm:presLayoutVars>
          <dgm:bulletEnabled val="1"/>
        </dgm:presLayoutVars>
      </dgm:prSet>
      <dgm:spPr/>
    </dgm:pt>
    <dgm:pt modelId="{D374AA1A-86D5-4D1C-93B7-1A75DFD9C52B}" type="pres">
      <dgm:prSet presAssocID="{98A97D17-0D04-45CD-9D9F-66AB1C51BAC3}" presName="sibTrans" presStyleCnt="0"/>
      <dgm:spPr/>
    </dgm:pt>
    <dgm:pt modelId="{9CCD7516-9455-4FFB-9CEA-F0D82FD04ACB}" type="pres">
      <dgm:prSet presAssocID="{E3924D55-5E3E-4496-A01B-AB3705BCE27D}" presName="textNode" presStyleLbl="node1" presStyleIdx="4" presStyleCnt="7">
        <dgm:presLayoutVars>
          <dgm:bulletEnabled val="1"/>
        </dgm:presLayoutVars>
      </dgm:prSet>
      <dgm:spPr/>
    </dgm:pt>
    <dgm:pt modelId="{B6905228-5D14-43A0-8D7A-04E9278BCEAC}" type="pres">
      <dgm:prSet presAssocID="{8CD89F37-4CC0-4A4C-A2FA-17B934773D0A}" presName="sibTrans" presStyleCnt="0"/>
      <dgm:spPr/>
    </dgm:pt>
    <dgm:pt modelId="{CF7FD07C-D931-4CEA-B9CD-83812942C810}" type="pres">
      <dgm:prSet presAssocID="{2D87A116-4F69-4EC0-9DD0-819CBC001BDA}" presName="textNode" presStyleLbl="node1" presStyleIdx="5" presStyleCnt="7">
        <dgm:presLayoutVars>
          <dgm:bulletEnabled val="1"/>
        </dgm:presLayoutVars>
      </dgm:prSet>
      <dgm:spPr/>
    </dgm:pt>
    <dgm:pt modelId="{ABCAFEA2-75FF-48FC-8C88-34E5A6F6F798}" type="pres">
      <dgm:prSet presAssocID="{0BA949D7-1C6D-4975-9B20-9046F890F38F}" presName="sibTrans" presStyleCnt="0"/>
      <dgm:spPr/>
    </dgm:pt>
    <dgm:pt modelId="{B519210C-3D5F-4092-B572-E2B248720E7C}" type="pres">
      <dgm:prSet presAssocID="{F054EB3C-A693-4D0D-845B-DF9334427C12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8A5F301-3A9E-4F66-867F-FD627CFE1D78}" srcId="{EBD5A611-C961-4022-A41B-7BF6D6290A09}" destId="{4DB6D295-D008-4CD2-A964-9FD39F0BC8E5}" srcOrd="2" destOrd="0" parTransId="{CE483BAD-DB02-455C-8A9D-B56D864CF76B}" sibTransId="{5357A4B6-2723-4CD0-AF48-F669BDD51E0D}"/>
    <dgm:cxn modelId="{917A2F08-5C29-47CF-B583-E8A2CEB126C4}" srcId="{EBD5A611-C961-4022-A41B-7BF6D6290A09}" destId="{E3924D55-5E3E-4496-A01B-AB3705BCE27D}" srcOrd="4" destOrd="0" parTransId="{A9571BA3-01A0-4A87-A196-3D8F0B96BB0E}" sibTransId="{8CD89F37-4CC0-4A4C-A2FA-17B934773D0A}"/>
    <dgm:cxn modelId="{C6352F1D-C276-4A29-8596-0B23A6FC5850}" type="presOf" srcId="{4DB6D295-D008-4CD2-A964-9FD39F0BC8E5}" destId="{AFB1BBE1-471E-4C62-8D98-28FA068D7F3B}" srcOrd="0" destOrd="0" presId="urn:microsoft.com/office/officeart/2005/8/layout/hProcess9"/>
    <dgm:cxn modelId="{788FE95B-FC09-49DA-AC05-44E3AC9A2265}" type="presOf" srcId="{F9AA27B2-BBE5-4FDE-8E12-543B153BAEFC}" destId="{2AD88619-4141-4D99-AD9D-4ABCB2A2E571}" srcOrd="0" destOrd="0" presId="urn:microsoft.com/office/officeart/2005/8/layout/hProcess9"/>
    <dgm:cxn modelId="{5A761841-ADC8-40B3-A60A-2E13E063E237}" type="presOf" srcId="{EBD5A611-C961-4022-A41B-7BF6D6290A09}" destId="{DFE18747-66C9-4CA5-851A-086689A9C8D3}" srcOrd="0" destOrd="0" presId="urn:microsoft.com/office/officeart/2005/8/layout/hProcess9"/>
    <dgm:cxn modelId="{C9C2C641-E9EC-49E7-8022-F79F44D1751A}" type="presOf" srcId="{0FACE8E8-828D-421C-AD7F-6D9ED129511F}" destId="{C3777A9E-A0B6-4442-B814-B322DB10EF15}" srcOrd="0" destOrd="0" presId="urn:microsoft.com/office/officeart/2005/8/layout/hProcess9"/>
    <dgm:cxn modelId="{77C91346-2341-4D61-B5B0-C36DEBB45EB4}" type="presOf" srcId="{E8F031F5-41BF-42AB-99CB-284CE9C086D6}" destId="{0A878EFF-5800-4FDB-AD13-326DE0FBFD28}" srcOrd="0" destOrd="0" presId="urn:microsoft.com/office/officeart/2005/8/layout/hProcess9"/>
    <dgm:cxn modelId="{0FCF3059-B8A4-4138-A8FB-C9CA04EAD337}" type="presOf" srcId="{F054EB3C-A693-4D0D-845B-DF9334427C12}" destId="{B519210C-3D5F-4092-B572-E2B248720E7C}" srcOrd="0" destOrd="0" presId="urn:microsoft.com/office/officeart/2005/8/layout/hProcess9"/>
    <dgm:cxn modelId="{413C3F94-63E9-49D6-9674-353F6284BDB4}" type="presOf" srcId="{2D87A116-4F69-4EC0-9DD0-819CBC001BDA}" destId="{CF7FD07C-D931-4CEA-B9CD-83812942C810}" srcOrd="0" destOrd="0" presId="urn:microsoft.com/office/officeart/2005/8/layout/hProcess9"/>
    <dgm:cxn modelId="{AED90E9D-5F58-4B2B-8388-03857DA65647}" srcId="{EBD5A611-C961-4022-A41B-7BF6D6290A09}" destId="{F9AA27B2-BBE5-4FDE-8E12-543B153BAEFC}" srcOrd="3" destOrd="0" parTransId="{4B4540C0-857E-4131-9FF9-2FB0DCF6191F}" sibTransId="{98A97D17-0D04-45CD-9D9F-66AB1C51BAC3}"/>
    <dgm:cxn modelId="{E3D844AC-122F-48B0-8CC4-D65453AF8B86}" srcId="{EBD5A611-C961-4022-A41B-7BF6D6290A09}" destId="{E8F031F5-41BF-42AB-99CB-284CE9C086D6}" srcOrd="1" destOrd="0" parTransId="{77927E0F-34DF-4B7C-9BA6-FD9E85D78B93}" sibTransId="{610A3D06-598C-4B41-AFCA-E566CCDDF4C4}"/>
    <dgm:cxn modelId="{D497AFB1-A779-4ED4-9483-4226016C811A}" srcId="{EBD5A611-C961-4022-A41B-7BF6D6290A09}" destId="{2D87A116-4F69-4EC0-9DD0-819CBC001BDA}" srcOrd="5" destOrd="0" parTransId="{01F0333A-453D-412A-AB5C-51142AA15BDF}" sibTransId="{0BA949D7-1C6D-4975-9B20-9046F890F38F}"/>
    <dgm:cxn modelId="{E8904ED4-F9D5-42FF-875D-B3A1ABA26C53}" srcId="{EBD5A611-C961-4022-A41B-7BF6D6290A09}" destId="{F054EB3C-A693-4D0D-845B-DF9334427C12}" srcOrd="6" destOrd="0" parTransId="{6682EA6D-2737-4B2F-B0B6-9081DFE8E57F}" sibTransId="{2D81447D-2E32-4A52-AFFA-848AD597E2A0}"/>
    <dgm:cxn modelId="{652370DD-32AD-4F76-B20E-3B13417B0755}" type="presOf" srcId="{E3924D55-5E3E-4496-A01B-AB3705BCE27D}" destId="{9CCD7516-9455-4FFB-9CEA-F0D82FD04ACB}" srcOrd="0" destOrd="0" presId="urn:microsoft.com/office/officeart/2005/8/layout/hProcess9"/>
    <dgm:cxn modelId="{996FF4DD-1C75-4FDE-BBD2-9D5F7021C648}" srcId="{EBD5A611-C961-4022-A41B-7BF6D6290A09}" destId="{0FACE8E8-828D-421C-AD7F-6D9ED129511F}" srcOrd="0" destOrd="0" parTransId="{623DA870-9A85-443D-B559-15D5D9F179A4}" sibTransId="{F05A60F5-7E77-4E57-9A91-96C2FA54D145}"/>
    <dgm:cxn modelId="{E93EF3EB-5843-472D-B965-342D30667745}" type="presParOf" srcId="{DFE18747-66C9-4CA5-851A-086689A9C8D3}" destId="{537631ED-1495-4E6D-B2A0-45C9EDA511C1}" srcOrd="0" destOrd="0" presId="urn:microsoft.com/office/officeart/2005/8/layout/hProcess9"/>
    <dgm:cxn modelId="{4D2217AB-7D07-423D-AE08-E23F01B43719}" type="presParOf" srcId="{DFE18747-66C9-4CA5-851A-086689A9C8D3}" destId="{107F15EE-0B15-4AA0-854B-248E05FF4A00}" srcOrd="1" destOrd="0" presId="urn:microsoft.com/office/officeart/2005/8/layout/hProcess9"/>
    <dgm:cxn modelId="{4258CF38-2E78-48A4-823F-CF1B3A4683CD}" type="presParOf" srcId="{107F15EE-0B15-4AA0-854B-248E05FF4A00}" destId="{C3777A9E-A0B6-4442-B814-B322DB10EF15}" srcOrd="0" destOrd="0" presId="urn:microsoft.com/office/officeart/2005/8/layout/hProcess9"/>
    <dgm:cxn modelId="{855933DD-1960-4073-AA28-A784514A6CE8}" type="presParOf" srcId="{107F15EE-0B15-4AA0-854B-248E05FF4A00}" destId="{832987C4-A6E1-4A92-8339-676DFFC76621}" srcOrd="1" destOrd="0" presId="urn:microsoft.com/office/officeart/2005/8/layout/hProcess9"/>
    <dgm:cxn modelId="{BF1D4D46-A49B-4840-9543-C91DFEB2FFD2}" type="presParOf" srcId="{107F15EE-0B15-4AA0-854B-248E05FF4A00}" destId="{0A878EFF-5800-4FDB-AD13-326DE0FBFD28}" srcOrd="2" destOrd="0" presId="urn:microsoft.com/office/officeart/2005/8/layout/hProcess9"/>
    <dgm:cxn modelId="{31514CE8-9C40-4505-8175-4E2976147C0B}" type="presParOf" srcId="{107F15EE-0B15-4AA0-854B-248E05FF4A00}" destId="{E3F05163-C93C-4BFC-8AF5-7870287FE8AE}" srcOrd="3" destOrd="0" presId="urn:microsoft.com/office/officeart/2005/8/layout/hProcess9"/>
    <dgm:cxn modelId="{B20E58BB-8504-4C9C-8DAB-76FCCAF95C61}" type="presParOf" srcId="{107F15EE-0B15-4AA0-854B-248E05FF4A00}" destId="{AFB1BBE1-471E-4C62-8D98-28FA068D7F3B}" srcOrd="4" destOrd="0" presId="urn:microsoft.com/office/officeart/2005/8/layout/hProcess9"/>
    <dgm:cxn modelId="{D7B2DF4B-D25A-4BD1-8A82-AF6413FAA4D0}" type="presParOf" srcId="{107F15EE-0B15-4AA0-854B-248E05FF4A00}" destId="{4B6DE987-054E-4674-BF17-5AC7D9867212}" srcOrd="5" destOrd="0" presId="urn:microsoft.com/office/officeart/2005/8/layout/hProcess9"/>
    <dgm:cxn modelId="{26C4FE06-84FD-4496-86E8-813B27956F59}" type="presParOf" srcId="{107F15EE-0B15-4AA0-854B-248E05FF4A00}" destId="{2AD88619-4141-4D99-AD9D-4ABCB2A2E571}" srcOrd="6" destOrd="0" presId="urn:microsoft.com/office/officeart/2005/8/layout/hProcess9"/>
    <dgm:cxn modelId="{0BAAA5FE-4C58-40BF-A7C5-91189D0514D4}" type="presParOf" srcId="{107F15EE-0B15-4AA0-854B-248E05FF4A00}" destId="{D374AA1A-86D5-4D1C-93B7-1A75DFD9C52B}" srcOrd="7" destOrd="0" presId="urn:microsoft.com/office/officeart/2005/8/layout/hProcess9"/>
    <dgm:cxn modelId="{B8A7F891-7350-442F-99BC-B8ED8AD759A6}" type="presParOf" srcId="{107F15EE-0B15-4AA0-854B-248E05FF4A00}" destId="{9CCD7516-9455-4FFB-9CEA-F0D82FD04ACB}" srcOrd="8" destOrd="0" presId="urn:microsoft.com/office/officeart/2005/8/layout/hProcess9"/>
    <dgm:cxn modelId="{7FF66CC5-C48A-41EA-96B4-F9E9A06CADCA}" type="presParOf" srcId="{107F15EE-0B15-4AA0-854B-248E05FF4A00}" destId="{B6905228-5D14-43A0-8D7A-04E9278BCEAC}" srcOrd="9" destOrd="0" presId="urn:microsoft.com/office/officeart/2005/8/layout/hProcess9"/>
    <dgm:cxn modelId="{4A21B118-7977-4837-934E-F36E7FF3204B}" type="presParOf" srcId="{107F15EE-0B15-4AA0-854B-248E05FF4A00}" destId="{CF7FD07C-D931-4CEA-B9CD-83812942C810}" srcOrd="10" destOrd="0" presId="urn:microsoft.com/office/officeart/2005/8/layout/hProcess9"/>
    <dgm:cxn modelId="{00FE1E14-624F-4B98-BA4A-070173C8BD66}" type="presParOf" srcId="{107F15EE-0B15-4AA0-854B-248E05FF4A00}" destId="{ABCAFEA2-75FF-48FC-8C88-34E5A6F6F798}" srcOrd="11" destOrd="0" presId="urn:microsoft.com/office/officeart/2005/8/layout/hProcess9"/>
    <dgm:cxn modelId="{A14A55D9-B305-401D-92D9-654F76E344B3}" type="presParOf" srcId="{107F15EE-0B15-4AA0-854B-248E05FF4A00}" destId="{B519210C-3D5F-4092-B572-E2B248720E7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631ED-1495-4E6D-B2A0-45C9EDA511C1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77A9E-A0B6-4442-B814-B322DB10EF15}">
      <dsp:nvSpPr>
        <dsp:cNvPr id="0" name=""/>
        <dsp:cNvSpPr/>
      </dsp:nvSpPr>
      <dsp:spPr>
        <a:xfrm>
          <a:off x="2053" y="1305401"/>
          <a:ext cx="131393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觀察</a:t>
          </a:r>
        </a:p>
      </dsp:txBody>
      <dsp:txXfrm>
        <a:off x="66194" y="1369542"/>
        <a:ext cx="1185654" cy="1612253"/>
      </dsp:txXfrm>
    </dsp:sp>
    <dsp:sp modelId="{0A878EFF-5800-4FDB-AD13-326DE0FBFD28}">
      <dsp:nvSpPr>
        <dsp:cNvPr id="0" name=""/>
        <dsp:cNvSpPr/>
      </dsp:nvSpPr>
      <dsp:spPr>
        <a:xfrm>
          <a:off x="1534979" y="1305401"/>
          <a:ext cx="131393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提問</a:t>
          </a:r>
        </a:p>
      </dsp:txBody>
      <dsp:txXfrm>
        <a:off x="1599120" y="1369542"/>
        <a:ext cx="1185654" cy="1612253"/>
      </dsp:txXfrm>
    </dsp:sp>
    <dsp:sp modelId="{AFB1BBE1-471E-4C62-8D98-28FA068D7F3B}">
      <dsp:nvSpPr>
        <dsp:cNvPr id="0" name=""/>
        <dsp:cNvSpPr/>
      </dsp:nvSpPr>
      <dsp:spPr>
        <a:xfrm>
          <a:off x="3067905" y="1305401"/>
          <a:ext cx="1313936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假設</a:t>
          </a:r>
        </a:p>
      </dsp:txBody>
      <dsp:txXfrm>
        <a:off x="3132046" y="1369542"/>
        <a:ext cx="1185654" cy="1612253"/>
      </dsp:txXfrm>
    </dsp:sp>
    <dsp:sp modelId="{2AD88619-4141-4D99-AD9D-4ABCB2A2E571}">
      <dsp:nvSpPr>
        <dsp:cNvPr id="0" name=""/>
        <dsp:cNvSpPr/>
      </dsp:nvSpPr>
      <dsp:spPr>
        <a:xfrm>
          <a:off x="4600831" y="1305401"/>
          <a:ext cx="1313936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實作</a:t>
          </a:r>
        </a:p>
      </dsp:txBody>
      <dsp:txXfrm>
        <a:off x="4664972" y="1369542"/>
        <a:ext cx="1185654" cy="1612253"/>
      </dsp:txXfrm>
    </dsp:sp>
    <dsp:sp modelId="{9CCD7516-9455-4FFB-9CEA-F0D82FD04ACB}">
      <dsp:nvSpPr>
        <dsp:cNvPr id="0" name=""/>
        <dsp:cNvSpPr/>
      </dsp:nvSpPr>
      <dsp:spPr>
        <a:xfrm>
          <a:off x="6133757" y="1305401"/>
          <a:ext cx="1313936" cy="17405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紀錄</a:t>
          </a:r>
        </a:p>
      </dsp:txBody>
      <dsp:txXfrm>
        <a:off x="6197898" y="1369542"/>
        <a:ext cx="1185654" cy="1612253"/>
      </dsp:txXfrm>
    </dsp:sp>
    <dsp:sp modelId="{CF7FD07C-D931-4CEA-B9CD-83812942C810}">
      <dsp:nvSpPr>
        <dsp:cNvPr id="0" name=""/>
        <dsp:cNvSpPr/>
      </dsp:nvSpPr>
      <dsp:spPr>
        <a:xfrm>
          <a:off x="7666683" y="1305401"/>
          <a:ext cx="1313936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分析</a:t>
          </a:r>
        </a:p>
      </dsp:txBody>
      <dsp:txXfrm>
        <a:off x="7730824" y="1369542"/>
        <a:ext cx="1185654" cy="1612253"/>
      </dsp:txXfrm>
    </dsp:sp>
    <dsp:sp modelId="{B519210C-3D5F-4092-B572-E2B248720E7C}">
      <dsp:nvSpPr>
        <dsp:cNvPr id="0" name=""/>
        <dsp:cNvSpPr/>
      </dsp:nvSpPr>
      <dsp:spPr>
        <a:xfrm>
          <a:off x="9199609" y="1305401"/>
          <a:ext cx="1313936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>
              <a:latin typeface="華康明體注音" panose="01030500010101010101" pitchFamily="18" charset="-120"/>
              <a:ea typeface="華康明體注音" panose="01030500010101010101" pitchFamily="18" charset="-120"/>
            </a:rPr>
            <a:t>歸納</a:t>
          </a:r>
        </a:p>
      </dsp:txBody>
      <dsp:txXfrm>
        <a:off x="9263750" y="1369542"/>
        <a:ext cx="1185654" cy="1612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9653-7919-45F5-A0A3-D447C16E407C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798D-EFE2-4FCC-97D2-991E1BCC83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18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9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3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6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1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8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5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22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15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63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64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39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4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60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DF81-DEEF-4CF9-8FDB-ED5B3FA8A81D}" type="datetimeFigureOut">
              <a:rPr lang="zh-TW" altLang="en-US" smtClean="0"/>
              <a:pPr/>
              <a:t>2024/8/30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B047-E581-4AE0-A4FF-3393E5B70F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pPr/>
              <a:t>2024/8/30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-qtzbpuO7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pctb0RDreU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xplore2022.colife.org.tw/work-list.php?g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2619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Welcome !!</a:t>
            </a:r>
            <a:br>
              <a:rPr lang="en-US" altLang="zh-TW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</a:br>
            <a:r>
              <a:rPr lang="zh-TW" altLang="en-US" sz="72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六年級自然課程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914544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魏婉貞</a:t>
            </a:r>
            <a:r>
              <a:rPr lang="en-US" altLang="zh-TW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en-US" altLang="zh-TW" sz="6000" dirty="0" err="1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wanzhen</a:t>
            </a:r>
            <a:r>
              <a:rPr lang="en-US" altLang="zh-TW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r>
              <a:rPr lang="zh-TW" altLang="en-US" sz="6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老師</a:t>
            </a:r>
          </a:p>
        </p:txBody>
      </p:sp>
    </p:spTree>
    <p:extLst>
      <p:ext uri="{BB962C8B-B14F-4D97-AF65-F5344CB8AC3E}">
        <p14:creationId xmlns:p14="http://schemas.microsoft.com/office/powerpoint/2010/main" val="1639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 descr="柯南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643" y="3079116"/>
            <a:ext cx="5166150" cy="3243863"/>
          </a:xfrm>
        </p:spPr>
      </p:pic>
      <p:sp>
        <p:nvSpPr>
          <p:cNvPr id="4" name="矩形 3"/>
          <p:cNvSpPr/>
          <p:nvPr/>
        </p:nvSpPr>
        <p:spPr>
          <a:xfrm rot="19495251">
            <a:off x="954883" y="810149"/>
            <a:ext cx="300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不知道ㄟ</a:t>
            </a:r>
            <a:endParaRPr lang="zh-TW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6435" y="27277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我不會</a:t>
            </a:r>
          </a:p>
        </p:txBody>
      </p:sp>
      <p:sp>
        <p:nvSpPr>
          <p:cNvPr id="6" name="矩形 5"/>
          <p:cNvSpPr/>
          <p:nvPr/>
        </p:nvSpPr>
        <p:spPr>
          <a:xfrm rot="677590">
            <a:off x="6654173" y="632697"/>
            <a:ext cx="3805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No~no</a:t>
            </a:r>
            <a:r>
              <a:rPr lang="en-US" altLang="zh-TW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~no</a:t>
            </a:r>
          </a:p>
        </p:txBody>
      </p:sp>
      <p:sp>
        <p:nvSpPr>
          <p:cNvPr id="7" name="矩形 6"/>
          <p:cNvSpPr/>
          <p:nvPr/>
        </p:nvSpPr>
        <p:spPr>
          <a:xfrm>
            <a:off x="4242932" y="1968120"/>
            <a:ext cx="4337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科學家</a:t>
            </a:r>
          </a:p>
        </p:txBody>
      </p:sp>
      <p:pic>
        <p:nvPicPr>
          <p:cNvPr id="9" name="圖片 8" descr="Q5VZdx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7576">
            <a:off x="7560351" y="2519463"/>
            <a:ext cx="3745149" cy="3745149"/>
          </a:xfrm>
          <a:prstGeom prst="rect">
            <a:avLst/>
          </a:prstGeom>
        </p:spPr>
      </p:pic>
      <p:pic>
        <p:nvPicPr>
          <p:cNvPr id="10" name="圖片 9" descr="科學家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4368" y="2821020"/>
            <a:ext cx="3878499" cy="35801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50378" y="5321429"/>
            <a:ext cx="78694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原因</a:t>
            </a:r>
            <a:r>
              <a:rPr lang="en-US" altLang="zh-TW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---</a:t>
            </a:r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選擇</a:t>
            </a:r>
            <a:r>
              <a:rPr lang="en-US" altLang="zh-TW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---</a:t>
            </a:r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結果</a:t>
            </a:r>
          </a:p>
        </p:txBody>
      </p:sp>
      <p:sp>
        <p:nvSpPr>
          <p:cNvPr id="12" name="矩形 11"/>
          <p:cNvSpPr/>
          <p:nvPr/>
        </p:nvSpPr>
        <p:spPr>
          <a:xfrm>
            <a:off x="293903" y="2223329"/>
            <a:ext cx="4831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全聯便宜沒好貨</a:t>
            </a:r>
            <a:endParaRPr lang="en-US" altLang="zh-TW" dirty="0"/>
          </a:p>
          <a:p>
            <a:r>
              <a:rPr lang="en-US" altLang="zh-TW" dirty="0">
                <a:hlinkClick r:id="rId2"/>
              </a:rPr>
              <a:t>https://www.youtube.com/watch?v=3-qtzbpuO7I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10B2EF1-A6C6-4AD1-8EF9-FCF628578B5C}"/>
              </a:ext>
            </a:extLst>
          </p:cNvPr>
          <p:cNvGrpSpPr/>
          <p:nvPr/>
        </p:nvGrpSpPr>
        <p:grpSpPr>
          <a:xfrm>
            <a:off x="1678414" y="418513"/>
            <a:ext cx="1458076" cy="1556019"/>
            <a:chOff x="1678414" y="418513"/>
            <a:chExt cx="1458076" cy="1556019"/>
          </a:xfrm>
        </p:grpSpPr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5B3FABF-D8D9-4D79-85C3-FADC5072A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802" y="418513"/>
              <a:ext cx="135431" cy="155601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55592EF5-8CAD-4953-8076-9BD6BBFDB574}"/>
                </a:ext>
              </a:extLst>
            </p:cNvPr>
            <p:cNvCxnSpPr/>
            <p:nvPr/>
          </p:nvCxnSpPr>
          <p:spPr>
            <a:xfrm>
              <a:off x="1678414" y="1094362"/>
              <a:ext cx="1458076" cy="2383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6B461D4-8B89-4804-B2AF-3DD693B09437}"/>
              </a:ext>
            </a:extLst>
          </p:cNvPr>
          <p:cNvGrpSpPr/>
          <p:nvPr/>
        </p:nvGrpSpPr>
        <p:grpSpPr>
          <a:xfrm>
            <a:off x="4587544" y="0"/>
            <a:ext cx="1458076" cy="1556019"/>
            <a:chOff x="1678414" y="418513"/>
            <a:chExt cx="1458076" cy="1556019"/>
          </a:xfrm>
        </p:grpSpPr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A6E0E169-8FED-4D94-8857-C16342332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802" y="418513"/>
              <a:ext cx="135431" cy="155601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95D73D9A-570C-4E85-804F-3EAE3F6BD20B}"/>
                </a:ext>
              </a:extLst>
            </p:cNvPr>
            <p:cNvCxnSpPr/>
            <p:nvPr/>
          </p:nvCxnSpPr>
          <p:spPr>
            <a:xfrm>
              <a:off x="1678414" y="1094362"/>
              <a:ext cx="1458076" cy="2383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C03041A-E618-4D1F-8D17-9A263B0C9F86}"/>
              </a:ext>
            </a:extLst>
          </p:cNvPr>
          <p:cNvGrpSpPr/>
          <p:nvPr/>
        </p:nvGrpSpPr>
        <p:grpSpPr>
          <a:xfrm>
            <a:off x="7735857" y="273385"/>
            <a:ext cx="1458076" cy="1556019"/>
            <a:chOff x="1678414" y="418513"/>
            <a:chExt cx="1458076" cy="1556019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6BF7E247-BA35-4EA3-9909-9FA47002AE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802" y="418513"/>
              <a:ext cx="135431" cy="155601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C22729CA-14F9-4278-86ED-16C16D5BD19C}"/>
                </a:ext>
              </a:extLst>
            </p:cNvPr>
            <p:cNvCxnSpPr/>
            <p:nvPr/>
          </p:nvCxnSpPr>
          <p:spPr>
            <a:xfrm>
              <a:off x="1678414" y="1094362"/>
              <a:ext cx="1458076" cy="238308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6530502" y="1335400"/>
            <a:ext cx="5661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說好端菜卻被叫去換瓦斯</a:t>
            </a:r>
            <a:r>
              <a:rPr lang="en-US" altLang="zh-TW" b="1" dirty="0"/>
              <a:t>16</a:t>
            </a:r>
            <a:r>
              <a:rPr lang="zh-TW" altLang="en-US" b="1" dirty="0"/>
              <a:t>歲工讀生打工不到兩個月 氣爆時慘遭火吻</a:t>
            </a:r>
            <a:r>
              <a:rPr lang="en-US" altLang="zh-TW" b="1" dirty="0">
                <a:hlinkClick r:id="rId6"/>
              </a:rPr>
              <a:t>https://www.youtube.com/watch?v=Upctb0RDreU</a:t>
            </a:r>
            <a:endParaRPr lang="en-US" altLang="zh-TW" b="1" dirty="0"/>
          </a:p>
          <a:p>
            <a:endParaRPr lang="zh-TW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3B54259-71F0-4ECC-9A0A-A3DC84A2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1489AEB0-F657-4F26-A438-6F6934EF6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916" y="113245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新課綱</a:t>
            </a:r>
            <a:br>
              <a:rPr lang="en-US" altLang="zh-TW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</a:br>
            <a:r>
              <a:rPr lang="zh-TW" altLang="en-US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自 然 科 學</a:t>
            </a:r>
            <a:br>
              <a:rPr lang="en-US" altLang="zh-TW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</a:br>
            <a:r>
              <a:rPr lang="zh-TW" altLang="en-US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學  習   方  式</a:t>
            </a:r>
          </a:p>
        </p:txBody>
      </p:sp>
    </p:spTree>
    <p:extLst>
      <p:ext uri="{BB962C8B-B14F-4D97-AF65-F5344CB8AC3E}">
        <p14:creationId xmlns:p14="http://schemas.microsoft.com/office/powerpoint/2010/main" val="252110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5CA63-7560-4369-B02C-CD49601D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365125"/>
            <a:ext cx="11852787" cy="1325563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POE+E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教學法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---</a:t>
            </a:r>
            <a:b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</a:b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    預測、觀察、解釋、探究、思辨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CA1A371-B26A-494F-A5C5-CD452FFC6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53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214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749" y="160844"/>
            <a:ext cx="10515600" cy="978483"/>
          </a:xfrm>
        </p:spPr>
        <p:txBody>
          <a:bodyPr/>
          <a:lstStyle/>
          <a:p>
            <a:r>
              <a:rPr lang="zh-TW" altLang="en-US" dirty="0"/>
              <a:t>第一單元</a:t>
            </a:r>
            <a:r>
              <a:rPr lang="en-US" altLang="zh-TW" dirty="0"/>
              <a:t>-</a:t>
            </a:r>
            <a:r>
              <a:rPr lang="zh-TW" altLang="en-US" dirty="0"/>
              <a:t>探索天氣的變化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DB13FFC-A1DA-45D5-A7E0-D17AEAC0F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592">
            <a:off x="7359612" y="126578"/>
            <a:ext cx="4756940" cy="313165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8473" y="1065477"/>
            <a:ext cx="11063748" cy="4814596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  <a:p>
            <a:r>
              <a:rPr lang="zh-TW" altLang="en-US" sz="9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單元重點：</a:t>
            </a:r>
            <a:endParaRPr lang="en-US" altLang="zh-TW" sz="96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瞭解天氣、氣候與生活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練習透過圖表正確讀取天氣資訊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辨別真假氣象播報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4.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氣候變遷影響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zh-TW" altLang="en-US" sz="9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r>
              <a:rPr lang="zh-TW" altLang="en-US" sz="40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：</a:t>
            </a:r>
            <a:endParaRPr lang="en-US" altLang="zh-TW" sz="40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名詞定義了解</a:t>
            </a: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: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天氣、天候、氣溫、氣候</a:t>
            </a:r>
            <a:endParaRPr lang="en-US" altLang="zh-TW" sz="108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zh-TW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0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碳足跡與水足跡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504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第二單元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水溶液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0968"/>
            <a:ext cx="10279815" cy="53668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：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 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物體溶解與分離，前後重量不變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水溶液的導電性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水溶液的酸鹼性與生活應用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r>
              <a:rPr lang="zh-TW" altLang="en-US" sz="112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：</a:t>
            </a:r>
            <a:endParaRPr lang="en-US" altLang="zh-TW" sz="112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溶解前後，重量、體積的變化。</a:t>
            </a:r>
            <a:endParaRPr lang="en-US" altLang="zh-TW" sz="111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zh-TW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111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生活應用變化</a:t>
            </a:r>
            <a:endParaRPr lang="en-US" altLang="zh-TW" sz="111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sz="112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endParaRPr lang="zh-TW" altLang="en-US" sz="11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23850D-53BC-4162-A071-896E8B64F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1" y="1341575"/>
            <a:ext cx="3429354" cy="28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第三單元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動物大解密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7837"/>
            <a:ext cx="10001865" cy="50050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37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單元重點：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動物身體構造與運動方式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動物呼吸及二分法分類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3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仿生技術的應用</a:t>
            </a:r>
            <a:endParaRPr lang="en-US" altLang="zh-TW" sz="3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9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比較不同構造與生活環境的關聯性</a:t>
            </a:r>
            <a:endParaRPr lang="en-US" altLang="zh-TW" sz="29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9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動物不同的呼吸方式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 descr="282351141_539465764482058_418507424158897662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649" y="956756"/>
            <a:ext cx="4286454" cy="42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第四單元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電磁作用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4689987"/>
          </a:xfrm>
        </p:spPr>
        <p:txBody>
          <a:bodyPr>
            <a:normAutofit fontScale="62500" lnSpcReduction="20000"/>
          </a:bodyPr>
          <a:lstStyle/>
          <a:p>
            <a:endParaRPr lang="zh-TW" altLang="en-US" dirty="0"/>
          </a:p>
          <a:p>
            <a:pPr>
              <a:lnSpc>
                <a:spcPct val="110000"/>
              </a:lnSpc>
            </a:pPr>
            <a:r>
              <a:rPr lang="zh-TW" altLang="en-US" sz="5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單元重點：</a:t>
            </a:r>
            <a:endParaRPr lang="en-US" altLang="zh-TW" sz="5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1.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指北針與地磁</a:t>
            </a:r>
            <a:endParaRPr lang="en-US" altLang="zh-TW" sz="48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認識電磁鐵與製作</a:t>
            </a:r>
            <a:endParaRPr lang="en-US" altLang="zh-TW" sz="48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3.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磁力大</a:t>
            </a:r>
            <a:r>
              <a:rPr lang="en-US" altLang="zh-TW" sz="4800" dirty="0" err="1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pk</a:t>
            </a:r>
            <a:endParaRPr lang="en-US" altLang="zh-TW" sz="48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4.</a:t>
            </a:r>
            <a:r>
              <a:rPr lang="zh-TW" altLang="en-US" sz="52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電池鐵生活應用</a:t>
            </a:r>
            <a:endParaRPr lang="en-US" altLang="zh-TW" sz="52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zh-TW" altLang="en-US" sz="53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錯誤想法釐清：</a:t>
            </a:r>
            <a:endParaRPr lang="en-US" altLang="zh-TW" sz="5300" dirty="0">
              <a:latin typeface="華康明體注音" panose="01030500010101010101" pitchFamily="18" charset="-120"/>
              <a:ea typeface="華康明體注音" panose="01030500010101010101" pitchFamily="18" charset="-120"/>
              <a:cs typeface="+mj-cs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1.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磁生電還是電生磁</a:t>
            </a: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??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2.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</a:rPr>
              <a:t>找對問題</a:t>
            </a: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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適當方式</a:t>
            </a:r>
            <a:r>
              <a:rPr lang="en-US" altLang="zh-TW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</a:t>
            </a:r>
            <a:r>
              <a:rPr lang="zh-TW" altLang="en-US" sz="4800" dirty="0">
                <a:latin typeface="華康明體注音" panose="01030500010101010101" pitchFamily="18" charset="-120"/>
                <a:ea typeface="華康明體注音" panose="01030500010101010101" pitchFamily="18" charset="-120"/>
                <a:cs typeface="+mj-cs"/>
                <a:sym typeface="Wingdings" panose="05000000000000000000" pitchFamily="2" charset="2"/>
              </a:rPr>
              <a:t>解決問題</a:t>
            </a:r>
            <a:endParaRPr lang="en-US" altLang="zh-TW" sz="44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110000"/>
              </a:lnSpc>
            </a:pPr>
            <a:endParaRPr lang="en-US" altLang="zh-TW" sz="4800" dirty="0"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endParaRPr lang="zh-TW" altLang="en-US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圖片 5" descr="73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5208">
            <a:off x="6639668" y="2210746"/>
            <a:ext cx="508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新同學</a:t>
            </a:r>
            <a:r>
              <a:rPr lang="en-US" altLang="zh-TW" dirty="0"/>
              <a:t>---</a:t>
            </a:r>
            <a:r>
              <a:rPr lang="zh-TW" altLang="en-US" dirty="0"/>
              <a:t>鱟呵呵</a:t>
            </a:r>
          </a:p>
        </p:txBody>
      </p:sp>
      <p:pic>
        <p:nvPicPr>
          <p:cNvPr id="4" name="內容版面配置區 3" descr="w_1100614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1717" y="1624457"/>
            <a:ext cx="6216197" cy="4351338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3F19251-53BA-4A47-8DDE-4EDA9F32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" y="3905821"/>
            <a:ext cx="3765804" cy="281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A20C197-4C73-485B-9D24-F03C171DD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51" y="0"/>
            <a:ext cx="3031236" cy="404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46430845.884263">
            <a:hlinkClick r:id="" action="ppaction://media"/>
            <a:extLst>
              <a:ext uri="{FF2B5EF4-FFF2-40B4-BE49-F238E27FC236}">
                <a16:creationId xmlns:a16="http://schemas.microsoft.com/office/drawing/2014/main" id="{F7D1675C-E8A0-401B-BED0-221E5071D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多元學習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---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尊重、理解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課堂進行教學，課餘研究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團隊合作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個人製作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課堂比賽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51B4C98-8114-4D42-A044-B34426DD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9685"/>
            <a:ext cx="5157787" cy="823912"/>
          </a:xfrm>
        </p:spPr>
        <p:txBody>
          <a:bodyPr>
            <a:normAutofit/>
          </a:bodyPr>
          <a:lstStyle/>
          <a:p>
            <a:r>
              <a:rPr lang="zh-TW" altLang="en-US" sz="4100" b="0" dirty="0">
                <a:solidFill>
                  <a:prstClr val="black"/>
                </a:solidFill>
                <a:latin typeface="華康少女文字注音" panose="01030500010101010101" pitchFamily="18" charset="-120"/>
                <a:ea typeface="華康少女文字注音" panose="01030500010101010101" pitchFamily="18" charset="-120"/>
                <a:cs typeface="+mj-cs"/>
              </a:rPr>
              <a:t>自然主題探索閱讀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03891BB-06E6-43E0-9238-1F9844C47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讓孩子多接觸大自然，多認識生活周遭，提升對生活感受度。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推薦書目</a:t>
            </a:r>
            <a:r>
              <a:rPr lang="en-US" altLang="zh-TW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康寧國小圖書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  <a:buNone/>
            </a:pP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  <a:buNone/>
            </a:pPr>
            <a:r>
              <a:rPr lang="en-US" altLang="zh-TW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1.NHK</a:t>
            </a: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小學生自主學習科學方法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60000"/>
              </a:lnSpc>
              <a:buNone/>
            </a:pP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A31190-C82A-4643-A819-79E6C030A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40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8423"/>
            <a:ext cx="10515600" cy="2151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專心  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秩序</a:t>
            </a:r>
            <a:endParaRPr lang="en-US" altLang="zh-TW" sz="72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 algn="ctr">
              <a:buNone/>
            </a:pP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禮貌  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  <a:sym typeface="Wingdings" panose="05000000000000000000" pitchFamily="2" charset="2"/>
              </a:rPr>
              <a:t> </a:t>
            </a:r>
            <a:r>
              <a:rPr lang="zh-TW" altLang="en-US" sz="72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負責</a:t>
            </a:r>
          </a:p>
        </p:txBody>
      </p:sp>
    </p:spTree>
    <p:extLst>
      <p:ext uri="{BB962C8B-B14F-4D97-AF65-F5344CB8AC3E}">
        <p14:creationId xmlns:p14="http://schemas.microsoft.com/office/powerpoint/2010/main" val="286762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評量方式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zh-TW" altLang="en-US" dirty="0"/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平時成績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50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％（包含平時紙筆測驗、實驗操作、口頭問答、作業報告等）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定期成績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50%</a:t>
            </a:r>
          </a:p>
          <a:p>
            <a:pPr>
              <a:lnSpc>
                <a:spcPct val="170000"/>
              </a:lnSpc>
            </a:pP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期中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末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)=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平時</a:t>
            </a:r>
            <a:r>
              <a:rPr lang="en-US" altLang="zh-TW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+</a:t>
            </a:r>
            <a:r>
              <a:rPr lang="zh-TW" altLang="en-US" sz="8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定期</a:t>
            </a:r>
            <a:endParaRPr lang="en-US" altLang="zh-TW" sz="8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10000"/>
              </a:lnSpc>
            </a:pPr>
            <a:endParaRPr lang="zh-TW" altLang="en-US" sz="8600" dirty="0">
              <a:latin typeface="cwTeXMing"/>
            </a:endParaRPr>
          </a:p>
        </p:txBody>
      </p:sp>
    </p:spTree>
    <p:extLst>
      <p:ext uri="{BB962C8B-B14F-4D97-AF65-F5344CB8AC3E}">
        <p14:creationId xmlns:p14="http://schemas.microsoft.com/office/powerpoint/2010/main" val="143039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線上教學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75881"/>
            <a:ext cx="10515600" cy="460108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校網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/</a:t>
            </a: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教師網頁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/</a:t>
            </a: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魏婉貞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電子信箱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  <a:r>
              <a:rPr lang="en-US" altLang="zh-TW" sz="3600" dirty="0" err="1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wanzhen@mail.klps.tp.edu.tw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鼓勵參加，</a:t>
            </a:r>
            <a:r>
              <a:rPr lang="zh-TW" altLang="en-US" sz="36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全國科學探究競賽</a:t>
            </a:r>
            <a:endParaRPr lang="en-US" altLang="zh-TW" sz="36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作品欣賞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  <a:hlinkClick r:id="rId2"/>
              </a:rPr>
              <a:t>https://</a:t>
            </a:r>
            <a:r>
              <a:rPr lang="en-US" altLang="zh-TW" sz="3600" dirty="0" err="1">
                <a:latin typeface="華康明體注音" panose="01030500010101010101" pitchFamily="18" charset="-120"/>
                <a:ea typeface="華康明體注音" panose="01030500010101010101" pitchFamily="18" charset="-120"/>
                <a:hlinkClick r:id="rId2"/>
              </a:rPr>
              <a:t>sciexplore2022.colife.org.tw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  <a:hlinkClick r:id="rId2"/>
              </a:rPr>
              <a:t>/</a:t>
            </a:r>
            <a:r>
              <a:rPr lang="en-US" altLang="zh-TW" sz="3600" dirty="0" err="1">
                <a:latin typeface="華康明體注音" panose="01030500010101010101" pitchFamily="18" charset="-120"/>
                <a:ea typeface="華康明體注音" panose="01030500010101010101" pitchFamily="18" charset="-120"/>
                <a:hlinkClick r:id="rId2"/>
              </a:rPr>
              <a:t>work-list.php?g</a:t>
            </a:r>
            <a:r>
              <a:rPr lang="en-US" altLang="zh-TW" sz="3600" dirty="0">
                <a:latin typeface="華康明體注音" panose="01030500010101010101" pitchFamily="18" charset="-120"/>
                <a:ea typeface="華康明體注音" panose="01030500010101010101" pitchFamily="18" charset="-120"/>
                <a:hlinkClick r:id="rId2"/>
              </a:rPr>
              <a:t>=1</a:t>
            </a: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buNone/>
            </a:pPr>
            <a:endParaRPr lang="en-US" altLang="zh-TW" sz="3600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11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99855" y="2638164"/>
            <a:ext cx="415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40632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000">
        <p:checker/>
      </p:transition>
    </mc:Choice>
    <mc:Fallback xmlns="">
      <p:transition spd="slow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69482"/>
              </p:ext>
            </p:extLst>
          </p:nvPr>
        </p:nvGraphicFramePr>
        <p:xfrm>
          <a:off x="599766" y="1344187"/>
          <a:ext cx="11287433" cy="4621467"/>
        </p:xfrm>
        <a:graphic>
          <a:graphicData uri="http://schemas.openxmlformats.org/drawingml/2006/table">
            <a:tbl>
              <a:tblPr/>
              <a:tblGrid>
                <a:gridCol w="11287433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2875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3729193">
                <a:tc>
                  <a:txBody>
                    <a:bodyPr/>
                    <a:lstStyle/>
                    <a:p>
                      <a:pPr marL="742950" indent="-74295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不要在教室內追、趕、跑、跳、碰，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　才不會打翻實驗用具並發生意外。</a:t>
                      </a:r>
                      <a:endParaRPr lang="en-US" altLang="zh-TW" sz="32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上課時請準時排隊進入教室，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  →　才不會讓大家一起苦苦地等你！</a:t>
                      </a:r>
                      <a:b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３、 在走廊玩耍時，切記注意安全，不要走廊奔跑</a:t>
                      </a:r>
                      <a:endParaRPr lang="en-US" altLang="zh-TW" sz="32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altLang="zh-TW" sz="32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  <a:cs typeface="+mn-cs"/>
                        </a:rPr>
                        <a:t>、努力記筆記、不傳紙條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  <a:cs typeface="+mn-cs"/>
                        </a:rPr>
                        <a:t>!!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2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87062"/>
            <a:ext cx="10515600" cy="792809"/>
          </a:xfrm>
        </p:spPr>
        <p:txBody>
          <a:bodyPr/>
          <a:lstStyle/>
          <a:p>
            <a:pPr algn="ctr"/>
            <a:r>
              <a:rPr lang="zh-TW" altLang="en-US" b="1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上課注意事項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ADA7BB-3CC0-4863-AC62-9AC23C246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91426"/>
              </p:ext>
            </p:extLst>
          </p:nvPr>
        </p:nvGraphicFramePr>
        <p:xfrm>
          <a:off x="1288026" y="1027906"/>
          <a:ext cx="10176387" cy="4768059"/>
        </p:xfrm>
        <a:graphic>
          <a:graphicData uri="http://schemas.openxmlformats.org/drawingml/2006/table">
            <a:tbl>
              <a:tblPr/>
              <a:tblGrid>
                <a:gridCol w="10176387">
                  <a:extLst>
                    <a:ext uri="{9D8B030D-6E8A-4147-A177-3AD203B41FA5}">
                      <a16:colId xmlns:a16="http://schemas.microsoft.com/office/drawing/2014/main" val="4211143378"/>
                    </a:ext>
                  </a:extLst>
                </a:gridCol>
              </a:tblGrid>
              <a:tr h="36585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0" marR="0" marT="476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060925"/>
                  </a:ext>
                </a:extLst>
              </a:tr>
              <a:tr h="4289270">
                <a:tc>
                  <a:txBody>
                    <a:bodyPr/>
                    <a:lstStyle/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</a:rPr>
                        <a:t>４、 </a:t>
                      </a: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避免將各種物品隨意丟擲到樓下，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→才不會讓樓下經過的同學禍從天降！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５、 記得只帶飲用水進入教室，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→別讓零食造成教室內變成老鼠窩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６、 離開教室時，記得排好椅子帶走隨身物品　　</a:t>
                      </a:r>
                      <a:endParaRPr lang="en-US" altLang="zh-TW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1071563" indent="-1071563" algn="l">
                        <a:lnSpc>
                          <a:spcPct val="150000"/>
                        </a:lnSpc>
                      </a:pPr>
                      <a: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             →　維持好教室內的整齊與乾淨！</a:t>
                      </a:r>
                      <a:br>
                        <a:rPr lang="zh-TW" altLang="en-US" sz="2800" b="1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endParaRPr lang="zh-TW" altLang="en-US" sz="2800" b="1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31902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36FD955-25B4-4AE8-ACB2-26AAC2BB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6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自然小老師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(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男、女各一位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)</a:t>
            </a:r>
            <a:endParaRPr lang="zh-TW" altLang="en-US" dirty="0">
              <a:latin typeface="華康少女文字注音" panose="01030500010101010101" pitchFamily="18" charset="-120"/>
              <a:ea typeface="華康少女文字注音" panose="01030500010101010101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工作項目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一人帶隊，另一人管秩序，登記表現不好的同學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登記請假遲到學生座號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登記學用品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鉛筆盒、自課、自習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未帶的人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收作業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登記缺交作業名單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pPr>
              <a:buFont typeface="Wingdings" pitchFamily="2" charset="2"/>
              <a:buChar char="p"/>
            </a:pP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DD463A-C346-4B00-A701-4A723BD0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2890"/>
            <a:ext cx="10515600" cy="38938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1.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自然課本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2.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自然習作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3.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聯絡簿</a:t>
            </a:r>
            <a:b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</a:b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4.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鉛筆盒</a:t>
            </a: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(</a:t>
            </a:r>
            <a:r>
              <a:rPr lang="zh-TW" altLang="en-US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鉛筆、紅藍原子筆、螢光筆</a:t>
            </a:r>
            <a:r>
              <a:rPr lang="en-US" altLang="zh-TW" sz="4000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)</a:t>
            </a:r>
            <a:endParaRPr lang="zh-TW" altLang="en-US" sz="4000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117525-BB4C-4CD9-AA4C-29079A56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510501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重要學用品不外借</a:t>
            </a:r>
          </a:p>
        </p:txBody>
      </p:sp>
    </p:spTree>
    <p:extLst>
      <p:ext uri="{BB962C8B-B14F-4D97-AF65-F5344CB8AC3E}">
        <p14:creationId xmlns:p14="http://schemas.microsoft.com/office/powerpoint/2010/main" val="427093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自然各桌組長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(</a:t>
            </a:r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一周更換</a:t>
            </a:r>
            <a:r>
              <a:rPr lang="en-US" altLang="zh-TW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)</a:t>
            </a:r>
            <a:endParaRPr lang="zh-TW" altLang="en-US" dirty="0">
              <a:latin typeface="華康少女文字注音" panose="01030500010101010101" pitchFamily="18" charset="-120"/>
              <a:ea typeface="華康少女文字注音" panose="01030500010101010101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工作項目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檢查自課預習蓋章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檢查聯絡簿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     通知事項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管理小組秩序加分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分配小組工作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p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課後檢查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67249"/>
              </p:ext>
            </p:extLst>
          </p:nvPr>
        </p:nvGraphicFramePr>
        <p:xfrm>
          <a:off x="6096001" y="1446246"/>
          <a:ext cx="5257800" cy="521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86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4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5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6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3</a:t>
                      </a:r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50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73588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獎 勵 制 度</a:t>
            </a: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A1F1229-927F-4437-9223-25A4D1AF3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93806"/>
              </p:ext>
            </p:extLst>
          </p:nvPr>
        </p:nvGraphicFramePr>
        <p:xfrm>
          <a:off x="587829" y="445052"/>
          <a:ext cx="11134001" cy="6362046"/>
        </p:xfrm>
        <a:graphic>
          <a:graphicData uri="http://schemas.openxmlformats.org/drawingml/2006/table">
            <a:tbl>
              <a:tblPr/>
              <a:tblGrid>
                <a:gridCol w="11134001">
                  <a:extLst>
                    <a:ext uri="{9D8B030D-6E8A-4147-A177-3AD203B41FA5}">
                      <a16:colId xmlns:a16="http://schemas.microsoft.com/office/drawing/2014/main" val="2522292889"/>
                    </a:ext>
                  </a:extLst>
                </a:gridCol>
              </a:tblGrid>
              <a:tr h="610772">
                <a:tc>
                  <a:txBody>
                    <a:bodyPr/>
                    <a:lstStyle/>
                    <a:p>
                      <a:endParaRPr lang="zh-TW" altLang="en-US" sz="4000" dirty="0"/>
                    </a:p>
                  </a:txBody>
                  <a:tcPr marL="0" marR="0" marT="476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690502"/>
                  </a:ext>
                </a:extLst>
              </a:tr>
              <a:tr h="5704821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上課方面：舉手發言、守秩序，加分。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功課方面：習作書寫認真、字體端正，加分。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常規方面：在分組中服務熱心、遵守班規，加分。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團體討論、發表報告：表現最優異的組別，全組可以加分。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競賽方面：各組分組比賽表現優異者，加分。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上課分心、不守規矩、影響他人安全下課留下來，與老師聊聊改善方式</a:t>
                      </a:r>
                      <a:r>
                        <a:rPr lang="en-US" altLang="zh-TW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(1</a:t>
                      </a: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分鐘</a:t>
                      </a:r>
                      <a:r>
                        <a:rPr lang="en-US" altLang="zh-TW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/x)</a:t>
                      </a:r>
                      <a:r>
                        <a:rPr lang="zh-TW" altLang="en-US" sz="26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。</a:t>
                      </a:r>
                      <a:endParaRPr lang="en-US" altLang="zh-TW" sz="26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en-US" sz="28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  <a:t>。</a:t>
                      </a:r>
                      <a:br>
                        <a:rPr lang="zh-TW" altLang="en-US" sz="2800" dirty="0">
                          <a:effectLst/>
                          <a:latin typeface="華康明體注音" panose="01030500010101010101" pitchFamily="18" charset="-120"/>
                          <a:ea typeface="華康明體注音" panose="01030500010101010101" pitchFamily="18" charset="-120"/>
                        </a:rPr>
                      </a:br>
                      <a:endParaRPr lang="zh-TW" altLang="en-US" sz="2800" dirty="0">
                        <a:effectLst/>
                        <a:latin typeface="華康明體注音" panose="01030500010101010101" pitchFamily="18" charset="-120"/>
                        <a:ea typeface="華康明體注音" panose="01030500010101010101" pitchFamily="18" charset="-12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22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50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80F0F-FC0B-4866-9F99-AAC74D13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課堂指令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718B8C-2E02-4E1D-B241-8DD13B86A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sz="60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準備上課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A76D39-B81E-4580-A29B-1AB61679DD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/>
              <a:t>Good </a:t>
            </a:r>
            <a:r>
              <a:rPr lang="en-US" altLang="zh-TW" dirty="0" err="1"/>
              <a:t>morming</a:t>
            </a:r>
            <a:r>
              <a:rPr lang="en-US" altLang="zh-TW" dirty="0"/>
              <a:t>/</a:t>
            </a:r>
            <a:r>
              <a:rPr lang="en-US" altLang="zh-TW" dirty="0" err="1"/>
              <a:t>afternoon,teacher</a:t>
            </a:r>
            <a:r>
              <a:rPr lang="en-US" altLang="zh-TW" dirty="0"/>
              <a:t>!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翻開課本安靜複習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學用品擺桌上</a:t>
            </a:r>
            <a:endParaRPr lang="en-US" altLang="zh-TW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雙手擺桌上</a:t>
            </a:r>
            <a:r>
              <a:rPr lang="en-US" altLang="zh-TW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 </a:t>
            </a:r>
            <a:endParaRPr lang="zh-TW" altLang="en-US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BD0DFA-369B-4959-8718-6F308E4DC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6000" dirty="0">
                <a:latin typeface="華康少女文字注音" panose="01030500010101010101" pitchFamily="18" charset="-120"/>
                <a:ea typeface="華康少女文字注音" panose="01030500010101010101" pitchFamily="18" charset="-120"/>
              </a:rPr>
              <a:t>準備下課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0EBE4A-4336-4691-A527-F7A7772D67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全班起立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檢查四沒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桌面清乾淨沒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學用品帶了沒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華康明體注音" panose="01030500010101010101" pitchFamily="18" charset="-120"/>
                <a:ea typeface="華康明體注音" panose="01030500010101010101" pitchFamily="18" charset="-120"/>
              </a:rPr>
              <a:t>秩序</a:t>
            </a: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守了沒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椅子靠好沒</a:t>
            </a: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安靜等待組長檢查</a:t>
            </a:r>
            <a:endParaRPr lang="en-US" altLang="zh-TW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>
                <a:latin typeface="華康明體注音" panose="01030500010101010101" pitchFamily="18" charset="-120"/>
                <a:ea typeface="華康明體注音" panose="01030500010101010101" pitchFamily="18" charset="-120"/>
              </a:rPr>
              <a:t>Thank you, teacher!</a:t>
            </a:r>
            <a:endParaRPr lang="zh-TW" altLang="en-US" b="1" dirty="0">
              <a:latin typeface="華康明體注音" panose="01030500010101010101" pitchFamily="18" charset="-120"/>
              <a:ea typeface="華康明體注音" panose="01030500010101010101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2963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923</Words>
  <Application>Microsoft Office PowerPoint</Application>
  <PresentationFormat>寬螢幕</PresentationFormat>
  <Paragraphs>178</Paragraphs>
  <Slides>22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cwTeXMing</vt:lpstr>
      <vt:lpstr>等线</vt:lpstr>
      <vt:lpstr>華康少女文字注音</vt:lpstr>
      <vt:lpstr>華康明體注音</vt:lpstr>
      <vt:lpstr>標楷體</vt:lpstr>
      <vt:lpstr>Arial</vt:lpstr>
      <vt:lpstr>Calibri</vt:lpstr>
      <vt:lpstr>Calibri Light</vt:lpstr>
      <vt:lpstr>Wingdings</vt:lpstr>
      <vt:lpstr>Office 佈景主題</vt:lpstr>
      <vt:lpstr>Office 主题​​</vt:lpstr>
      <vt:lpstr>Welcome !! 六年級自然課程</vt:lpstr>
      <vt:lpstr>上課注意事項</vt:lpstr>
      <vt:lpstr>上課注意事項</vt:lpstr>
      <vt:lpstr>上課注意事項</vt:lpstr>
      <vt:lpstr>自然小老師(男、女各一位)</vt:lpstr>
      <vt:lpstr>1.自然課本 2.自然習作 3.聯絡簿 4.鉛筆盒(鉛筆、紅藍原子筆、螢光筆)</vt:lpstr>
      <vt:lpstr>自然各桌組長(一周更換)</vt:lpstr>
      <vt:lpstr>獎 勵 制 度</vt:lpstr>
      <vt:lpstr>課堂指令</vt:lpstr>
      <vt:lpstr>PowerPoint 簡報</vt:lpstr>
      <vt:lpstr>PowerPoint 簡報</vt:lpstr>
      <vt:lpstr>POE+E教學法---     預測、觀察、解釋、探究、思辨</vt:lpstr>
      <vt:lpstr>第一單元-探索天氣的變化</vt:lpstr>
      <vt:lpstr>第二單元-水溶液</vt:lpstr>
      <vt:lpstr>第三單元-動物大解密</vt:lpstr>
      <vt:lpstr>第四單元-電磁作用</vt:lpstr>
      <vt:lpstr>新同學---鱟呵呵</vt:lpstr>
      <vt:lpstr>PowerPoint 簡報</vt:lpstr>
      <vt:lpstr>多元學習---尊重、理解</vt:lpstr>
      <vt:lpstr>評量方式</vt:lpstr>
      <vt:lpstr>線上教學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五年級自然課程</dc:title>
  <dc:creator>User</dc:creator>
  <cp:lastModifiedBy>Administrator</cp:lastModifiedBy>
  <cp:revision>92</cp:revision>
  <dcterms:created xsi:type="dcterms:W3CDTF">2021-09-09T08:14:29Z</dcterms:created>
  <dcterms:modified xsi:type="dcterms:W3CDTF">2024-08-30T02:33:04Z</dcterms:modified>
</cp:coreProperties>
</file>