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8" r:id="rId4"/>
    <p:sldId id="270" r:id="rId5"/>
    <p:sldId id="277" r:id="rId6"/>
    <p:sldId id="279" r:id="rId7"/>
    <p:sldId id="283" r:id="rId8"/>
    <p:sldId id="280" r:id="rId9"/>
    <p:sldId id="278" r:id="rId10"/>
    <p:sldId id="282" r:id="rId11"/>
    <p:sldId id="265" r:id="rId12"/>
    <p:sldId id="260" r:id="rId13"/>
    <p:sldId id="264" r:id="rId14"/>
    <p:sldId id="284" r:id="rId15"/>
    <p:sldId id="266" r:id="rId16"/>
    <p:sldId id="263" r:id="rId17"/>
    <p:sldId id="262" r:id="rId18"/>
    <p:sldId id="267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9653-7919-45F5-A0A3-D447C16E407C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798D-EFE2-4FCC-97D2-991E1BCC83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18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9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36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60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0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6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0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5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2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5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157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63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64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39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1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2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24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60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DF81-DEEF-4CF9-8FDB-ED5B3FA8A81D}" type="datetimeFigureOut">
              <a:rPr lang="zh-TW" altLang="en-US" smtClean="0"/>
              <a:pPr/>
              <a:t>2025/2/14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7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2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2619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Welcome !!</a:t>
            </a:r>
            <a:br>
              <a:rPr lang="en-US" altLang="zh-TW" sz="72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</a:br>
            <a:r>
              <a:rPr lang="zh-TW" altLang="en-US" sz="72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六年級自然課程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297238"/>
            <a:ext cx="9144000" cy="914544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魏婉貞</a:t>
            </a:r>
            <a:r>
              <a:rPr lang="en-US" altLang="zh-TW" sz="6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(</a:t>
            </a:r>
            <a:r>
              <a:rPr lang="en-US" altLang="zh-TW" sz="6000" dirty="0" err="1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wanzhen</a:t>
            </a:r>
            <a:r>
              <a:rPr lang="en-US" altLang="zh-TW" sz="6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)</a:t>
            </a:r>
            <a:r>
              <a:rPr lang="zh-TW" altLang="en-US" sz="6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老師</a:t>
            </a:r>
          </a:p>
        </p:txBody>
      </p:sp>
    </p:spTree>
    <p:extLst>
      <p:ext uri="{BB962C8B-B14F-4D97-AF65-F5344CB8AC3E}">
        <p14:creationId xmlns:p14="http://schemas.microsoft.com/office/powerpoint/2010/main" val="1639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5749" y="160844"/>
            <a:ext cx="10515600" cy="978483"/>
          </a:xfrm>
        </p:spPr>
        <p:txBody>
          <a:bodyPr/>
          <a:lstStyle/>
          <a:p>
            <a:r>
              <a:rPr lang="zh-TW" altLang="en-US" dirty="0"/>
              <a:t>第一單元</a:t>
            </a:r>
            <a:r>
              <a:rPr lang="en-US" altLang="zh-TW" dirty="0"/>
              <a:t>-</a:t>
            </a:r>
            <a:r>
              <a:rPr lang="zh-TW" altLang="en-US" dirty="0"/>
              <a:t>簡單機械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8473" y="1065477"/>
            <a:ext cx="11063748" cy="4814596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  <a:p>
            <a:r>
              <a:rPr lang="zh-TW" altLang="en-US" sz="96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單元重點：</a:t>
            </a:r>
            <a:endParaRPr lang="en-US" altLang="zh-TW" sz="96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了解槓桿、滑輪、輪軸、齒輪、斜面等簡單機械原理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練習透過圖表正確讀取資訊並預測可能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3.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生活中的應用情形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zh-TW" altLang="en-US" sz="96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錯誤想法釐清</a:t>
            </a:r>
            <a:r>
              <a:rPr lang="zh-TW" altLang="en-US" sz="40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：</a:t>
            </a:r>
            <a:endParaRPr lang="en-US" altLang="zh-TW" sz="40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名詞定義了解</a:t>
            </a:r>
            <a:r>
              <a:rPr lang="en-US" altLang="zh-TW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:</a:t>
            </a:r>
            <a:r>
              <a:rPr lang="zh-TW" altLang="en-US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槓桿、滑輪、輪軸、齒輪、斜面</a:t>
            </a:r>
            <a:endParaRPr lang="en-US" altLang="zh-TW" sz="108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省力與費力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504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第二單元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能量與生活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0968"/>
            <a:ext cx="10279815" cy="53668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單元重點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：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 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了解動能與速度的變化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能量形式的變化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3.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生活中可利用的能源與地球資源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錯誤想法釐清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：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1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111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能量轉換不滅。</a:t>
            </a:r>
            <a:endParaRPr lang="en-US" altLang="zh-TW" sz="111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1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111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資源永續與地球環保</a:t>
            </a:r>
            <a:endParaRPr lang="en-US" altLang="zh-TW" sz="111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altLang="zh-TW" sz="112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buNone/>
            </a:pPr>
            <a:endParaRPr lang="zh-TW" altLang="en-US" sz="112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23850D-53BC-4162-A071-896E8B64F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1" y="1341575"/>
            <a:ext cx="3429354" cy="28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第三單元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地球的生態與顯微鏡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7837"/>
            <a:ext cx="10001865" cy="50050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37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單元重點：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生物族群與食物鏈</a:t>
            </a:r>
            <a:endParaRPr lang="en-US" altLang="zh-TW" sz="33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多樣生態系</a:t>
            </a:r>
            <a:endParaRPr lang="en-US" altLang="zh-TW" sz="33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3.</a:t>
            </a:r>
            <a:r>
              <a:rPr lang="zh-TW" altLang="en-US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維護生態多樣性的行動</a:t>
            </a:r>
            <a:endParaRPr lang="en-US" altLang="zh-TW" sz="33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>
              <a:lnSpc>
                <a:spcPct val="11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錯誤想法釐清</a:t>
            </a: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3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找對問題</a:t>
            </a:r>
            <a:r>
              <a:rPr lang="en-US" altLang="zh-TW" sz="3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  <a:sym typeface="Wingdings" panose="05000000000000000000" pitchFamily="2" charset="2"/>
              </a:rPr>
              <a:t>適當方式</a:t>
            </a:r>
            <a:r>
              <a:rPr lang="en-US" altLang="zh-TW" sz="3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  <a:sym typeface="Wingdings" panose="05000000000000000000" pitchFamily="2" charset="2"/>
              </a:rPr>
              <a:t>解決問題</a:t>
            </a:r>
            <a:endParaRPr lang="en-US" altLang="zh-TW" sz="29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971550" lvl="1" indent="-514350">
              <a:buFont typeface="+mj-lt"/>
              <a:buAutoNum type="arabicPeriod"/>
            </a:pPr>
            <a:endParaRPr lang="zh-TW" altLang="en-US" sz="29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 descr="282351141_539465764482058_418507424158897662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1801" y="1487837"/>
            <a:ext cx="4286454" cy="42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3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7630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鱟已平安返回海科館</a:t>
            </a:r>
            <a:br>
              <a:rPr lang="en-US" altLang="zh-TW" dirty="0"/>
            </a:br>
            <a:r>
              <a:rPr lang="zh-TW" altLang="en-US" dirty="0"/>
              <a:t>學習單獎品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 descr="w_1100614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1717" y="1597025"/>
            <a:ext cx="6216197" cy="4351338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3F19251-53BA-4A47-8DDE-4EDA9F32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" y="3905821"/>
            <a:ext cx="3765804" cy="281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20C197-4C73-485B-9D24-F03C171DD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51" y="0"/>
            <a:ext cx="3031236" cy="404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多元學習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---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尊重、理解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課堂進行教學，課餘研究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團隊合作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個人製作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課堂比賽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E51B4C98-8114-4D42-A044-B34426DD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9685"/>
            <a:ext cx="5157787" cy="823912"/>
          </a:xfrm>
        </p:spPr>
        <p:txBody>
          <a:bodyPr>
            <a:normAutofit/>
          </a:bodyPr>
          <a:lstStyle/>
          <a:p>
            <a:r>
              <a:rPr lang="zh-TW" altLang="en-US" sz="4100" b="0" dirty="0">
                <a:solidFill>
                  <a:prstClr val="black"/>
                </a:solidFill>
                <a:latin typeface="華康少女文字注音" panose="01030500010101010101" pitchFamily="18" charset="-120"/>
                <a:ea typeface="華康少女文字注音" panose="01030500010101010101" pitchFamily="18" charset="-120"/>
                <a:cs typeface="+mj-cs"/>
              </a:rPr>
              <a:t>自然主題探索閱讀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03891BB-06E6-43E0-9238-1F9844C471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讓孩子多接觸大自然，多認識生活周遭，提升對生活感受度。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6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靜心閱讀，細心觀察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60000"/>
              </a:lnSpc>
              <a:buNone/>
            </a:pP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60000"/>
              </a:lnSpc>
              <a:buNone/>
            </a:pP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A31190-C82A-4643-A819-79E6C030A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540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評量方式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25296"/>
            <a:ext cx="10515600" cy="4777931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  <a:p>
            <a:pPr>
              <a:lnSpc>
                <a:spcPct val="170000"/>
              </a:lnSpc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平時成績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50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％</a:t>
            </a:r>
            <a:endParaRPr lang="en-US" altLang="zh-TW" sz="86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　（包含平時紙筆測驗、實驗操作、口頭問答、作業報告、團隊合作等）</a:t>
            </a:r>
            <a:endParaRPr lang="en-US" altLang="zh-TW" sz="86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定期成績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50%</a:t>
            </a:r>
          </a:p>
          <a:p>
            <a:pPr>
              <a:lnSpc>
                <a:spcPct val="170000"/>
              </a:lnSpc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期中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(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末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)=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平時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+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定期</a:t>
            </a:r>
            <a:endParaRPr lang="en-US" altLang="zh-TW" sz="86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４／１７自期中１－１～２－１（課１２頁～６３頁）</a:t>
            </a:r>
            <a:endParaRPr lang="en-US" altLang="zh-TW" sz="86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６／０４自期末２－２～３－３＋顯微鏡</a:t>
            </a:r>
            <a:r>
              <a:rPr lang="zh-TW" altLang="en-US" sz="8600" b="1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（課６４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頁～１１８頁）</a:t>
            </a:r>
            <a:endParaRPr lang="en-US" altLang="zh-TW" sz="86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10000"/>
              </a:lnSpc>
            </a:pPr>
            <a:endParaRPr lang="zh-TW" altLang="en-US" sz="8600" dirty="0">
              <a:latin typeface="cwTeXMing"/>
            </a:endParaRPr>
          </a:p>
        </p:txBody>
      </p:sp>
    </p:spTree>
    <p:extLst>
      <p:ext uri="{BB962C8B-B14F-4D97-AF65-F5344CB8AC3E}">
        <p14:creationId xmlns:p14="http://schemas.microsoft.com/office/powerpoint/2010/main" val="143039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線上教學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75881"/>
            <a:ext cx="10515600" cy="460108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校網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/</a:t>
            </a: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教師網頁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/</a:t>
            </a: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魏婉貞</a:t>
            </a: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聊天室：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 https://meet.google.com/okq-foov-gun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電子信箱： 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wanzhen@mail.klps.tp.edu.tw</a:t>
            </a:r>
          </a:p>
          <a:p>
            <a:pPr algn="l"/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鼓勵參加</a:t>
            </a: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3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全國科學探究競賽</a:t>
            </a:r>
            <a:endParaRPr lang="en-US" altLang="zh-TW" sz="32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3200" b="1" dirty="0">
                <a:ea typeface="華康明體注音" panose="01030500010101010101" pitchFamily="18" charset="-120"/>
              </a:rPr>
              <a:t>柯華葳線上數位閱讀專題探究學習與競賽</a:t>
            </a: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buNone/>
            </a:pP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11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99855" y="2638164"/>
            <a:ext cx="4156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40632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上課注意事項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78423"/>
            <a:ext cx="10515600" cy="21515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  <a:sym typeface="Wingdings" panose="05000000000000000000" pitchFamily="2" charset="2"/>
              </a:rPr>
              <a:t>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專心  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  <a:sym typeface="Wingdings" panose="05000000000000000000" pitchFamily="2" charset="2"/>
              </a:rPr>
              <a:t>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秩序</a:t>
            </a:r>
            <a:endParaRPr lang="en-US" altLang="zh-TW" sz="72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 algn="ctr">
              <a:buNone/>
            </a:pP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  <a:sym typeface="Wingdings" panose="05000000000000000000" pitchFamily="2" charset="2"/>
              </a:rPr>
              <a:t>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禮貌  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  <a:sym typeface="Wingdings" panose="05000000000000000000" pitchFamily="2" charset="2"/>
              </a:rPr>
              <a:t>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負責</a:t>
            </a:r>
          </a:p>
        </p:txBody>
      </p:sp>
    </p:spTree>
    <p:extLst>
      <p:ext uri="{BB962C8B-B14F-4D97-AF65-F5344CB8AC3E}">
        <p14:creationId xmlns:p14="http://schemas.microsoft.com/office/powerpoint/2010/main" val="286762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上課注意事項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4ADA7BB-3CC0-4863-AC62-9AC23C24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269482"/>
              </p:ext>
            </p:extLst>
          </p:nvPr>
        </p:nvGraphicFramePr>
        <p:xfrm>
          <a:off x="599766" y="1344187"/>
          <a:ext cx="11287433" cy="4621467"/>
        </p:xfrm>
        <a:graphic>
          <a:graphicData uri="http://schemas.openxmlformats.org/drawingml/2006/table">
            <a:tbl>
              <a:tblPr/>
              <a:tblGrid>
                <a:gridCol w="11287433">
                  <a:extLst>
                    <a:ext uri="{9D8B030D-6E8A-4147-A177-3AD203B41FA5}">
                      <a16:colId xmlns:a16="http://schemas.microsoft.com/office/drawing/2014/main" val="4211143378"/>
                    </a:ext>
                  </a:extLst>
                </a:gridCol>
              </a:tblGrid>
              <a:tr h="28751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 marL="0" marR="0" marT="476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60925"/>
                  </a:ext>
                </a:extLst>
              </a:tr>
              <a:tr h="3729193">
                <a:tc>
                  <a:txBody>
                    <a:bodyPr/>
                    <a:lstStyle/>
                    <a:p>
                      <a:pPr marL="742950" indent="-74295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不要在教室內追、趕、跑、跳、碰，</a:t>
                      </a:r>
                      <a:b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→　才不會打翻實驗用具並發生意外。</a:t>
                      </a:r>
                      <a:endParaRPr lang="en-US" altLang="zh-TW" sz="32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上課時請準時排隊進入教室，</a:t>
                      </a:r>
                      <a:b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  →　才不會讓大家一起苦苦地等你！</a:t>
                      </a:r>
                      <a:b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３、 在走廊玩耍時，切記注意安全，不要走廊奔跑</a:t>
                      </a:r>
                      <a:endParaRPr lang="en-US" altLang="zh-TW" sz="32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zh-TW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4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  <a:cs typeface="+mn-cs"/>
                        </a:rPr>
                        <a:t>、努力記筆記、不傳紙條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  <a:cs typeface="+mn-cs"/>
                        </a:rPr>
                        <a:t>!!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3190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6FD955-25B4-4AE8-ACB2-26AAC2BB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2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87062"/>
            <a:ext cx="10515600" cy="792809"/>
          </a:xfrm>
        </p:spPr>
        <p:txBody>
          <a:bodyPr/>
          <a:lstStyle/>
          <a:p>
            <a:pPr algn="ctr"/>
            <a:r>
              <a:rPr lang="zh-TW" altLang="en-US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上課注意事項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4ADA7BB-3CC0-4863-AC62-9AC23C24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591426"/>
              </p:ext>
            </p:extLst>
          </p:nvPr>
        </p:nvGraphicFramePr>
        <p:xfrm>
          <a:off x="1288026" y="1027906"/>
          <a:ext cx="10176387" cy="4768059"/>
        </p:xfrm>
        <a:graphic>
          <a:graphicData uri="http://schemas.openxmlformats.org/drawingml/2006/table">
            <a:tbl>
              <a:tblPr/>
              <a:tblGrid>
                <a:gridCol w="10176387">
                  <a:extLst>
                    <a:ext uri="{9D8B030D-6E8A-4147-A177-3AD203B41FA5}">
                      <a16:colId xmlns:a16="http://schemas.microsoft.com/office/drawing/2014/main" val="4211143378"/>
                    </a:ext>
                  </a:extLst>
                </a:gridCol>
              </a:tblGrid>
              <a:tr h="36585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0" marR="0" marT="476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60925"/>
                  </a:ext>
                </a:extLst>
              </a:tr>
              <a:tr h="4289270">
                <a:tc>
                  <a:txBody>
                    <a:bodyPr/>
                    <a:lstStyle/>
                    <a:p>
                      <a:pPr marL="1071563" indent="-1071563"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</a:rPr>
                        <a:t>４、 </a:t>
                      </a: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避免將各種物品隨意丟擲到樓下，</a:t>
                      </a:r>
                      <a:b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→才不會讓樓下經過的同學禍從天降！</a:t>
                      </a:r>
                      <a:endParaRPr lang="en-US" altLang="zh-TW" sz="28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1071563" indent="-1071563"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５、 記得只帶飲用水進入教室，</a:t>
                      </a:r>
                      <a:b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→別讓零食造成教室內變成老鼠窩</a:t>
                      </a:r>
                      <a:endParaRPr lang="en-US" altLang="zh-TW" sz="28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1071563" indent="-1071563"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６、 離開教室時，記得排好椅子帶走隨身物品　　</a:t>
                      </a:r>
                      <a:endParaRPr lang="en-US" altLang="zh-TW" sz="28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1071563" indent="-1071563"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             →　維持好教室內的整齊與乾淨！</a:t>
                      </a:r>
                      <a:b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endParaRPr lang="zh-TW" altLang="en-US" sz="28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3190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6FD955-25B4-4AE8-ACB2-26AAC2BB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6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自然小老師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(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男、女各一位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)</a:t>
            </a:r>
            <a:endParaRPr lang="zh-TW" altLang="en-US" dirty="0">
              <a:latin typeface="華康少女文字注音" panose="01030500010101010101" pitchFamily="18" charset="-120"/>
              <a:ea typeface="華康少女文字注音" panose="01030500010101010101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工作項目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一人帶隊，另一人管秩序，登記表現不好的同學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登記請假遲到學生座號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登記學用品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(</a:t>
            </a: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鉛筆盒、自課、自習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)</a:t>
            </a: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未帶的人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收作業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登記缺交作業名單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DD463A-C346-4B00-A701-4A723BD0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2890"/>
            <a:ext cx="10515600" cy="38938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1.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自然課本</a:t>
            </a:r>
            <a:b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</a:b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2.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自然習作</a:t>
            </a:r>
            <a:b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</a:b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3.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聯絡簿</a:t>
            </a:r>
            <a:b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</a:b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4.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鉛筆盒</a:t>
            </a: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(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鉛筆、紅藍原子筆、螢光筆</a:t>
            </a: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)</a:t>
            </a:r>
            <a:endParaRPr lang="zh-TW" altLang="en-US" sz="40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117525-BB4C-4CD9-AA4C-29079A56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5105016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重要學用品不外借</a:t>
            </a:r>
          </a:p>
        </p:txBody>
      </p:sp>
    </p:spTree>
    <p:extLst>
      <p:ext uri="{BB962C8B-B14F-4D97-AF65-F5344CB8AC3E}">
        <p14:creationId xmlns:p14="http://schemas.microsoft.com/office/powerpoint/2010/main" val="427093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自然各桌組長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(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一周更換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)</a:t>
            </a:r>
            <a:endParaRPr lang="zh-TW" altLang="en-US" dirty="0">
              <a:latin typeface="華康少女文字注音" panose="01030500010101010101" pitchFamily="18" charset="-120"/>
              <a:ea typeface="華康少女文字注音" panose="01030500010101010101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工作項目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檢查自課預習蓋章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檢查聯絡簿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     通知事項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管理小組秩序加分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分配小組工作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課後檢查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07941"/>
              </p:ext>
            </p:extLst>
          </p:nvPr>
        </p:nvGraphicFramePr>
        <p:xfrm>
          <a:off x="6096000" y="2013174"/>
          <a:ext cx="5370576" cy="358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86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</a:t>
                      </a:r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講台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algn="ctr"/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3</a:t>
                      </a:r>
                      <a:endParaRPr lang="zh-TW" altLang="en-US" sz="50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5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4</a:t>
                      </a:r>
                      <a:endParaRPr lang="zh-TW" altLang="en-US" sz="50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algn="ctr"/>
                      <a:endParaRPr lang="zh-TW" altLang="en-US" sz="50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5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5</a:t>
                      </a:r>
                      <a:endParaRPr lang="zh-TW" altLang="en-US" sz="50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algn="ctr"/>
                      <a:endParaRPr lang="zh-TW" altLang="en-US" sz="50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4538"/>
            <a:ext cx="10515600" cy="73588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獎 勵 制 度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A1F1229-927F-4437-9223-25A4D1AF3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93806"/>
              </p:ext>
            </p:extLst>
          </p:nvPr>
        </p:nvGraphicFramePr>
        <p:xfrm>
          <a:off x="587829" y="445052"/>
          <a:ext cx="11134001" cy="6362046"/>
        </p:xfrm>
        <a:graphic>
          <a:graphicData uri="http://schemas.openxmlformats.org/drawingml/2006/table">
            <a:tbl>
              <a:tblPr/>
              <a:tblGrid>
                <a:gridCol w="11134001">
                  <a:extLst>
                    <a:ext uri="{9D8B030D-6E8A-4147-A177-3AD203B41FA5}">
                      <a16:colId xmlns:a16="http://schemas.microsoft.com/office/drawing/2014/main" val="2522292889"/>
                    </a:ext>
                  </a:extLst>
                </a:gridCol>
              </a:tblGrid>
              <a:tr h="610772">
                <a:tc>
                  <a:txBody>
                    <a:bodyPr/>
                    <a:lstStyle/>
                    <a:p>
                      <a:endParaRPr lang="zh-TW" altLang="en-US" sz="4000" dirty="0"/>
                    </a:p>
                  </a:txBody>
                  <a:tcPr marL="0" marR="0" marT="476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90502"/>
                  </a:ext>
                </a:extLst>
              </a:tr>
              <a:tr h="5704821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上課方面：舉手發言、守秩序，加分。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功課方面：習作書寫認真、字體端正，加分。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常規方面：在分組中服務熱心、遵守班規，加分。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團體討論、發表報告：表現最優異的組別，全組可以加分。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競賽方面：各組分組比賽表現優異者，加分。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上課分心、不守規矩、影響他人安全下課留下來，與老師聊聊改善方式</a:t>
                      </a:r>
                      <a:r>
                        <a:rPr lang="en-US" altLang="zh-TW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(1</a:t>
                      </a: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分鐘</a:t>
                      </a:r>
                      <a:r>
                        <a:rPr lang="en-US" altLang="zh-TW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/x)</a:t>
                      </a: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en-US" sz="28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。</a:t>
                      </a:r>
                      <a:br>
                        <a:rPr lang="zh-TW" altLang="en-US" sz="28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endParaRPr lang="zh-TW" altLang="en-US" sz="28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22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0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80F0F-FC0B-4866-9F99-AAC74D13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課堂指令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718B8C-2E02-4E1D-B241-8DD13B86A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TW" altLang="en-US" sz="60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準備上課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A76D39-B81E-4580-A29B-1AB61679DD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/>
              <a:t>Good morning</a:t>
            </a:r>
            <a:r>
              <a:rPr lang="en-US" altLang="zh-TW" dirty="0"/>
              <a:t>/</a:t>
            </a:r>
            <a:r>
              <a:rPr lang="en-US" altLang="zh-TW" dirty="0" err="1"/>
              <a:t>afternoon,teacher</a:t>
            </a:r>
            <a:r>
              <a:rPr lang="en-US" altLang="zh-TW" dirty="0"/>
              <a:t>!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翻開課本安靜複習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學用品擺桌上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雙手擺桌上</a:t>
            </a:r>
            <a:r>
              <a:rPr lang="en-US" altLang="zh-TW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 </a:t>
            </a:r>
            <a:endPara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BD0DFA-369B-4959-8718-6F308E4DC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60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準備下課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0EBE4A-4336-4691-A527-F7A7772D67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全班起立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檢查四沒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桌面清乾淨沒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學用品帶了沒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秩序</a:t>
            </a: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守了沒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椅子靠好沒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安靜等待組長檢查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Thank you, teacher!</a:t>
            </a:r>
            <a:endParaRPr lang="zh-TW" altLang="en-US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2963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806</Words>
  <Application>Microsoft Office PowerPoint</Application>
  <PresentationFormat>寬螢幕</PresentationFormat>
  <Paragraphs>153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cwTeXMing</vt:lpstr>
      <vt:lpstr>等线</vt:lpstr>
      <vt:lpstr>華康少女文字注音</vt:lpstr>
      <vt:lpstr>華康明體注音</vt:lpstr>
      <vt:lpstr>標楷體</vt:lpstr>
      <vt:lpstr>Arial</vt:lpstr>
      <vt:lpstr>Calibri</vt:lpstr>
      <vt:lpstr>Calibri Light</vt:lpstr>
      <vt:lpstr>Wingdings</vt:lpstr>
      <vt:lpstr>Office 佈景主題</vt:lpstr>
      <vt:lpstr>Office 主题​​</vt:lpstr>
      <vt:lpstr>Welcome !! 六年級自然課程</vt:lpstr>
      <vt:lpstr>上課注意事項</vt:lpstr>
      <vt:lpstr>上課注意事項</vt:lpstr>
      <vt:lpstr>上課注意事項</vt:lpstr>
      <vt:lpstr>自然小老師(男、女各一位)</vt:lpstr>
      <vt:lpstr>1.自然課本 2.自然習作 3.聯絡簿 4.鉛筆盒(鉛筆、紅藍原子筆、螢光筆)</vt:lpstr>
      <vt:lpstr>自然各桌組長(一周更換)</vt:lpstr>
      <vt:lpstr>獎 勵 制 度</vt:lpstr>
      <vt:lpstr>課堂指令</vt:lpstr>
      <vt:lpstr>第一單元-簡單機械</vt:lpstr>
      <vt:lpstr>第二單元-能量與生活</vt:lpstr>
      <vt:lpstr>第三單元-地球的生態與顯微鏡</vt:lpstr>
      <vt:lpstr>鱟已平安返回海科館 學習單獎品 </vt:lpstr>
      <vt:lpstr>多元學習---尊重、理解</vt:lpstr>
      <vt:lpstr>評量方式</vt:lpstr>
      <vt:lpstr>線上教學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五年級自然課程</dc:title>
  <dc:creator>User</dc:creator>
  <cp:lastModifiedBy>Administrator</cp:lastModifiedBy>
  <cp:revision>105</cp:revision>
  <dcterms:created xsi:type="dcterms:W3CDTF">2021-09-09T08:14:29Z</dcterms:created>
  <dcterms:modified xsi:type="dcterms:W3CDTF">2025-02-14T10:07:21Z</dcterms:modified>
</cp:coreProperties>
</file>