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7" r:id="rId3"/>
    <p:sldId id="296" r:id="rId4"/>
    <p:sldId id="259" r:id="rId5"/>
    <p:sldId id="298" r:id="rId6"/>
    <p:sldId id="299" r:id="rId7"/>
    <p:sldId id="300" r:id="rId8"/>
    <p:sldId id="301" r:id="rId9"/>
    <p:sldId id="294" r:id="rId10"/>
    <p:sldId id="295" r:id="rId11"/>
    <p:sldId id="268" r:id="rId12"/>
    <p:sldId id="297" r:id="rId13"/>
    <p:sldId id="275" r:id="rId14"/>
    <p:sldId id="284" r:id="rId15"/>
    <p:sldId id="286" r:id="rId16"/>
    <p:sldId id="285" r:id="rId17"/>
    <p:sldId id="291" r:id="rId18"/>
  </p:sldIdLst>
  <p:sldSz cx="12192000" cy="6858000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CCFF"/>
    <a:srgbClr val="996633"/>
    <a:srgbClr val="99CCFF"/>
    <a:srgbClr val="FFFF99"/>
    <a:srgbClr val="FFFFCC"/>
    <a:srgbClr val="CC0099"/>
    <a:srgbClr val="7E0000"/>
    <a:srgbClr val="EC466E"/>
    <a:srgbClr val="B33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3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 rot="5400000">
            <a:off x="6974541" y="1810869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TW" altLang="en-US" sz="2000" dirty="0">
                <a:latin typeface="+mj-ea"/>
                <a:ea typeface="+mj-ea"/>
              </a:rPr>
              <a:t>附件</a:t>
            </a:r>
            <a:r>
              <a:rPr lang="en-US" altLang="zh-TW" sz="2000" dirty="0">
                <a:latin typeface="+mj-ea"/>
                <a:ea typeface="+mj-ea"/>
              </a:rPr>
              <a:t>A-1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300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7C77-4280-4D2D-9DB1-6124BDF6EA53}" type="datetimeFigureOut">
              <a:rPr lang="zh-TW" altLang="en-US" smtClean="0"/>
              <a:t>2019/8/25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48760-ACEF-41A9-B5CB-D8C74F99A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94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8E158-C1B9-40CA-8025-6FD5107027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7885" y="3713999"/>
            <a:ext cx="6505915" cy="66924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 baseline="0"/>
            </a:lvl1pPr>
          </a:lstStyle>
          <a:p>
            <a:r>
              <a:rPr lang="en-US" altLang="zh-TW" dirty="0"/>
              <a:t>[</a:t>
            </a:r>
            <a:r>
              <a:rPr lang="zh-TW" altLang="en-US" dirty="0"/>
              <a:t>宣講人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1033-83EA-4305-86CB-36C48D6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6DD1-E76F-4F9B-A6AA-73E34ACF93C0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65A980-3592-4F21-95D3-25BA7C6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49D6D-C526-4BC4-834E-572573C0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1652173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/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9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教案順序</a:t>
            </a:r>
            <a:r>
              <a:rPr lang="en-US" altLang="zh-TW" dirty="0"/>
              <a:t>]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858" y="1564186"/>
            <a:ext cx="4147417" cy="314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02" y="4312932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54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7ECD982-401A-4928-847E-5E910203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8FA8-BCB4-44E3-848E-FBB471D4C836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17E0ECB-5296-4081-B2D8-5D9F2422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CE522A-BA31-4E4D-8915-5A55146F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29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4FD133-AD83-4CD3-A6E0-8ECBDD23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8203CF-3815-47C8-8C4B-D81FA332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7DCA1A-1622-4948-BC24-448B2AB37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AB35C7-8663-4109-9D07-6DEB20C3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F516-3046-462C-A2D2-ED4F3A9A06F2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AE4339-904E-495B-A4CC-9DD31D2B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75D380-45B4-46D9-B375-A5C3E194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298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804017-4853-49AA-8D44-385FDEE89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D97623-8F31-47E5-B004-A1ED87FC5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9C6BFA7-DAAA-4563-ADAE-BBA3F26EE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50319FC-9B2E-4B60-AB11-66BBD4D9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4140-79AE-4990-B9AC-A7D9A85D61DE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3037C1-3093-4D2F-8B25-0D90FEACA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90D03E-4609-4769-8526-0990392A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159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BAA723-7A79-4C55-8948-55DAD736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E8AE5D3-7B19-4A8A-8F07-59FEC8CED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BAC2F-B549-4A7B-90C8-9A2AA714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7A8F5-5882-4D7E-9348-E1B7F66A990B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5D38BC-77CC-4788-AFA9-97E7F426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62DD7A-E551-40F0-B9F1-A185A161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133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388600F-B549-432D-A1A1-C75264A96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393FBEE-48BF-4203-8C78-B207522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B36BD3-9E53-4D3F-9407-96D11A35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E61C-2491-4606-99B7-26DBBCB3B8B4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E1E014-5BEB-4BEA-81A7-7311DDC33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A229AE-A5F1-4A80-8036-F6D8EA09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08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0" y="281590"/>
            <a:ext cx="10205050" cy="646331"/>
          </a:xfrm>
          <a:solidFill>
            <a:srgbClr val="00CC00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en-US" altLang="zh-TW" dirty="0"/>
              <a:t>36pt(</a:t>
            </a:r>
            <a:r>
              <a:rPr lang="zh-TW" altLang="en-US" dirty="0"/>
              <a:t>請自行調整大小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9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009BB2-134E-4ACD-AF53-5A2A70B87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" y="5686563"/>
            <a:ext cx="1080000" cy="1080000"/>
          </a:xfrm>
          <a:prstGeom prst="rect">
            <a:avLst/>
          </a:prstGeom>
        </p:spPr>
      </p:pic>
      <p:pic>
        <p:nvPicPr>
          <p:cNvPr id="11" name="圖片 13" descr="小圖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215972" y="177053"/>
            <a:ext cx="837765" cy="83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002356"/>
            <a:ext cx="10820401" cy="505790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zh-TW" altLang="en-US" dirty="0"/>
              <a:t>編輯母片文字樣式</a:t>
            </a:r>
            <a:r>
              <a:rPr lang="en-US" altLang="zh-TW" dirty="0"/>
              <a:t>28pt</a:t>
            </a:r>
          </a:p>
          <a:p>
            <a:pPr lvl="1"/>
            <a:r>
              <a:rPr lang="zh-TW" altLang="en-US" dirty="0"/>
              <a:t>第二層</a:t>
            </a:r>
            <a:r>
              <a:rPr lang="en-US" altLang="zh-TW" dirty="0"/>
              <a:t>26pt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" y="5719193"/>
            <a:ext cx="1010059" cy="10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3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0" y="281590"/>
            <a:ext cx="10205050" cy="646331"/>
          </a:xfrm>
          <a:solidFill>
            <a:srgbClr val="00CC00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en-US" altLang="zh-TW" dirty="0"/>
              <a:t>36pt(</a:t>
            </a:r>
            <a:r>
              <a:rPr lang="zh-TW" altLang="en-US" dirty="0"/>
              <a:t>請自行調整大小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002356"/>
            <a:ext cx="10820401" cy="505790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zh-TW" altLang="en-US" dirty="0"/>
              <a:t>編輯母片文字樣式</a:t>
            </a:r>
            <a:r>
              <a:rPr lang="en-US" altLang="zh-TW" dirty="0"/>
              <a:t>28pt</a:t>
            </a:r>
          </a:p>
          <a:p>
            <a:pPr lvl="1"/>
            <a:r>
              <a:rPr lang="zh-TW" altLang="en-US" dirty="0"/>
              <a:t>第二層</a:t>
            </a:r>
            <a:r>
              <a:rPr lang="en-US" altLang="zh-TW" dirty="0"/>
              <a:t>26pt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9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009BB2-134E-4ACD-AF53-5A2A70B87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" y="5686563"/>
            <a:ext cx="1080000" cy="108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5" y="5700300"/>
            <a:ext cx="1085450" cy="106078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" y="5719193"/>
            <a:ext cx="1010059" cy="10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943931"/>
            <a:ext cx="7842504" cy="970135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433" y="2501660"/>
            <a:ext cx="1287093" cy="186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969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1033-83EA-4305-86CB-36C48D6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6DD1-E76F-4F9B-A6AA-73E34ACF93C0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65A980-3592-4F21-95D3-25BA7C6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49D6D-C526-4BC4-834E-572573C0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4573" y="1523367"/>
            <a:ext cx="4721427" cy="383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127" y="3102091"/>
            <a:ext cx="5980753" cy="682383"/>
          </a:xfrm>
        </p:spPr>
        <p:txBody>
          <a:bodyPr>
            <a:noAutofit/>
          </a:bodyPr>
          <a:lstStyle>
            <a:lvl1pPr marL="0" indent="0">
              <a:buNone/>
              <a:defRPr sz="4800" b="1"/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431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2F73B2-7AE8-48B6-94FE-087FAFE5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1D1A34-43F6-416B-9D99-F2DD4A23F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078A9-ECF6-40D1-BACF-6949D143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40257-D37D-4D78-8786-D7737A3906FA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810E32-1658-419C-BBE2-128A5360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14DC0F-A3A5-40AA-998A-22A99133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01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A7D97B-E5E3-4C4B-8223-FE5C1139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DF7D96-EAEC-48A3-8449-5BADF2755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0DF3E4-FA69-4D5E-A3D5-FF6155D1C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10665D-E75F-4BB5-9A23-34F9D4DF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38BF-0619-4F42-A505-6FCD8EFC0668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462871-F92E-432E-BD82-2A5E5802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48C7BF-FDA1-4948-95F9-C381D268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39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C88F3C-F854-48CC-BB4E-1EABE014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40BBC1-040C-46E3-942D-43F5B4AD5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ECD47C-02B7-4ADE-87F4-7BE28C8CE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F4A53B9-CD7E-4978-A286-3DB09E35D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96C09F2-A297-44B7-8161-0BA36B4E1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96B937F-D52C-454E-8ACA-6B404310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AF38-399C-4017-8649-8267F69BDD06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B5B2690-5749-47B3-84EE-6837BE88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14163CD-1B39-4713-9C67-764055F4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41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9B90E-D2BB-4A10-871D-0F84FF5B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54E98DC-5E14-4017-AABA-133EBD45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104A-8433-46E9-95FB-0FCF23FEC7C1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44384F5-A36B-42D3-99C7-ED67CB5B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F156A6-2441-4651-99FE-1E0FD732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63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8B6A1E2-8BE1-4352-97A1-2C7DB7C0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D744E0-B16E-4E16-89A1-AFCC9E72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44C173-E351-4AB5-8787-ACCBF5F9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AA72C-A866-490C-9299-E3C7C61A7C12}" type="datetime1">
              <a:rPr lang="zh-TW" altLang="en-US" smtClean="0"/>
              <a:pPr/>
              <a:t>2019/8/25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5B02C6-BB74-4F66-A0D0-C6314934B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FD54B4-5D15-4DE3-B50E-750239EE3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26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11" Type="http://schemas.openxmlformats.org/officeDocument/2006/relationships/image" Target="../media/image26.jpeg"/><Relationship Id="rId5" Type="http://schemas.openxmlformats.org/officeDocument/2006/relationships/image" Target="../media/image40.png"/><Relationship Id="rId1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emf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8.emf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宣講人：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被看到，才安全！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62B5CE-90C1-45AC-AA77-E9E147EED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行人教案一</a:t>
            </a:r>
          </a:p>
        </p:txBody>
      </p:sp>
    </p:spTree>
    <p:extLst>
      <p:ext uri="{BB962C8B-B14F-4D97-AF65-F5344CB8AC3E}">
        <p14:creationId xmlns:p14="http://schemas.microsoft.com/office/powerpoint/2010/main" val="265390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影片三-婦人晨間運動遭撞死事故影片">
            <a:hlinkClick r:id="" action="ppaction://media"/>
            <a:extLst>
              <a:ext uri="{FF2B5EF4-FFF2-40B4-BE49-F238E27FC236}">
                <a16:creationId xmlns:a16="http://schemas.microsoft.com/office/drawing/2014/main" id="{36C278F1-99B9-4492-BDE4-8749850D4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718" y="2298722"/>
            <a:ext cx="6499285" cy="3655848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05690" y="281590"/>
            <a:ext cx="6727010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再想想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一定要大清早運動嗎？</a:t>
            </a:r>
            <a:endParaRPr lang="zh-TW" altLang="en-US" sz="36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873AC7C-323F-46AC-800A-3C8AEBCC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10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lvl="2" indent="-447675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天亮再出門，除了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天色明亮視線清楚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太陽出陽氣足，對身體也比較好！</a:t>
            </a:r>
          </a:p>
          <a:p>
            <a:endParaRPr lang="zh-TW" altLang="en-US" dirty="0"/>
          </a:p>
        </p:txBody>
      </p:sp>
      <p:pic>
        <p:nvPicPr>
          <p:cNvPr id="14" name="圖片 13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556" y="2163947"/>
            <a:ext cx="6653698" cy="412955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561"/>
          <a:stretch/>
        </p:blipFill>
        <p:spPr>
          <a:xfrm>
            <a:off x="8060504" y="1546149"/>
            <a:ext cx="3317907" cy="4815446"/>
          </a:xfrm>
          <a:prstGeom prst="rect">
            <a:avLst/>
          </a:prstGeom>
        </p:spPr>
      </p:pic>
      <p:cxnSp>
        <p:nvCxnSpPr>
          <p:cNvPr id="20" name="直線單箭頭接點 19"/>
          <p:cNvCxnSpPr/>
          <p:nvPr/>
        </p:nvCxnSpPr>
        <p:spPr>
          <a:xfrm flipH="1">
            <a:off x="8490857" y="2038531"/>
            <a:ext cx="2457202" cy="25844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9850299" y="2679700"/>
            <a:ext cx="263801" cy="686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 flipV="1">
            <a:off x="9952486" y="1633307"/>
            <a:ext cx="2064" cy="146938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908081" y="1645501"/>
            <a:ext cx="343758" cy="88219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3290" y="3102691"/>
            <a:ext cx="238392" cy="65016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3290" y="1909870"/>
            <a:ext cx="263801" cy="324678"/>
          </a:xfrm>
          <a:prstGeom prst="rect">
            <a:avLst/>
          </a:prstGeom>
        </p:spPr>
      </p:pic>
      <p:pic>
        <p:nvPicPr>
          <p:cNvPr id="13" name="Picture 4" descr="ãéç´éé»ãçåçæå°çµæ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33244" r="54102" b="4090"/>
          <a:stretch/>
        </p:blipFill>
        <p:spPr bwMode="auto">
          <a:xfrm>
            <a:off x="10300323" y="903818"/>
            <a:ext cx="463689" cy="4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0073" y="996222"/>
            <a:ext cx="504825" cy="2095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9" y="68580"/>
            <a:ext cx="2947144" cy="2385060"/>
          </a:xfrm>
          <a:prstGeom prst="rect">
            <a:avLst/>
          </a:prstGeom>
        </p:spPr>
      </p:pic>
      <p:pic>
        <p:nvPicPr>
          <p:cNvPr id="19" name="圖片 13" descr="小圖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06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3.95833E-6 -0.2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09244 -0.003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905690" y="281590"/>
            <a:ext cx="2989302" cy="646331"/>
          </a:xfrm>
        </p:spPr>
        <p:txBody>
          <a:bodyPr/>
          <a:lstStyle/>
          <a:p>
            <a:r>
              <a:rPr lang="zh-TW" altLang="en-US" smtClean="0"/>
              <a:t>再次叮嚀</a:t>
            </a:r>
            <a:r>
              <a:rPr lang="en-US" altLang="zh-TW" smtClean="0"/>
              <a:t>……</a:t>
            </a:r>
            <a:endParaRPr lang="en-US" altLang="zh-TW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為了讓駕駛在天色不佳時更容易</a:t>
            </a:r>
            <a:r>
              <a:rPr lang="zh-TW" altLang="en-US" b="1" dirty="0" smtClean="0">
                <a:solidFill>
                  <a:srgbClr val="FF0000"/>
                </a:solidFill>
              </a:rPr>
              <a:t>看到我</a:t>
            </a:r>
            <a:r>
              <a:rPr lang="zh-TW" altLang="en-US" dirty="0" smtClean="0"/>
              <a:t>，我會</a:t>
            </a:r>
            <a:r>
              <a:rPr lang="en-US" altLang="zh-TW" dirty="0" smtClean="0"/>
              <a:t>…</a:t>
            </a:r>
          </a:p>
          <a:p>
            <a:pPr lvl="1"/>
            <a:r>
              <a:rPr lang="zh-TW" altLang="en-US" b="1" dirty="0" smtClean="0">
                <a:solidFill>
                  <a:srgbClr val="FF0000"/>
                </a:solidFill>
              </a:rPr>
              <a:t>天亮再出門</a:t>
            </a:r>
            <a:r>
              <a:rPr lang="zh-TW" altLang="en-US" dirty="0" smtClean="0"/>
              <a:t>，陽氣足對身體也好。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穿亮色衣物或配戴</a:t>
            </a:r>
            <a:r>
              <a:rPr lang="zh-TW" altLang="en-US" b="1" dirty="0" smtClean="0">
                <a:solidFill>
                  <a:srgbClr val="FF0000"/>
                </a:solidFill>
              </a:rPr>
              <a:t>反光配備。</a:t>
            </a:r>
          </a:p>
          <a:p>
            <a:pPr lvl="1"/>
            <a:r>
              <a:rPr lang="zh-TW" altLang="en-US" dirty="0" smtClean="0"/>
              <a:t>購買</a:t>
            </a:r>
            <a:r>
              <a:rPr lang="zh-TW" altLang="en-US" b="1" dirty="0" smtClean="0">
                <a:solidFill>
                  <a:srgbClr val="FF0000"/>
                </a:solidFill>
              </a:rPr>
              <a:t>有反光效果</a:t>
            </a:r>
            <a:r>
              <a:rPr lang="zh-TW" altLang="en-US" dirty="0" smtClean="0"/>
              <a:t>的雨傘和其他物品。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617A6673-AC78-46CF-BDCF-8C35036D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360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6EA827C6-02CA-47F5-A905-22AEEC2CF306}"/>
              </a:ext>
            </a:extLst>
          </p:cNvPr>
          <p:cNvSpPr txBox="1"/>
          <p:nvPr/>
        </p:nvSpPr>
        <p:spPr>
          <a:xfrm>
            <a:off x="5110843" y="1861457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798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8555810" cy="646331"/>
          </a:xfrm>
        </p:spPr>
        <p:txBody>
          <a:bodyPr/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你建議朋友穿什麼顏色的衣服出門呢？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13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ãæ¸æ¨è¡é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80" y="1137823"/>
            <a:ext cx="3947472" cy="52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1155600" y="1393200"/>
            <a:ext cx="18004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2800" b="1" u="sng" cap="none" spc="0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b="1" u="sng" cap="none" spc="0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u="sng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2800" b="1" u="sng" cap="none" spc="0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清晨</a:t>
            </a:r>
            <a:endParaRPr lang="en-US" altLang="zh-TW" sz="2800" b="1" u="sng" cap="none" spc="0" dirty="0">
              <a:ln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54193" y="2256416"/>
            <a:ext cx="1342257" cy="1260529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51346" y="4474350"/>
            <a:ext cx="1342257" cy="12605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51348" y="3540308"/>
            <a:ext cx="177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墨綠色 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094566" y="354030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橘色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637831" y="576348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鵝黃色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094565" y="57634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灰色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4193" y="4474349"/>
            <a:ext cx="1342257" cy="12605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51348" y="2256416"/>
            <a:ext cx="1342257" cy="1260529"/>
          </a:xfrm>
          <a:prstGeom prst="rect">
            <a:avLst/>
          </a:prstGeom>
          <a:solidFill>
            <a:srgbClr val="66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11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8457766" cy="646331"/>
          </a:xfrm>
        </p:spPr>
        <p:txBody>
          <a:bodyPr/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你建議朋友穿什麼顏色的衣服出門呢？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14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154397" y="1394590"/>
            <a:ext cx="18004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800" b="1" u="sng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b="1" u="sng" cap="none" spc="0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u="sng" cap="none" spc="0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）黃昏</a:t>
            </a:r>
            <a:endParaRPr lang="en-US" altLang="zh-TW" sz="2800" b="1" u="sng" cap="none" spc="0" dirty="0">
              <a:ln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323" y="2038092"/>
            <a:ext cx="5981552" cy="399356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74349" y="2328419"/>
            <a:ext cx="1342257" cy="12605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91658" y="4539873"/>
            <a:ext cx="1342257" cy="12605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678142" y="359569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鵝黃色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4114721" y="360109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灰色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691657" y="58140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深藍色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960831" y="581551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紫紅色</a:t>
            </a:r>
          </a:p>
        </p:txBody>
      </p:sp>
      <p:sp>
        <p:nvSpPr>
          <p:cNvPr id="14" name="矩形 13"/>
          <p:cNvSpPr/>
          <p:nvPr/>
        </p:nvSpPr>
        <p:spPr>
          <a:xfrm>
            <a:off x="3974346" y="4539872"/>
            <a:ext cx="1342257" cy="1260529"/>
          </a:xfrm>
          <a:prstGeom prst="rect">
            <a:avLst/>
          </a:prstGeom>
          <a:solidFill>
            <a:srgbClr val="CC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91657" y="2340568"/>
            <a:ext cx="1342257" cy="12605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59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905690" y="281590"/>
            <a:ext cx="8457766" cy="646331"/>
          </a:xfrm>
        </p:spPr>
        <p:txBody>
          <a:bodyPr/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你建議朋友穿什麼顏色的衣服出門呢？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15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155600" y="1394590"/>
            <a:ext cx="18004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800" b="1" u="sng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b="1" u="sng" cap="none" spc="0" dirty="0">
                <a:ln/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u="sng" cap="none" spc="0" dirty="0">
                <a:ln/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）夜間</a:t>
            </a:r>
            <a:endParaRPr lang="en-US" altLang="zh-TW" sz="2800" b="1" u="sng" cap="none" spc="0" dirty="0">
              <a:ln/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4" descr="ãæä¸è¡é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1" y="2080349"/>
            <a:ext cx="6044825" cy="39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1836798" y="361252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橘色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3926505" y="579273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咖啡色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680038" y="578282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鵝黃色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926505" y="361252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深藍色</a:t>
            </a:r>
          </a:p>
        </p:txBody>
      </p:sp>
      <p:sp>
        <p:nvSpPr>
          <p:cNvPr id="22" name="矩形 21"/>
          <p:cNvSpPr/>
          <p:nvPr/>
        </p:nvSpPr>
        <p:spPr>
          <a:xfrm>
            <a:off x="1696425" y="2351995"/>
            <a:ext cx="1342257" cy="1260529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907373" y="4452498"/>
            <a:ext cx="1342257" cy="1260529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680567" y="4452500"/>
            <a:ext cx="1342257" cy="12605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900710" y="2351994"/>
            <a:ext cx="1342257" cy="12605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8453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905690" y="281590"/>
            <a:ext cx="8457766" cy="646331"/>
          </a:xfrm>
        </p:spPr>
        <p:txBody>
          <a:bodyPr/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你建議朋友穿什麼顏色的衣服出門呢？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16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154398" y="1393200"/>
            <a:ext cx="18004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800" b="1" u="sng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b="1" u="sng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b="1" u="sng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）起霧</a:t>
            </a:r>
            <a:endParaRPr lang="en-US" altLang="zh-TW" sz="2800" b="1" u="sng" cap="none" spc="0" dirty="0">
              <a:ln/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2" descr="ãé§é¾è¡é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24" y="1868403"/>
            <a:ext cx="5792804" cy="434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/>
        </p:nvSpPr>
        <p:spPr>
          <a:xfrm>
            <a:off x="1640360" y="2318950"/>
            <a:ext cx="1342257" cy="1260529"/>
          </a:xfrm>
          <a:prstGeom prst="rect">
            <a:avLst/>
          </a:prstGeom>
          <a:solidFill>
            <a:srgbClr val="66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974349" y="2318949"/>
            <a:ext cx="1342257" cy="12605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114722" y="359535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灰色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1613331" y="579508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天藍色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3974347" y="579508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紫紅色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640360" y="359535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墨綠色</a:t>
            </a:r>
          </a:p>
        </p:txBody>
      </p:sp>
      <p:sp>
        <p:nvSpPr>
          <p:cNvPr id="16" name="矩形 15"/>
          <p:cNvSpPr/>
          <p:nvPr/>
        </p:nvSpPr>
        <p:spPr>
          <a:xfrm>
            <a:off x="3974347" y="4484720"/>
            <a:ext cx="1342257" cy="1260529"/>
          </a:xfrm>
          <a:prstGeom prst="rect">
            <a:avLst/>
          </a:prstGeom>
          <a:solidFill>
            <a:srgbClr val="CC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40360" y="4484721"/>
            <a:ext cx="1342257" cy="1260529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53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05690" y="281590"/>
            <a:ext cx="7628710" cy="646331"/>
          </a:xfrm>
        </p:spPr>
        <p:txBody>
          <a:bodyPr/>
          <a:lstStyle/>
          <a:p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夜間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下雨，你會選哪把傘出門呢？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17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449277" y="54690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009618" y="54690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9818135" y="54690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6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2703" y="1935219"/>
            <a:ext cx="3705227" cy="353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-222049" y="774473"/>
            <a:ext cx="6093499" cy="4694607"/>
            <a:chOff x="2115986" y="1637094"/>
            <a:chExt cx="3404922" cy="262325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5986" y="1637094"/>
              <a:ext cx="3404922" cy="255254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7776">
              <a:off x="3469594" y="3210148"/>
              <a:ext cx="972404" cy="1050196"/>
            </a:xfrm>
            <a:prstGeom prst="rect">
              <a:avLst/>
            </a:prstGeom>
          </p:spPr>
        </p:pic>
      </p:grpSp>
      <p:pic>
        <p:nvPicPr>
          <p:cNvPr id="19" name="Picture 4" descr="ãç¶ è²é¨å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38" l="1385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7930" y="2022226"/>
            <a:ext cx="3479352" cy="317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9" y="68580"/>
            <a:ext cx="2947144" cy="2385060"/>
          </a:xfrm>
          <a:prstGeom prst="rect">
            <a:avLst/>
          </a:prstGeom>
        </p:spPr>
      </p:pic>
      <p:pic>
        <p:nvPicPr>
          <p:cNvPr id="16" name="圖片 13" descr="小圖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18962" y="160427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211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想想看，什麼時候最常發生車禍（交通事故）？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2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25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晚上六點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(18:00)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事故人數最多，死亡人數也最多。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25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晚上七點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(19:00)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死亡人數第二高。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25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早上五點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(05:00)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傍晚五點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(17:00)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死亡人數也多。</a:t>
            </a:r>
          </a:p>
          <a:p>
            <a:endParaRPr lang="zh-TW" altLang="en-US" sz="24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A389B7-1E58-4DC8-A7FB-B8A6B3E3C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2" b="1445"/>
          <a:stretch/>
        </p:blipFill>
        <p:spPr>
          <a:xfrm>
            <a:off x="1342196" y="2435683"/>
            <a:ext cx="9844613" cy="4109006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8127998" y="5837383"/>
            <a:ext cx="350982" cy="230908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7447970" y="1508381"/>
            <a:ext cx="665020" cy="398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96118" y="1435078"/>
            <a:ext cx="3538682" cy="544946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天色昏暗不如白天！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6" y="76893"/>
            <a:ext cx="2947144" cy="2385060"/>
          </a:xfrm>
          <a:prstGeom prst="rect">
            <a:avLst/>
          </a:prstGeom>
        </p:spPr>
      </p:pic>
      <p:pic>
        <p:nvPicPr>
          <p:cNvPr id="10" name="圖片 13" descr="小圖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7275" y="168740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317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影片一-夜晚暗色穿著路口事故影片">
            <a:hlinkClick r:id="" action="ppaction://media"/>
            <a:extLst>
              <a:ext uri="{FF2B5EF4-FFF2-40B4-BE49-F238E27FC236}">
                <a16:creationId xmlns:a16="http://schemas.microsoft.com/office/drawing/2014/main" id="{88E6E68C-9910-42B4-85AD-29B4FDA307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291"/>
          <a:stretch/>
        </p:blipFill>
        <p:spPr>
          <a:xfrm>
            <a:off x="1126506" y="2039541"/>
            <a:ext cx="6138847" cy="37246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9055" y="1605296"/>
            <a:ext cx="3576773" cy="4795823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905690" y="281590"/>
            <a:ext cx="4999810" cy="646331"/>
          </a:xfrm>
        </p:spPr>
        <p:txBody>
          <a:bodyPr/>
          <a:lstStyle/>
          <a:p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圖片中能看到什麼呢？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3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你覺得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司機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轉彎時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能夠看到穿</a:t>
            </a:r>
            <a:r>
              <a:rPr lang="zh-TW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暗色衣物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的行人嗎？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3" name="弧形 12"/>
          <p:cNvSpPr/>
          <p:nvPr/>
        </p:nvSpPr>
        <p:spPr>
          <a:xfrm flipH="1">
            <a:off x="9007855" y="3385804"/>
            <a:ext cx="859987" cy="1736890"/>
          </a:xfrm>
          <a:custGeom>
            <a:avLst/>
            <a:gdLst>
              <a:gd name="connsiteX0" fmla="*/ 1130300 w 2260600"/>
              <a:gd name="connsiteY0" fmla="*/ 0 h 2379996"/>
              <a:gd name="connsiteX1" fmla="*/ 1979010 w 2260600"/>
              <a:gd name="connsiteY1" fmla="*/ 404066 h 2379996"/>
              <a:gd name="connsiteX2" fmla="*/ 2257595 w 2260600"/>
              <a:gd name="connsiteY2" fmla="*/ 1276713 h 2379996"/>
              <a:gd name="connsiteX3" fmla="*/ 1130300 w 2260600"/>
              <a:gd name="connsiteY3" fmla="*/ 1189998 h 2379996"/>
              <a:gd name="connsiteX4" fmla="*/ 1130300 w 2260600"/>
              <a:gd name="connsiteY4" fmla="*/ 0 h 2379996"/>
              <a:gd name="connsiteX0" fmla="*/ 1130300 w 2260600"/>
              <a:gd name="connsiteY0" fmla="*/ 0 h 2379996"/>
              <a:gd name="connsiteX1" fmla="*/ 1979010 w 2260600"/>
              <a:gd name="connsiteY1" fmla="*/ 404066 h 2379996"/>
              <a:gd name="connsiteX2" fmla="*/ 2257595 w 2260600"/>
              <a:gd name="connsiteY2" fmla="*/ 1276713 h 2379996"/>
              <a:gd name="connsiteX0" fmla="*/ 0 w 1180242"/>
              <a:gd name="connsiteY0" fmla="*/ 0 h 1695813"/>
              <a:gd name="connsiteX1" fmla="*/ 848710 w 1180242"/>
              <a:gd name="connsiteY1" fmla="*/ 404066 h 1695813"/>
              <a:gd name="connsiteX2" fmla="*/ 1127295 w 1180242"/>
              <a:gd name="connsiteY2" fmla="*/ 1276713 h 1695813"/>
              <a:gd name="connsiteX3" fmla="*/ 0 w 1180242"/>
              <a:gd name="connsiteY3" fmla="*/ 1189998 h 1695813"/>
              <a:gd name="connsiteX4" fmla="*/ 0 w 1180242"/>
              <a:gd name="connsiteY4" fmla="*/ 0 h 1695813"/>
              <a:gd name="connsiteX0" fmla="*/ 0 w 1180242"/>
              <a:gd name="connsiteY0" fmla="*/ 0 h 1695813"/>
              <a:gd name="connsiteX1" fmla="*/ 848710 w 1180242"/>
              <a:gd name="connsiteY1" fmla="*/ 404066 h 1695813"/>
              <a:gd name="connsiteX2" fmla="*/ 1178095 w 1180242"/>
              <a:gd name="connsiteY2" fmla="*/ 1695813 h 169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0242" h="1695813" stroke="0" extrusionOk="0">
                <a:moveTo>
                  <a:pt x="0" y="0"/>
                </a:moveTo>
                <a:cubicBezTo>
                  <a:pt x="324917" y="0"/>
                  <a:pt x="634120" y="147210"/>
                  <a:pt x="848710" y="404066"/>
                </a:cubicBezTo>
                <a:cubicBezTo>
                  <a:pt x="1049012" y="643819"/>
                  <a:pt x="1149395" y="958262"/>
                  <a:pt x="1127295" y="1276713"/>
                </a:cubicBezTo>
                <a:lnTo>
                  <a:pt x="0" y="1189998"/>
                </a:lnTo>
                <a:lnTo>
                  <a:pt x="0" y="0"/>
                </a:lnTo>
                <a:close/>
              </a:path>
              <a:path w="1180242" h="1695813" fill="none">
                <a:moveTo>
                  <a:pt x="0" y="0"/>
                </a:moveTo>
                <a:cubicBezTo>
                  <a:pt x="324917" y="0"/>
                  <a:pt x="634120" y="147210"/>
                  <a:pt x="848710" y="404066"/>
                </a:cubicBezTo>
                <a:cubicBezTo>
                  <a:pt x="1049012" y="643819"/>
                  <a:pt x="1200195" y="1377362"/>
                  <a:pt x="1178095" y="1695813"/>
                </a:cubicBezTo>
              </a:path>
            </a:pathLst>
          </a:custGeom>
          <a:ln w="381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 flipV="1">
            <a:off x="8077200" y="4787900"/>
            <a:ext cx="2336800" cy="1270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283965" y="2781070"/>
            <a:ext cx="336420" cy="99086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716137" y="4236601"/>
            <a:ext cx="444558" cy="986803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881" y="4587678"/>
            <a:ext cx="332443" cy="400443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6183" y="4165255"/>
            <a:ext cx="1499746" cy="143878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78B8CA9-4582-4329-BA11-C99BD67245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926" y="1912101"/>
            <a:ext cx="6178006" cy="3979553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3F3966E-B492-4E89-BC55-D88CA76B25B4}"/>
              </a:ext>
            </a:extLst>
          </p:cNvPr>
          <p:cNvGrpSpPr>
            <a:grpSpLocks noChangeAspect="1"/>
          </p:cNvGrpSpPr>
          <p:nvPr/>
        </p:nvGrpSpPr>
        <p:grpSpPr>
          <a:xfrm>
            <a:off x="10286282" y="5005001"/>
            <a:ext cx="1332466" cy="870054"/>
            <a:chOff x="10286281" y="5004997"/>
            <a:chExt cx="1568454" cy="1024143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17AE57A-ABBC-459D-8C0E-4F5F626845E4}"/>
                </a:ext>
              </a:extLst>
            </p:cNvPr>
            <p:cNvSpPr/>
            <p:nvPr/>
          </p:nvSpPr>
          <p:spPr>
            <a:xfrm>
              <a:off x="10670694" y="5630627"/>
              <a:ext cx="1184041" cy="398513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33013D4-048F-498E-9C07-F73EFC25C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86281" y="5086860"/>
              <a:ext cx="340421" cy="149019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F0CD3D3A-C40C-4E59-A27B-354BC8125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89096" y="5004997"/>
              <a:ext cx="1039459" cy="541209"/>
            </a:xfrm>
            <a:prstGeom prst="rect">
              <a:avLst/>
            </a:prstGeom>
          </p:spPr>
        </p:pic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84AD893-F509-4FC5-8EAB-7810E126766C}"/>
              </a:ext>
            </a:extLst>
          </p:cNvPr>
          <p:cNvSpPr txBox="1"/>
          <p:nvPr/>
        </p:nvSpPr>
        <p:spPr>
          <a:xfrm>
            <a:off x="7345581" y="2153257"/>
            <a:ext cx="1012805" cy="338554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63AB29B2-B072-4274-9FD3-25B15B568F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7861660" y="3598314"/>
            <a:ext cx="340421" cy="14901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D271473-D70D-40A5-9DE3-1682246751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7588221" y="2764379"/>
            <a:ext cx="909873" cy="47373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9" y="68580"/>
            <a:ext cx="2947144" cy="2385060"/>
          </a:xfrm>
          <a:prstGeom prst="rect">
            <a:avLst/>
          </a:prstGeom>
        </p:spPr>
      </p:pic>
      <p:pic>
        <p:nvPicPr>
          <p:cNvPr id="31" name="圖片 13" descr="小圖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13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2.22222E-6 L -0.05703 2.22222E-6 C -0.08112 2.22222E-6 -0.11081 0.0581 -0.11081 0.10532 L -0.11081 0.21088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1053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8763 0.0085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4872810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圖片中能看到什麼呢？</a:t>
            </a:r>
            <a:endParaRPr lang="zh-TW" altLang="en-US" sz="36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873AC7C-323F-46AC-800A-3C8AEBCC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4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7675" lvl="2" indent="-447675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大白天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起霧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了，別人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不容易看到你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  <a:p>
            <a:endParaRPr lang="zh-TW" altLang="en-US" sz="36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0551" y="1466495"/>
            <a:ext cx="4768460" cy="504048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627" y="3167033"/>
            <a:ext cx="281107" cy="76665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467587" y="4217109"/>
            <a:ext cx="436716" cy="82976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7863" y="5682262"/>
            <a:ext cx="438950" cy="83522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10528281" y="5626063"/>
            <a:ext cx="438950" cy="835224"/>
          </a:xfrm>
          <a:prstGeom prst="rect">
            <a:avLst/>
          </a:prstGeom>
        </p:spPr>
      </p:pic>
      <p:cxnSp>
        <p:nvCxnSpPr>
          <p:cNvPr id="23" name="直線單箭頭接點 22"/>
          <p:cNvCxnSpPr>
            <a:stCxn id="16" idx="3"/>
          </p:cNvCxnSpPr>
          <p:nvPr/>
        </p:nvCxnSpPr>
        <p:spPr>
          <a:xfrm>
            <a:off x="7827288" y="2021714"/>
            <a:ext cx="3622038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stCxn id="17" idx="0"/>
          </p:cNvCxnSpPr>
          <p:nvPr/>
        </p:nvCxnSpPr>
        <p:spPr>
          <a:xfrm flipH="1" flipV="1">
            <a:off x="9762180" y="1287231"/>
            <a:ext cx="1" cy="187980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2241" y="1527895"/>
            <a:ext cx="445047" cy="987638"/>
          </a:xfrm>
          <a:prstGeom prst="rect">
            <a:avLst/>
          </a:prstGeom>
        </p:spPr>
      </p:pic>
      <p:pic>
        <p:nvPicPr>
          <p:cNvPr id="18" name="Picture 4" descr="ãéç´éé»ãçåçæå°çµæ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33244" r="54102" b="4090"/>
          <a:stretch/>
        </p:blipFill>
        <p:spPr bwMode="auto">
          <a:xfrm>
            <a:off x="10547718" y="969601"/>
            <a:ext cx="525755" cy="3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2734" y="1084111"/>
            <a:ext cx="504825" cy="20955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1627" y="1824761"/>
            <a:ext cx="329213" cy="402371"/>
          </a:xfrm>
          <a:prstGeom prst="rect">
            <a:avLst/>
          </a:prstGeom>
        </p:spPr>
      </p:pic>
      <p:pic>
        <p:nvPicPr>
          <p:cNvPr id="5" name="影片二-(剪輯)疑霧霾視線不佳，撿資源回收翁遭撞飛不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7987" b="10472"/>
          <a:stretch/>
        </p:blipFill>
        <p:spPr>
          <a:xfrm>
            <a:off x="709007" y="2008129"/>
            <a:ext cx="6665146" cy="364791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9" y="68580"/>
            <a:ext cx="2947144" cy="2385060"/>
          </a:xfrm>
          <a:prstGeom prst="rect">
            <a:avLst/>
          </a:prstGeom>
        </p:spPr>
      </p:pic>
      <p:pic>
        <p:nvPicPr>
          <p:cNvPr id="27" name="圖片 13" descr="小圖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743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1.04167E-6 -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17695 0.0002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11006910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如果你是駕駛，開車時有開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近光燈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，你可以看到什麼？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34510" y="1124606"/>
            <a:ext cx="9021400" cy="526013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010541" y="5892297"/>
            <a:ext cx="2556000" cy="492443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距離行人</a:t>
            </a:r>
            <a:r>
              <a:rPr lang="en-US" altLang="zh-TW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9" y="68580"/>
            <a:ext cx="2947144" cy="2385060"/>
          </a:xfrm>
          <a:prstGeom prst="rect">
            <a:avLst/>
          </a:prstGeom>
        </p:spPr>
      </p:pic>
      <p:pic>
        <p:nvPicPr>
          <p:cNvPr id="8" name="圖片 13" descr="小圖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867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7104851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如果你是駕駛，你可以看到什麼？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34511" y="1124606"/>
            <a:ext cx="9032030" cy="524994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010541" y="5892297"/>
            <a:ext cx="2556000" cy="492443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距離行人</a:t>
            </a:r>
            <a:r>
              <a:rPr lang="en-US" altLang="zh-TW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9" y="68580"/>
            <a:ext cx="2947144" cy="2385060"/>
          </a:xfrm>
          <a:prstGeom prst="rect">
            <a:avLst/>
          </a:prstGeom>
        </p:spPr>
      </p:pic>
      <p:pic>
        <p:nvPicPr>
          <p:cNvPr id="8" name="圖片 13" descr="小圖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3886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7104851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如果你是駕駛，你可以看到什麼？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/>
          <a:stretch/>
        </p:blipFill>
        <p:spPr>
          <a:xfrm>
            <a:off x="1534511" y="1156795"/>
            <a:ext cx="9029959" cy="522330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010541" y="5892297"/>
            <a:ext cx="2556000" cy="492443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距離行人</a:t>
            </a:r>
            <a:r>
              <a:rPr lang="en-US" altLang="zh-TW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9" y="68580"/>
            <a:ext cx="2947144" cy="2385060"/>
          </a:xfrm>
          <a:prstGeom prst="rect">
            <a:avLst/>
          </a:prstGeom>
        </p:spPr>
      </p:pic>
      <p:pic>
        <p:nvPicPr>
          <p:cNvPr id="8" name="圖片 13" descr="小圖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352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3120210" cy="646331"/>
          </a:xfrm>
        </p:spPr>
        <p:txBody>
          <a:bodyPr/>
          <a:lstStyle/>
          <a:p>
            <a:r>
              <a:rPr lang="zh-TW" altLang="en-US" sz="3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行人實際穿著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lvl="2" indent="-447675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穿亮一點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或帶著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會反光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的東西，才容易被看到喔！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28637" r="19924" b="23364"/>
          <a:stretch/>
        </p:blipFill>
        <p:spPr>
          <a:xfrm>
            <a:off x="1543449" y="1829182"/>
            <a:ext cx="9023091" cy="455172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010541" y="5892297"/>
            <a:ext cx="2556000" cy="492443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行人實際穿著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9" b="89809" l="0" r="89948">
                        <a14:backgroundMark x1="37629" y1="9554" x2="37629" y2="9554"/>
                        <a14:backgroundMark x1="37887" y1="12102" x2="37887" y2="12102"/>
                        <a14:backgroundMark x1="44588" y1="11146" x2="44588" y2="11146"/>
                        <a14:backgroundMark x1="48454" y1="9873" x2="48454" y2="9873"/>
                        <a14:backgroundMark x1="35825" y1="9873" x2="35825" y2="9873"/>
                        <a14:backgroundMark x1="31959" y1="9873" x2="31959" y2="9873"/>
                        <a14:backgroundMark x1="30670" y1="10510" x2="30670" y2="10510"/>
                        <a14:backgroundMark x1="12887" y1="41720" x2="12887" y2="41720"/>
                        <a14:backgroundMark x1="12887" y1="51274" x2="12887" y2="51274"/>
                        <a14:backgroundMark x1="13144" y1="58280" x2="13144" y2="58280"/>
                        <a14:backgroundMark x1="13402" y1="65924" x2="13402" y2="65924"/>
                        <a14:backgroundMark x1="12629" y1="74522" x2="12629" y2="74522"/>
                        <a14:backgroundMark x1="13918" y1="81210" x2="13918" y2="81210"/>
                        <a14:backgroundMark x1="13660" y1="39490" x2="13660" y2="3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9" y="68580"/>
            <a:ext cx="2947144" cy="2385060"/>
          </a:xfrm>
          <a:prstGeom prst="rect">
            <a:avLst/>
          </a:prstGeom>
        </p:spPr>
      </p:pic>
      <p:pic>
        <p:nvPicPr>
          <p:cNvPr id="9" name="圖片 13" descr="小圖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5588" y="177053"/>
            <a:ext cx="903133" cy="9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76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9347444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日常生活中有些物品就能提升自我明視度喔！</a:t>
            </a:r>
            <a:endParaRPr lang="zh-TW" altLang="en-US" sz="3600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9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AutoShape 2" descr="ãé¨å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750762" y="3031067"/>
            <a:ext cx="4645371" cy="3370052"/>
            <a:chOff x="2115986" y="1637094"/>
            <a:chExt cx="3404922" cy="2623250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61028" y1="24819" x2="61028" y2="24819"/>
                          <a14:backgroundMark x1="72733" y1="28339" x2="72733" y2="28339"/>
                          <a14:backgroundMark x1="78890" y1="32310" x2="78890" y2="32310"/>
                          <a14:backgroundMark x1="50744" y1="21570" x2="50744" y2="21570"/>
                          <a14:backgroundMark x1="48106" y1="27347" x2="48106" y2="27347"/>
                          <a14:backgroundMark x1="45332" y1="18141" x2="45332" y2="18141"/>
                          <a14:backgroundMark x1="43843" y1="26354" x2="43843" y2="26354"/>
                          <a14:backgroundMark x1="48714" y1="28339" x2="48714" y2="28339"/>
                          <a14:backgroundMark x1="46482" y1="14350" x2="46482" y2="14350"/>
                          <a14:backgroundMark x1="43640" y1="23285" x2="43640" y2="23285"/>
                          <a14:backgroundMark x1="47361" y1="13357" x2="47361" y2="13357"/>
                          <a14:backgroundMark x1="41610" y1="13087" x2="41610" y2="13087"/>
                          <a14:backgroundMark x1="47767" y1="12094" x2="47767" y2="12094"/>
                          <a14:backgroundMark x1="66576" y1="25090" x2="67321" y2="25361"/>
                          <a14:backgroundMark x1="84100" y1="35740" x2="84100" y2="35740"/>
                          <a14:backgroundMark x1="70907" y1="29513" x2="70907" y2="29513"/>
                          <a14:backgroundMark x1="58051" y1="21300" x2="58593" y2="21300"/>
                          <a14:backgroundMark x1="54668" y1="28339" x2="54668" y2="28339"/>
                          <a14:backgroundMark x1="79499" y1="39531" x2="79499" y2="395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15986" y="1637094"/>
              <a:ext cx="3404922" cy="2552540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6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7776">
              <a:off x="3469594" y="3210148"/>
              <a:ext cx="972404" cy="1050196"/>
            </a:xfrm>
            <a:prstGeom prst="rect">
              <a:avLst/>
            </a:prstGeom>
          </p:spPr>
        </p:pic>
      </p:grpSp>
      <p:pic>
        <p:nvPicPr>
          <p:cNvPr id="14" name="Picture 2" descr="ãè³¼ç©è¢ãçåçæå°çµæ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9FFFD"/>
              </a:clrFrom>
              <a:clrTo>
                <a:srgbClr val="F9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4688" l="0" r="100000">
                        <a14:backgroundMark x1="13125" y1="62187" x2="13125" y2="62187"/>
                        <a14:backgroundMark x1="48125" y1="63438" x2="48125" y2="63438"/>
                        <a14:backgroundMark x1="30312" y1="62500" x2="30312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43" y="271002"/>
            <a:ext cx="3680790" cy="36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ç¸éåç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674" y="1030347"/>
            <a:ext cx="2881460" cy="288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ãç·æ¬¾é²é¢¨æ¥µè¼ä¿æå¤å¥ãçåçæå°çµæ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871090"/>
            <a:ext cx="2756027" cy="25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3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7">
      <a:majorFont>
        <a:latin typeface="微軟正黑體"/>
        <a:ea typeface="標楷體"/>
        <a:cs typeface=""/>
      </a:majorFont>
      <a:minorFont>
        <a:latin typeface="微軟正黑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Calibri Light"/>
        <a:ea typeface="標楷體"/>
        <a:cs typeface=""/>
      </a:majorFont>
      <a:minorFont>
        <a:latin typeface="Calibri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8799</TotalTime>
  <Words>428</Words>
  <Application>Microsoft Office PowerPoint</Application>
  <PresentationFormat>寬螢幕</PresentationFormat>
  <Paragraphs>75</Paragraphs>
  <Slides>17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微軟正黑體</vt:lpstr>
      <vt:lpstr>新細明體</vt:lpstr>
      <vt:lpstr>標楷體</vt:lpstr>
      <vt:lpstr>Arial</vt:lpstr>
      <vt:lpstr>Calibri</vt:lpstr>
      <vt:lpstr>Wingdings</vt:lpstr>
      <vt:lpstr>Office 佈景主題</vt:lpstr>
      <vt:lpstr>宣講人：</vt:lpstr>
      <vt:lpstr>想想看，什麼時候最常發生車禍（交通事故）？</vt:lpstr>
      <vt:lpstr>圖片中能看到什麼呢？</vt:lpstr>
      <vt:lpstr>圖片中能看到什麼呢？</vt:lpstr>
      <vt:lpstr>如果你是駕駛，開車時有開近光燈，你可以看到什麼？</vt:lpstr>
      <vt:lpstr>如果你是駕駛，你可以看到什麼？</vt:lpstr>
      <vt:lpstr>如果你是駕駛，你可以看到什麼？</vt:lpstr>
      <vt:lpstr>行人實際穿著</vt:lpstr>
      <vt:lpstr>日常生活中有些物品就能提升自我明視度喔！</vt:lpstr>
      <vt:lpstr>再想想…一定要大清早運動嗎？</vt:lpstr>
      <vt:lpstr>再次叮嚀……</vt:lpstr>
      <vt:lpstr>PowerPoint 簡報</vt:lpstr>
      <vt:lpstr>1.你建議朋友穿什麼顏色的衣服出門呢？</vt:lpstr>
      <vt:lpstr>1.你建議朋友穿什麼顏色的衣服出門呢？</vt:lpstr>
      <vt:lpstr>1.你建議朋友穿什麼顏色的衣服出門呢？</vt:lpstr>
      <vt:lpstr>1.你建議朋友穿什麼顏色的衣服出門呢？</vt:lpstr>
      <vt:lpstr>2.夜間下雨，你會選哪把傘出門呢？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奔跑時，看哪?</dc:title>
  <dc:creator>承軒 江</dc:creator>
  <cp:lastModifiedBy>Ching Ni</cp:lastModifiedBy>
  <cp:revision>394</cp:revision>
  <dcterms:created xsi:type="dcterms:W3CDTF">2018-07-19T13:21:49Z</dcterms:created>
  <dcterms:modified xsi:type="dcterms:W3CDTF">2019-08-25T01:36:13Z</dcterms:modified>
</cp:coreProperties>
</file>