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63" r:id="rId4"/>
    <p:sldId id="264" r:id="rId5"/>
    <p:sldId id="268" r:id="rId6"/>
    <p:sldId id="261" r:id="rId7"/>
    <p:sldId id="265" r:id="rId8"/>
    <p:sldId id="266" r:id="rId9"/>
    <p:sldId id="269" r:id="rId10"/>
    <p:sldId id="260" r:id="rId11"/>
    <p:sldId id="272" r:id="rId12"/>
    <p:sldId id="273" r:id="rId13"/>
    <p:sldId id="270" r:id="rId14"/>
    <p:sldId id="274" r:id="rId15"/>
    <p:sldId id="271" r:id="rId16"/>
    <p:sldId id="275" r:id="rId17"/>
    <p:sldId id="267" r:id="rId18"/>
    <p:sldId id="262" r:id="rId19"/>
    <p:sldId id="276" r:id="rId20"/>
    <p:sldId id="277" r:id="rId21"/>
    <p:sldId id="278" r:id="rId22"/>
    <p:sldId id="279" r:id="rId23"/>
    <p:sldId id="280" r:id="rId24"/>
  </p:sldIdLst>
  <p:sldSz cx="12192000" cy="6858000"/>
  <p:notesSz cx="6815138" cy="994568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B400"/>
    <a:srgbClr val="FF0000"/>
    <a:srgbClr val="33FF33"/>
    <a:srgbClr val="FFC000"/>
    <a:srgbClr val="E9FB65"/>
    <a:srgbClr val="FFCC99"/>
    <a:srgbClr val="FF9966"/>
    <a:srgbClr val="A2F967"/>
    <a:srgbClr val="84F3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19" autoAdjust="0"/>
    <p:restoredTop sz="94660"/>
  </p:normalViewPr>
  <p:slideViewPr>
    <p:cSldViewPr snapToGrid="0">
      <p:cViewPr varScale="1">
        <p:scale>
          <a:sx n="87" d="100"/>
          <a:sy n="87" d="100"/>
        </p:scale>
        <p:origin x="446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15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附件</a:t>
            </a:r>
            <a:r>
              <a:rPr lang="en-US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A-4</a:t>
            </a:r>
            <a:endParaRPr lang="zh-TW" altLang="en-US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6678"/>
            <a:ext cx="2953226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16282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3226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60335" y="0"/>
            <a:ext cx="2953226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E7C77-4280-4D2D-9DB1-6124BDF6EA53}" type="datetimeFigureOut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7412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514" y="4786362"/>
            <a:ext cx="545211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53226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60335" y="9446678"/>
            <a:ext cx="2953226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548760-ACEF-41A9-B5CB-D8C74F99AE3A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5941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201033-83EA-4305-86CB-36C48D6F6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6DD1-E76F-4F9B-A6AA-73E34ACF93C0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65A980-3592-4F21-95D3-25BA7C6F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849D6D-C526-4BC4-834E-572573C0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3" name="內容版面配置區 12">
            <a:extLst>
              <a:ext uri="{FF2B5EF4-FFF2-40B4-BE49-F238E27FC236}">
                <a16:creationId xmlns:a16="http://schemas.microsoft.com/office/drawing/2014/main" id="{5A1102C4-85A5-433C-A2E8-893B0698C42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47885" y="1652173"/>
            <a:ext cx="6505915" cy="976521"/>
          </a:xfrm>
        </p:spPr>
        <p:txBody>
          <a:bodyPr>
            <a:noAutofit/>
          </a:bodyPr>
          <a:lstStyle>
            <a:lvl1pPr marL="0" indent="0" algn="l">
              <a:buNone/>
              <a:defRPr sz="6000" b="1"/>
            </a:lvl1pPr>
          </a:lstStyle>
          <a:p>
            <a:pPr lvl="0"/>
            <a:r>
              <a:rPr lang="en-US" altLang="zh-TW" dirty="0"/>
              <a:t>[</a:t>
            </a:r>
            <a:r>
              <a:rPr lang="zh-TW" altLang="en-US" dirty="0"/>
              <a:t>單元名稱</a:t>
            </a:r>
            <a:r>
              <a:rPr lang="en-US" altLang="zh-TW" dirty="0"/>
              <a:t>]</a:t>
            </a:r>
            <a:endParaRPr lang="zh-TW" altLang="en-US" dirty="0"/>
          </a:p>
        </p:txBody>
      </p:sp>
      <p:sp>
        <p:nvSpPr>
          <p:cNvPr id="9" name="矩形: 圓角 4">
            <a:extLst/>
          </p:cNvPr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內容版面配置區 2">
            <a:extLst>
              <a:ext uri="{FF2B5EF4-FFF2-40B4-BE49-F238E27FC236}">
                <a16:creationId xmlns:a16="http://schemas.microsoft.com/office/drawing/2014/main" id="{87494FDD-8BA3-42BA-8E23-898622B6F1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3845" y="5834316"/>
            <a:ext cx="2751910" cy="52203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None/>
              <a:defRPr sz="2000">
                <a:latin typeface="+mj-ea"/>
                <a:ea typeface="+mj-ea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>
                <a:latin typeface="+mj-ea"/>
                <a:ea typeface="+mj-ea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/>
            </a:lvl3pPr>
            <a:lvl4pPr>
              <a:spcBef>
                <a:spcPts val="800"/>
              </a:spcBef>
              <a:spcAft>
                <a:spcPts val="600"/>
              </a:spcAft>
              <a:defRPr sz="2400"/>
            </a:lvl4pPr>
            <a:lvl5pPr>
              <a:spcBef>
                <a:spcPts val="80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en-US" altLang="zh-TW" dirty="0" smtClean="0"/>
              <a:t>[</a:t>
            </a:r>
            <a:r>
              <a:rPr lang="zh-TW" altLang="en-US" dirty="0" smtClean="0"/>
              <a:t>教案順序</a:t>
            </a:r>
            <a:r>
              <a:rPr lang="en-US" altLang="zh-TW" dirty="0" smtClean="0"/>
              <a:t>]</a:t>
            </a:r>
            <a:endParaRPr lang="zh-TW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858" y="1564186"/>
            <a:ext cx="4147417" cy="314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圖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2002" y="4312932"/>
            <a:ext cx="2113736" cy="211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67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17ECD982-401A-4928-847E-5E910203C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48FA8-BCB4-44E3-848E-FBB471D4C836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17E0ECB-5296-4081-B2D8-5D9F24223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CE522A-BA31-4E4D-8915-5A55146FE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0834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4FD133-AD83-4CD3-A6E0-8ECBDD231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D8203CF-3815-47C8-8C4B-D81FA332B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37DCA1A-1622-4948-BC24-448B2AB37F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EAB35C7-8663-4109-9D07-6DEB20C3D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B5F516-3046-462C-A2D2-ED4F3A9A06F2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EAE4339-904E-495B-A4CC-9DD31D2BC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E75D380-45B4-46D9-B375-A5C3E1945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2839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804017-4853-49AA-8D44-385FDEE89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70D97623-8F31-47E5-B004-A1ED87FC53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9C6BFA7-DAAA-4563-ADAE-BBA3F26EE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50319FC-9B2E-4B60-AB11-66BBD4D9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84140-79AE-4990-B9AC-A7D9A85D61DE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33037C1-3093-4D2F-8B25-0D90FEACA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790D03E-4609-4769-8526-0990392A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8775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BAA723-7A79-4C55-8948-55DAD736F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4E8AE5D3-7B19-4A8A-8F07-59FEC8CED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5BAC2F-B549-4A7B-90C8-9A2AA7149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7A8F5-5882-4D7E-9348-E1B7F66A990B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75D38BC-77CC-4788-AFA9-97E7F426E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862DD7A-E551-40F0-B9F1-A185A161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6714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6388600F-B549-432D-A1A1-C75264A96A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393FBEE-48BF-4203-8C78-B20752275D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4B36BD3-9E53-4D3F-9407-96D11A353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E61C-2491-4606-99B7-26DBBCB3B8B4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6E1E014-5BEB-4BEA-81A7-7311DDC33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8A229AE-A5F1-4A80-8036-F6D8EA095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200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4">
            <a:extLst/>
          </p:cNvPr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7280460-B85C-4F05-A3C2-FCC75D3E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690" y="281590"/>
            <a:ext cx="10205050" cy="646331"/>
          </a:xfrm>
          <a:solidFill>
            <a:srgbClr val="00CC00"/>
          </a:solidFill>
          <a:ln w="66675">
            <a:noFill/>
          </a:ln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60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</a:defRPr>
            </a:lvl1pPr>
          </a:lstStyle>
          <a:p>
            <a:r>
              <a:rPr lang="en-US" altLang="zh-TW" dirty="0" smtClean="0"/>
              <a:t>36pt</a:t>
            </a:r>
            <a:r>
              <a:rPr lang="en-US" altLang="zh-TW" dirty="0"/>
              <a:t>(</a:t>
            </a:r>
            <a:r>
              <a:rPr lang="zh-TW" altLang="en-US" dirty="0"/>
              <a:t>請自行調整大小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CE1375-2598-4F3F-9103-F0C84012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424-395D-410B-A672-CB45B2F04A7D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D96525-B04A-4A88-9332-C80ED294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709E49-2A88-4A3F-987F-E269D994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56" y="6401119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1009BB2-134E-4ACD-AF53-5A2A70B87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4" y="5686563"/>
            <a:ext cx="1080000" cy="1080000"/>
          </a:xfrm>
          <a:prstGeom prst="rect">
            <a:avLst/>
          </a:prstGeom>
        </p:spPr>
      </p:pic>
      <p:pic>
        <p:nvPicPr>
          <p:cNvPr id="11" name="圖片 13" descr="小圖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215972" y="177053"/>
            <a:ext cx="837765" cy="837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87494FDD-8BA3-42BA-8E23-898622B6F1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399" y="1002356"/>
            <a:ext cx="10820401" cy="5057904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>
                <a:latin typeface="+mj-ea"/>
                <a:ea typeface="+mj-ea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>
                <a:latin typeface="+mj-ea"/>
                <a:ea typeface="+mj-ea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/>
            </a:lvl3pPr>
            <a:lvl4pPr>
              <a:spcBef>
                <a:spcPts val="800"/>
              </a:spcBef>
              <a:spcAft>
                <a:spcPts val="600"/>
              </a:spcAft>
              <a:defRPr sz="2400"/>
            </a:lvl4pPr>
            <a:lvl5pPr>
              <a:spcBef>
                <a:spcPts val="80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zh-TW" altLang="en-US" dirty="0"/>
              <a:t>編輯母片文字</a:t>
            </a:r>
            <a:r>
              <a:rPr lang="zh-TW" altLang="en-US" dirty="0" smtClean="0"/>
              <a:t>樣式</a:t>
            </a:r>
            <a:r>
              <a:rPr lang="en-US" altLang="zh-TW" dirty="0" smtClean="0"/>
              <a:t>28pt</a:t>
            </a:r>
            <a:endParaRPr lang="en-US" altLang="zh-TW" dirty="0"/>
          </a:p>
          <a:p>
            <a:pPr lvl="1"/>
            <a:r>
              <a:rPr lang="zh-TW" altLang="en-US" dirty="0"/>
              <a:t>第二層</a:t>
            </a:r>
            <a:r>
              <a:rPr lang="en-US" altLang="zh-TW" dirty="0" smtClean="0"/>
              <a:t>26pt</a:t>
            </a:r>
            <a:endParaRPr lang="zh-TW" altLang="en-US" dirty="0"/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pic>
        <p:nvPicPr>
          <p:cNvPr id="13" name="圖片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0" y="5719193"/>
            <a:ext cx="1010059" cy="101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811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4">
            <a:extLst/>
          </p:cNvPr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7280460-B85C-4F05-A3C2-FCC75D3E27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5690" y="281590"/>
            <a:ext cx="10205050" cy="646331"/>
          </a:xfrm>
          <a:solidFill>
            <a:srgbClr val="00CC00"/>
          </a:solidFill>
          <a:ln w="66675">
            <a:noFill/>
          </a:ln>
        </p:spPr>
        <p:txBody>
          <a:bodyPr wrap="square">
            <a:sp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360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</a:defRPr>
            </a:lvl1pPr>
          </a:lstStyle>
          <a:p>
            <a:r>
              <a:rPr lang="en-US" altLang="zh-TW" dirty="0" smtClean="0"/>
              <a:t>36pt</a:t>
            </a:r>
            <a:r>
              <a:rPr lang="en-US" altLang="zh-TW" dirty="0"/>
              <a:t>(</a:t>
            </a:r>
            <a:r>
              <a:rPr lang="zh-TW" altLang="en-US" dirty="0"/>
              <a:t>請自行調整大小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494FDD-8BA3-42BA-8E23-898622B6F19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14399" y="1002356"/>
            <a:ext cx="10820401" cy="5057904"/>
          </a:xfrm>
        </p:spPr>
        <p:txBody>
          <a:bodyPr/>
          <a:lstStyle>
            <a:lvl1pPr marL="447675" indent="-447675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>
                <a:latin typeface="+mj-ea"/>
                <a:ea typeface="+mj-ea"/>
              </a:defRPr>
            </a:lvl1pPr>
            <a:lvl2pPr marL="685800" indent="-228600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>
                <a:latin typeface="+mj-ea"/>
                <a:ea typeface="+mj-ea"/>
              </a:defRPr>
            </a:lvl2pPr>
            <a:lvl3pPr>
              <a:spcBef>
                <a:spcPts val="800"/>
              </a:spcBef>
              <a:spcAft>
                <a:spcPts val="600"/>
              </a:spcAft>
              <a:defRPr sz="2800"/>
            </a:lvl3pPr>
            <a:lvl4pPr>
              <a:spcBef>
                <a:spcPts val="800"/>
              </a:spcBef>
              <a:spcAft>
                <a:spcPts val="600"/>
              </a:spcAft>
              <a:defRPr sz="2400"/>
            </a:lvl4pPr>
            <a:lvl5pPr>
              <a:spcBef>
                <a:spcPts val="800"/>
              </a:spcBef>
              <a:spcAft>
                <a:spcPts val="600"/>
              </a:spcAft>
              <a:defRPr sz="2400"/>
            </a:lvl5pPr>
          </a:lstStyle>
          <a:p>
            <a:pPr lvl="0"/>
            <a:r>
              <a:rPr lang="zh-TW" altLang="en-US" dirty="0"/>
              <a:t>編輯母片文字</a:t>
            </a:r>
            <a:r>
              <a:rPr lang="zh-TW" altLang="en-US" dirty="0" smtClean="0"/>
              <a:t>樣式</a:t>
            </a:r>
            <a:r>
              <a:rPr lang="en-US" altLang="zh-TW" dirty="0" smtClean="0"/>
              <a:t>28pt</a:t>
            </a:r>
            <a:endParaRPr lang="en-US" altLang="zh-TW" dirty="0"/>
          </a:p>
          <a:p>
            <a:pPr lvl="1"/>
            <a:r>
              <a:rPr lang="zh-TW" altLang="en-US" dirty="0"/>
              <a:t>第二層</a:t>
            </a:r>
            <a:r>
              <a:rPr lang="en-US" altLang="zh-TW" dirty="0" smtClean="0"/>
              <a:t>26pt</a:t>
            </a:r>
            <a:endParaRPr lang="zh-TW" altLang="en-US" dirty="0"/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CE1375-2598-4F3F-9103-F0C84012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424-395D-410B-A672-CB45B2F04A7D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D96525-B04A-4A88-9332-C80ED294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709E49-2A88-4A3F-987F-E269D994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56" y="6401119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81009BB2-134E-4ACD-AF53-5A2A70B873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4" y="5686563"/>
            <a:ext cx="1080000" cy="10800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70" y="5719193"/>
            <a:ext cx="1010059" cy="101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623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題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280460-B85C-4F05-A3C2-FCC75D3E2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943931"/>
            <a:ext cx="7842504" cy="970135"/>
          </a:xfrm>
        </p:spPr>
        <p:txBody>
          <a:bodyPr/>
          <a:lstStyle>
            <a:lvl1pPr>
              <a:defRPr b="1"/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6CE1375-2598-4F3F-9103-F0C84012C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1F424-395D-410B-A672-CB45B2F04A7D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D96525-B04A-4A88-9332-C80ED294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5709E49-2A88-4A3F-987F-E269D994D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3456" y="6401117"/>
            <a:ext cx="2743200" cy="365125"/>
          </a:xfrm>
        </p:spPr>
        <p:txBody>
          <a:bodyPr/>
          <a:lstStyle>
            <a:lvl1pPr>
              <a:defRPr sz="20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CDED59B1-5253-4271-B4DC-E0AC6EED8F5F}"/>
              </a:ext>
            </a:extLst>
          </p:cNvPr>
          <p:cNvSpPr/>
          <p:nvPr userDrawn="1"/>
        </p:nvSpPr>
        <p:spPr>
          <a:xfrm>
            <a:off x="1920240" y="274320"/>
            <a:ext cx="9957816" cy="6403572"/>
          </a:xfrm>
          <a:prstGeom prst="roundRect">
            <a:avLst/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橢圓 8"/>
          <p:cNvSpPr/>
          <p:nvPr userDrawn="1"/>
        </p:nvSpPr>
        <p:spPr>
          <a:xfrm>
            <a:off x="759124" y="2225615"/>
            <a:ext cx="2372264" cy="2372264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433" y="2501660"/>
            <a:ext cx="1287093" cy="186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76449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D201033-83EA-4305-86CB-36C48D6F6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B6DD1-E76F-4F9B-A6AA-73E34ACF93C0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D65A980-3592-4F21-95D3-25BA7C6F3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2849D6D-C526-4BC4-834E-572573C07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矩形: 圓角 4">
            <a:extLst/>
          </p:cNvPr>
          <p:cNvSpPr/>
          <p:nvPr userDrawn="1"/>
        </p:nvSpPr>
        <p:spPr>
          <a:xfrm>
            <a:off x="457200" y="301625"/>
            <a:ext cx="11420475" cy="6283325"/>
          </a:xfrm>
          <a:prstGeom prst="roundRect">
            <a:avLst>
              <a:gd name="adj" fmla="val 7705"/>
            </a:avLst>
          </a:prstGeom>
          <a:noFill/>
          <a:ln w="5715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4573" y="1523367"/>
            <a:ext cx="4721427" cy="383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17BC04A8-E7D0-490A-BD05-D623F8B859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127" y="3102091"/>
            <a:ext cx="5980753" cy="682383"/>
          </a:xfrm>
        </p:spPr>
        <p:txBody>
          <a:bodyPr>
            <a:noAutofit/>
          </a:bodyPr>
          <a:lstStyle>
            <a:lvl1pPr marL="0" indent="0">
              <a:buNone/>
              <a:defRPr sz="4800" b="1"/>
            </a:lvl1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大家來想想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43104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2F73B2-7AE8-48B6-94FE-087FAFE5C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71D1A34-43F6-416B-9D99-F2DD4A23F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E6078A9-ECF6-40D1-BACF-6949D1431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40257-D37D-4D78-8786-D7737A3906FA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810E32-1658-419C-BBE2-128A53604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14DC0F-A3A5-40AA-998A-22A991332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0680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A7D97B-E5E3-4C4B-8223-FE5C11391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DF7D96-EAEC-48A3-8449-5BADF2755E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50DF3E4-FA69-4D5E-A3D5-FF6155D1C4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210665D-E75F-4BB5-9A23-34F9D4DF6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C38BF-0619-4F42-A505-6FCD8EFC0668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8462871-F92E-432E-BD82-2A5E58020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E48C7BF-FDA1-4948-95F9-C381D2688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8765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C88F3C-F854-48CC-BB4E-1EABE0149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640BBC1-040C-46E3-942D-43F5B4AD5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EECD47C-02B7-4ADE-87F4-7BE28C8CE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F4A53B9-CD7E-4978-A286-3DB09E35D3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296C09F2-A297-44B7-8161-0BA36B4E17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496B937F-D52C-454E-8ACA-6B404310F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6AF38-399C-4017-8649-8267F69BDD06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B5B2690-5749-47B3-84EE-6837BE884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D14163CD-1B39-4713-9C67-764055F41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1867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09B90E-D2BB-4A10-871D-0F84FF5BD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54E98DC-5E14-4017-AABA-133EBD458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104A-8433-46E9-95FB-0FCF23FEC7C1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44384F5-A36B-42D3-99C7-ED67CB5B3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4F156A6-2441-4651-99FE-1E0FD7320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08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8B6A1E2-8BE1-4352-97A1-2C7DB7C07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DD744E0-B16E-4E16-89A1-AFCC9E721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944C173-E351-4AB5-8787-ACCBF5F952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AA72C-A866-490C-9299-E3C7C61A7C12}" type="datetime1">
              <a:rPr lang="zh-TW" altLang="en-US" smtClean="0"/>
              <a:pPr/>
              <a:t>2019/7/4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55B02C6-BB74-4F66-A0D0-C6314934BE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2FD54B4-5D15-4DE3-B50E-750239EE3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E1D9F-E4BC-4927-97D9-AD3E6141CB0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992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4" r:id="rId2"/>
    <p:sldLayoutId id="2147483663" r:id="rId3"/>
    <p:sldLayoutId id="2147483661" r:id="rId4"/>
    <p:sldLayoutId id="2147483666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emf"/><Relationship Id="rId5" Type="http://schemas.openxmlformats.org/officeDocument/2006/relationships/image" Target="../media/image13.emf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11.emf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6.gi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1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0.emf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1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1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0.emf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2.png"/><Relationship Id="rId7" Type="http://schemas.openxmlformats.org/officeDocument/2006/relationships/image" Target="../media/image11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0.emf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3.emf"/><Relationship Id="rId4" Type="http://schemas.openxmlformats.org/officeDocument/2006/relationships/image" Target="../media/image4.png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4.png"/><Relationship Id="rId4" Type="http://schemas.openxmlformats.org/officeDocument/2006/relationships/image" Target="../media/image19.png"/><Relationship Id="rId9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smtClean="0"/>
              <a:t>綠燈注意轉彎車，</a:t>
            </a:r>
            <a:endParaRPr lang="en-US" altLang="zh-TW" smtClean="0"/>
          </a:p>
          <a:p>
            <a:r>
              <a:rPr lang="zh-TW" altLang="en-US" smtClean="0"/>
              <a:t>該停該走看仔細。</a:t>
            </a:r>
            <a:endParaRPr lang="en-US" altLang="zh-TW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行人教案四</a:t>
            </a:r>
          </a:p>
          <a:p>
            <a:endParaRPr lang="zh-TW" altLang="en-US" dirty="0"/>
          </a:p>
        </p:txBody>
      </p:sp>
      <p:sp>
        <p:nvSpPr>
          <p:cNvPr id="5" name="標題 2"/>
          <p:cNvSpPr txBox="1">
            <a:spLocks/>
          </p:cNvSpPr>
          <p:nvPr/>
        </p:nvSpPr>
        <p:spPr>
          <a:xfrm>
            <a:off x="4931009" y="3713999"/>
            <a:ext cx="6505915" cy="6692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 smtClean="0"/>
              <a:t>宣講人：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467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905690" y="281590"/>
            <a:ext cx="3970523" cy="646331"/>
          </a:xfrm>
        </p:spPr>
        <p:txBody>
          <a:bodyPr/>
          <a:lstStyle/>
          <a:p>
            <a:r>
              <a:rPr lang="zh-TW" altLang="en-US" dirty="0"/>
              <a:t>行人與轉彎車衝突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10</a:t>
            </a:fld>
            <a:endParaRPr lang="zh-TW" altLang="en-US" dirty="0"/>
          </a:p>
        </p:txBody>
      </p:sp>
      <p:sp>
        <p:nvSpPr>
          <p:cNvPr id="7" name="投影片編號版面配置區 2"/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10</a:t>
            </a:fld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23C3F62-0B7F-4884-AF85-A6119561E01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00" y="1274006"/>
            <a:ext cx="5325756" cy="5035918"/>
          </a:xfrm>
          <a:prstGeom prst="rect">
            <a:avLst/>
          </a:prstGeom>
        </p:spPr>
      </p:pic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BA7D2C19-E39C-4151-AA8C-1AFFDF495EAF}"/>
              </a:ext>
            </a:extLst>
          </p:cNvPr>
          <p:cNvCxnSpPr>
            <a:cxnSpLocks/>
          </p:cNvCxnSpPr>
          <p:nvPr/>
        </p:nvCxnSpPr>
        <p:spPr>
          <a:xfrm>
            <a:off x="4876213" y="2841314"/>
            <a:ext cx="0" cy="2119665"/>
          </a:xfrm>
          <a:prstGeom prst="straightConnector1">
            <a:avLst/>
          </a:prstGeom>
          <a:ln w="76200">
            <a:solidFill>
              <a:srgbClr val="FFFF0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群組 9"/>
          <p:cNvGrpSpPr/>
          <p:nvPr/>
        </p:nvGrpSpPr>
        <p:grpSpPr>
          <a:xfrm>
            <a:off x="3495594" y="1864239"/>
            <a:ext cx="2331627" cy="2205162"/>
            <a:chOff x="3188023" y="2221656"/>
            <a:chExt cx="2331627" cy="2001209"/>
          </a:xfrm>
        </p:grpSpPr>
        <p:cxnSp>
          <p:nvCxnSpPr>
            <p:cNvPr id="11" name="直線接點 10">
              <a:extLst>
                <a:ext uri="{FF2B5EF4-FFF2-40B4-BE49-F238E27FC236}">
                  <a16:creationId xmlns:a16="http://schemas.microsoft.com/office/drawing/2014/main" id="{C44EF3C6-4CDD-4E9B-9F3B-055ACA48F8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88023" y="2221656"/>
              <a:ext cx="1" cy="1459215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接點 11">
              <a:extLst>
                <a:ext uri="{FF2B5EF4-FFF2-40B4-BE49-F238E27FC236}">
                  <a16:creationId xmlns:a16="http://schemas.microsoft.com/office/drawing/2014/main" id="{1F812AF9-BCE1-4D7C-87C7-3C06C6835873}"/>
                </a:ext>
              </a:extLst>
            </p:cNvPr>
            <p:cNvCxnSpPr>
              <a:cxnSpLocks/>
            </p:cNvCxnSpPr>
            <p:nvPr/>
          </p:nvCxnSpPr>
          <p:spPr>
            <a:xfrm>
              <a:off x="4091528" y="4222865"/>
              <a:ext cx="1428122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  <a:headEnd type="none"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弧形 12">
              <a:extLst>
                <a:ext uri="{FF2B5EF4-FFF2-40B4-BE49-F238E27FC236}">
                  <a16:creationId xmlns:a16="http://schemas.microsoft.com/office/drawing/2014/main" id="{14F394C2-A0F9-4A48-939F-89AEF6046478}"/>
                </a:ext>
              </a:extLst>
            </p:cNvPr>
            <p:cNvSpPr/>
            <p:nvPr/>
          </p:nvSpPr>
          <p:spPr>
            <a:xfrm rot="10800000">
              <a:off x="3188024" y="3097184"/>
              <a:ext cx="1625102" cy="1125679"/>
            </a:xfrm>
            <a:prstGeom prst="arc">
              <a:avLst>
                <a:gd name="adj1" fmla="val 15961880"/>
                <a:gd name="adj2" fmla="val 0"/>
              </a:avLst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14" name="群組 13"/>
          <p:cNvGrpSpPr/>
          <p:nvPr/>
        </p:nvGrpSpPr>
        <p:grpSpPr>
          <a:xfrm>
            <a:off x="4340191" y="4493014"/>
            <a:ext cx="1469977" cy="1415646"/>
            <a:chOff x="3987355" y="4585776"/>
            <a:chExt cx="1469977" cy="1120948"/>
          </a:xfrm>
        </p:grpSpPr>
        <p:cxnSp>
          <p:nvCxnSpPr>
            <p:cNvPr id="15" name="直線接點 14">
              <a:extLst>
                <a:ext uri="{FF2B5EF4-FFF2-40B4-BE49-F238E27FC236}">
                  <a16:creationId xmlns:a16="http://schemas.microsoft.com/office/drawing/2014/main" id="{6B203212-6149-47B3-BE63-48CC42685520}"/>
                </a:ext>
              </a:extLst>
            </p:cNvPr>
            <p:cNvCxnSpPr>
              <a:cxnSpLocks/>
            </p:cNvCxnSpPr>
            <p:nvPr/>
          </p:nvCxnSpPr>
          <p:spPr>
            <a:xfrm>
              <a:off x="4682330" y="4585776"/>
              <a:ext cx="775002" cy="0"/>
            </a:xfrm>
            <a:prstGeom prst="line">
              <a:avLst/>
            </a:prstGeom>
            <a:ln w="57150">
              <a:solidFill>
                <a:srgbClr val="BE5108"/>
              </a:solidFill>
              <a:prstDash val="sysDash"/>
              <a:headEnd type="none"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接點 15">
              <a:extLst>
                <a:ext uri="{FF2B5EF4-FFF2-40B4-BE49-F238E27FC236}">
                  <a16:creationId xmlns:a16="http://schemas.microsoft.com/office/drawing/2014/main" id="{860DD45A-AA42-4919-BF4B-546359D25D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87355" y="5104879"/>
              <a:ext cx="2" cy="601845"/>
            </a:xfrm>
            <a:prstGeom prst="line">
              <a:avLst/>
            </a:prstGeom>
            <a:ln w="57150">
              <a:solidFill>
                <a:srgbClr val="BE5108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弧形 16">
              <a:extLst>
                <a:ext uri="{FF2B5EF4-FFF2-40B4-BE49-F238E27FC236}">
                  <a16:creationId xmlns:a16="http://schemas.microsoft.com/office/drawing/2014/main" id="{1491FC2E-97E9-4B84-AEE9-7ACFF4704E53}"/>
                </a:ext>
              </a:extLst>
            </p:cNvPr>
            <p:cNvSpPr/>
            <p:nvPr/>
          </p:nvSpPr>
          <p:spPr>
            <a:xfrm rot="16200000">
              <a:off x="4180183" y="4392948"/>
              <a:ext cx="1004292" cy="1389948"/>
            </a:xfrm>
            <a:prstGeom prst="arc">
              <a:avLst>
                <a:gd name="adj1" fmla="val 16225943"/>
                <a:gd name="adj2" fmla="val 0"/>
              </a:avLst>
            </a:prstGeom>
            <a:ln w="57150">
              <a:solidFill>
                <a:srgbClr val="BE5108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A4CF2846-C3CD-4EB1-9408-40DD77DCD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041" y="3109997"/>
            <a:ext cx="791148" cy="1582297"/>
          </a:xfrm>
          <a:prstGeom prst="rect">
            <a:avLst/>
          </a:prstGeom>
        </p:spPr>
      </p:pic>
      <p:sp>
        <p:nvSpPr>
          <p:cNvPr id="19" name="爆炸: 八角 18">
            <a:extLst>
              <a:ext uri="{FF2B5EF4-FFF2-40B4-BE49-F238E27FC236}">
                <a16:creationId xmlns:a16="http://schemas.microsoft.com/office/drawing/2014/main" id="{BEDA2771-FB06-4DA6-8EC5-0C72397A4FBF}"/>
              </a:ext>
            </a:extLst>
          </p:cNvPr>
          <p:cNvSpPr/>
          <p:nvPr/>
        </p:nvSpPr>
        <p:spPr>
          <a:xfrm>
            <a:off x="4635253" y="4276109"/>
            <a:ext cx="499100" cy="376137"/>
          </a:xfrm>
          <a:prstGeom prst="irregularSeal1">
            <a:avLst/>
          </a:prstGeom>
          <a:solidFill>
            <a:srgbClr val="FF9933"/>
          </a:solidFill>
          <a:ln>
            <a:solidFill>
              <a:srgbClr val="CC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61DF1DE-0632-4484-A3F7-5CC6A5CF2747}"/>
              </a:ext>
            </a:extLst>
          </p:cNvPr>
          <p:cNvSpPr/>
          <p:nvPr/>
        </p:nvSpPr>
        <p:spPr>
          <a:xfrm>
            <a:off x="1987361" y="1783830"/>
            <a:ext cx="838558" cy="688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D96A193-A4F6-4C82-8B78-B1F5E8D080CE}"/>
              </a:ext>
            </a:extLst>
          </p:cNvPr>
          <p:cNvSpPr/>
          <p:nvPr/>
        </p:nvSpPr>
        <p:spPr>
          <a:xfrm>
            <a:off x="5153026" y="2084307"/>
            <a:ext cx="838558" cy="828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5C1BCA2B-4A56-4E57-8A03-32EDECB83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041" y="1365647"/>
            <a:ext cx="791148" cy="1582297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7EE39CD1-6036-4A03-96FC-D388B102E035}"/>
              </a:ext>
            </a:extLst>
          </p:cNvPr>
          <p:cNvSpPr/>
          <p:nvPr/>
        </p:nvSpPr>
        <p:spPr>
          <a:xfrm>
            <a:off x="1530606" y="4684402"/>
            <a:ext cx="838558" cy="778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7E095EC-C82B-4BDE-945F-5726FAC74F8E}"/>
              </a:ext>
            </a:extLst>
          </p:cNvPr>
          <p:cNvSpPr/>
          <p:nvPr/>
        </p:nvSpPr>
        <p:spPr>
          <a:xfrm>
            <a:off x="4523854" y="5110076"/>
            <a:ext cx="838558" cy="778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爆炸: 八角 17">
            <a:extLst>
              <a:ext uri="{FF2B5EF4-FFF2-40B4-BE49-F238E27FC236}">
                <a16:creationId xmlns:a16="http://schemas.microsoft.com/office/drawing/2014/main" id="{EBFE3E20-565A-4062-9DE9-9A2C0EA6C721}"/>
              </a:ext>
            </a:extLst>
          </p:cNvPr>
          <p:cNvSpPr/>
          <p:nvPr/>
        </p:nvSpPr>
        <p:spPr>
          <a:xfrm>
            <a:off x="4601376" y="3849634"/>
            <a:ext cx="566854" cy="407168"/>
          </a:xfrm>
          <a:prstGeom prst="irregularSeal1">
            <a:avLst/>
          </a:prstGeom>
          <a:solidFill>
            <a:srgbClr val="FF5D5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45500C10-680C-4DF6-805E-FFD34FCEE3FC}"/>
              </a:ext>
            </a:extLst>
          </p:cNvPr>
          <p:cNvGrpSpPr/>
          <p:nvPr/>
        </p:nvGrpSpPr>
        <p:grpSpPr>
          <a:xfrm>
            <a:off x="1471337" y="4717471"/>
            <a:ext cx="1028107" cy="1146968"/>
            <a:chOff x="10309658" y="694664"/>
            <a:chExt cx="1199782" cy="1324329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381DB809-CFCA-4F22-B7DC-CD4235178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11010032" y="825451"/>
              <a:ext cx="340421" cy="149019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B89C735A-C333-4E3E-AACD-77CDB8DB5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10377502" y="911308"/>
              <a:ext cx="903931" cy="470644"/>
            </a:xfrm>
            <a:prstGeom prst="rect">
              <a:avLst/>
            </a:prstGeom>
          </p:spPr>
        </p:pic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94DC46D8-6107-426F-93CB-2C1F64BCB5DD}"/>
                </a:ext>
              </a:extLst>
            </p:cNvPr>
            <p:cNvSpPr/>
            <p:nvPr/>
          </p:nvSpPr>
          <p:spPr>
            <a:xfrm>
              <a:off x="10309658" y="1628087"/>
              <a:ext cx="1199782" cy="39090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5A675FD2-9B4A-4800-8098-5AAC2A92EBCA}"/>
              </a:ext>
            </a:extLst>
          </p:cNvPr>
          <p:cNvGrpSpPr/>
          <p:nvPr/>
        </p:nvGrpSpPr>
        <p:grpSpPr>
          <a:xfrm rot="10800000">
            <a:off x="5084914" y="1654112"/>
            <a:ext cx="1028107" cy="1146968"/>
            <a:chOff x="10309658" y="694664"/>
            <a:chExt cx="1199782" cy="1324329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46296C30-99B4-46FE-A798-26C62E152D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11010032" y="825451"/>
              <a:ext cx="340421" cy="149019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92375E3F-95BB-41AC-95BC-AE70F7421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10377502" y="911308"/>
              <a:ext cx="903931" cy="470644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BB04628-ABE6-4C03-84F8-1342A01525D2}"/>
                </a:ext>
              </a:extLst>
            </p:cNvPr>
            <p:cNvSpPr/>
            <p:nvPr/>
          </p:nvSpPr>
          <p:spPr>
            <a:xfrm rot="10800000">
              <a:off x="10309658" y="1628087"/>
              <a:ext cx="1199782" cy="39090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90A6ABB2-A563-47D1-BF31-039732C47BA9}"/>
              </a:ext>
            </a:extLst>
          </p:cNvPr>
          <p:cNvGrpSpPr/>
          <p:nvPr/>
        </p:nvGrpSpPr>
        <p:grpSpPr>
          <a:xfrm>
            <a:off x="4599294" y="5309144"/>
            <a:ext cx="1038487" cy="973567"/>
            <a:chOff x="9759293" y="4195821"/>
            <a:chExt cx="1217821" cy="1066203"/>
          </a:xfrm>
        </p:grpSpPr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70B13B26-E473-4B1E-B5BB-23125C50C4E5}"/>
                </a:ext>
              </a:extLst>
            </p:cNvPr>
            <p:cNvSpPr txBox="1"/>
            <p:nvPr/>
          </p:nvSpPr>
          <p:spPr>
            <a:xfrm>
              <a:off x="9759293" y="4891256"/>
              <a:ext cx="1217821" cy="370768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039B8E8C-78A3-46AA-9C03-FC89E6855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0731" y="4195821"/>
              <a:ext cx="340421" cy="149019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5F7D46A9-2F6F-41AB-8D42-9E305AA81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64310" y="4380968"/>
              <a:ext cx="935493" cy="487077"/>
            </a:xfrm>
            <a:prstGeom prst="rect">
              <a:avLst/>
            </a:prstGeom>
          </p:spPr>
        </p:pic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FB5FD305-A375-4DCF-914C-1D2850C0064B}"/>
              </a:ext>
            </a:extLst>
          </p:cNvPr>
          <p:cNvGrpSpPr/>
          <p:nvPr/>
        </p:nvGrpSpPr>
        <p:grpSpPr>
          <a:xfrm rot="10800000">
            <a:off x="1720933" y="1373638"/>
            <a:ext cx="1038487" cy="973567"/>
            <a:chOff x="9759293" y="4195821"/>
            <a:chExt cx="1217821" cy="1066203"/>
          </a:xfrm>
        </p:grpSpPr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6A461E8B-1C47-4457-9894-BA32239989A6}"/>
                </a:ext>
              </a:extLst>
            </p:cNvPr>
            <p:cNvSpPr txBox="1"/>
            <p:nvPr/>
          </p:nvSpPr>
          <p:spPr>
            <a:xfrm rot="10800000">
              <a:off x="9759293" y="4891256"/>
              <a:ext cx="1217821" cy="370768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DF0B34F4-8E4F-4EB3-812B-EBD9DA7EF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0731" y="4195821"/>
              <a:ext cx="340421" cy="149019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9CCE52B3-C031-4032-A12B-5E6D91141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64310" y="4380968"/>
              <a:ext cx="935493" cy="487077"/>
            </a:xfrm>
            <a:prstGeom prst="rect">
              <a:avLst/>
            </a:prstGeom>
          </p:spPr>
        </p:pic>
      </p:grpSp>
      <p:sp>
        <p:nvSpPr>
          <p:cNvPr id="42" name="橢圓 41">
            <a:extLst>
              <a:ext uri="{FF2B5EF4-FFF2-40B4-BE49-F238E27FC236}">
                <a16:creationId xmlns:a16="http://schemas.microsoft.com/office/drawing/2014/main" id="{AFC8BA01-2268-44F3-9EB1-F11A25BA55B0}"/>
              </a:ext>
            </a:extLst>
          </p:cNvPr>
          <p:cNvSpPr/>
          <p:nvPr/>
        </p:nvSpPr>
        <p:spPr>
          <a:xfrm>
            <a:off x="3507971" y="1047173"/>
            <a:ext cx="342900" cy="368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TW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493BF235-A039-4107-BEFA-B51F54252D89}"/>
              </a:ext>
            </a:extLst>
          </p:cNvPr>
          <p:cNvSpPr/>
          <p:nvPr/>
        </p:nvSpPr>
        <p:spPr>
          <a:xfrm>
            <a:off x="3825471" y="5885873"/>
            <a:ext cx="342900" cy="368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TW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投影片編號版面配置區 3"/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10</a:t>
            </a:fld>
            <a:endParaRPr lang="zh-TW" altLang="en-US" dirty="0"/>
          </a:p>
        </p:txBody>
      </p:sp>
      <p:sp>
        <p:nvSpPr>
          <p:cNvPr id="45" name="內容版面配置區 2">
            <a:extLst>
              <a:ext uri="{FF2B5EF4-FFF2-40B4-BE49-F238E27FC236}">
                <a16:creationId xmlns:a16="http://schemas.microsoft.com/office/drawing/2014/main" id="{D7B1D582-05B6-499A-ADE6-F9BEC82F332B}"/>
              </a:ext>
            </a:extLst>
          </p:cNvPr>
          <p:cNvSpPr txBox="1">
            <a:spLocks/>
          </p:cNvSpPr>
          <p:nvPr/>
        </p:nvSpPr>
        <p:spPr>
          <a:xfrm>
            <a:off x="6250346" y="938516"/>
            <a:ext cx="5435148" cy="5057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dirty="0" smtClean="0">
                <a:solidFill>
                  <a:srgbClr val="FF0000"/>
                </a:solidFill>
              </a:rPr>
              <a:t>路口</a:t>
            </a:r>
            <a:r>
              <a:rPr lang="zh-TW" altLang="en-US" dirty="0" smtClean="0"/>
              <a:t>在行人穿越方向的</a:t>
            </a:r>
            <a:r>
              <a:rPr lang="zh-TW" altLang="en-US" b="1" dirty="0" smtClean="0">
                <a:solidFill>
                  <a:srgbClr val="FF0000"/>
                </a:solidFill>
              </a:rPr>
              <a:t>右方</a:t>
            </a:r>
            <a:r>
              <a:rPr lang="zh-TW" altLang="en-US" dirty="0" smtClean="0"/>
              <a:t>有哪些衝突車</a:t>
            </a:r>
            <a:r>
              <a:rPr lang="en-US" altLang="zh-TW" dirty="0" smtClean="0"/>
              <a:t>?</a:t>
            </a:r>
          </a:p>
          <a:p>
            <a:pPr lvl="1"/>
            <a:r>
              <a:rPr lang="zh-TW" altLang="en-US" dirty="0" smtClean="0"/>
              <a:t>右後方左轉車</a:t>
            </a:r>
            <a:endParaRPr lang="en-US" altLang="zh-TW" dirty="0" smtClean="0"/>
          </a:p>
          <a:p>
            <a:pPr marL="457200" lvl="1" indent="0">
              <a:buFont typeface="Wingdings" panose="05000000000000000000" pitchFamily="2" charset="2"/>
              <a:buNone/>
            </a:pPr>
            <a:endParaRPr lang="en-US" altLang="zh-TW" dirty="0" smtClean="0"/>
          </a:p>
          <a:p>
            <a:pPr marL="457200" lvl="1" indent="0">
              <a:buFont typeface="Wingdings" panose="05000000000000000000" pitchFamily="2" charset="2"/>
              <a:buNone/>
            </a:pPr>
            <a:endParaRPr lang="en-US" altLang="zh-TW" dirty="0" smtClean="0"/>
          </a:p>
          <a:p>
            <a:pPr marL="457200" lvl="1" indent="0">
              <a:buFont typeface="Wingdings" panose="05000000000000000000" pitchFamily="2" charset="2"/>
              <a:buNone/>
            </a:pPr>
            <a:endParaRPr lang="en-US" altLang="zh-TW" dirty="0" smtClean="0"/>
          </a:p>
          <a:p>
            <a:pPr marL="457200" lvl="1" indent="0">
              <a:buFont typeface="Wingdings" panose="05000000000000000000" pitchFamily="2" charset="2"/>
              <a:buNone/>
            </a:pPr>
            <a:endParaRPr lang="en-US" altLang="zh-TW" dirty="0" smtClean="0"/>
          </a:p>
          <a:p>
            <a:pPr lvl="1"/>
            <a:r>
              <a:rPr lang="zh-TW" altLang="en-US" dirty="0" smtClean="0"/>
              <a:t>前方右轉車</a:t>
            </a:r>
          </a:p>
          <a:p>
            <a:endParaRPr lang="zh-TW" altLang="en-US" dirty="0"/>
          </a:p>
        </p:txBody>
      </p:sp>
      <p:pic>
        <p:nvPicPr>
          <p:cNvPr id="46" name="圖片 45"/>
          <p:cNvPicPr>
            <a:picLocks noChangeAspect="1"/>
          </p:cNvPicPr>
          <p:nvPr/>
        </p:nvPicPr>
        <p:blipFill rotWithShape="1">
          <a:blip r:embed="rId7"/>
          <a:srcRect b="12974"/>
          <a:stretch/>
        </p:blipFill>
        <p:spPr>
          <a:xfrm>
            <a:off x="6792163" y="2466467"/>
            <a:ext cx="4758862" cy="228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48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-2.29167E-6 0.25417 " pathEditMode="relative" rAng="0" ptsTypes="AA">
                                      <p:cBhvr>
                                        <p:cTn id="11" dur="1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70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0104 0.07083 " pathEditMode="relative" rAng="0" ptsTypes="AA">
                                      <p:cBhvr>
                                        <p:cTn id="27" dur="1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354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905689" y="281590"/>
            <a:ext cx="3965249" cy="646331"/>
          </a:xfrm>
        </p:spPr>
        <p:txBody>
          <a:bodyPr/>
          <a:lstStyle/>
          <a:p>
            <a:r>
              <a:rPr lang="zh-TW" altLang="en-US" smtClean="0"/>
              <a:t>行人與轉彎車衝突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11</a:t>
            </a:fld>
            <a:endParaRPr lang="zh-TW" altLang="en-US" dirty="0"/>
          </a:p>
        </p:txBody>
      </p:sp>
      <p:sp>
        <p:nvSpPr>
          <p:cNvPr id="47" name="投影片編號版面配置區 2"/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11</a:t>
            </a:fld>
            <a:endParaRPr lang="zh-TW" altLang="en-US" dirty="0"/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8240A89A-416E-4DEA-8A7E-0780F131EA3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870" y="1238712"/>
            <a:ext cx="5274618" cy="5070965"/>
          </a:xfrm>
          <a:prstGeom prst="rect">
            <a:avLst/>
          </a:prstGeom>
        </p:spPr>
      </p:pic>
      <p:sp>
        <p:nvSpPr>
          <p:cNvPr id="49" name="矩形 48">
            <a:extLst>
              <a:ext uri="{FF2B5EF4-FFF2-40B4-BE49-F238E27FC236}">
                <a16:creationId xmlns:a16="http://schemas.microsoft.com/office/drawing/2014/main" id="{EEE0D56B-7B4B-4E01-9E19-906AF08D331A}"/>
              </a:ext>
            </a:extLst>
          </p:cNvPr>
          <p:cNvSpPr/>
          <p:nvPr/>
        </p:nvSpPr>
        <p:spPr>
          <a:xfrm>
            <a:off x="4060421" y="4980945"/>
            <a:ext cx="838558" cy="778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50" name="直線接點 49">
            <a:extLst>
              <a:ext uri="{FF2B5EF4-FFF2-40B4-BE49-F238E27FC236}">
                <a16:creationId xmlns:a16="http://schemas.microsoft.com/office/drawing/2014/main" id="{19241149-7523-4F30-A558-63AFBDC858C9}"/>
              </a:ext>
            </a:extLst>
          </p:cNvPr>
          <p:cNvCxnSpPr>
            <a:cxnSpLocks/>
          </p:cNvCxnSpPr>
          <p:nvPr/>
        </p:nvCxnSpPr>
        <p:spPr>
          <a:xfrm flipH="1" flipV="1">
            <a:off x="3465459" y="4170001"/>
            <a:ext cx="1641" cy="1301158"/>
          </a:xfrm>
          <a:prstGeom prst="line">
            <a:avLst/>
          </a:prstGeom>
          <a:ln w="57150">
            <a:solidFill>
              <a:srgbClr val="C49F00"/>
            </a:solidFill>
            <a:prstDash val="sysDash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接點 50">
            <a:extLst>
              <a:ext uri="{FF2B5EF4-FFF2-40B4-BE49-F238E27FC236}">
                <a16:creationId xmlns:a16="http://schemas.microsoft.com/office/drawing/2014/main" id="{E02F2253-AB71-4361-B872-A8068A4435EE}"/>
              </a:ext>
            </a:extLst>
          </p:cNvPr>
          <p:cNvCxnSpPr>
            <a:cxnSpLocks/>
          </p:cNvCxnSpPr>
          <p:nvPr/>
        </p:nvCxnSpPr>
        <p:spPr>
          <a:xfrm flipH="1">
            <a:off x="1374880" y="3533177"/>
            <a:ext cx="1280480" cy="0"/>
          </a:xfrm>
          <a:prstGeom prst="line">
            <a:avLst/>
          </a:prstGeom>
          <a:ln w="57150">
            <a:solidFill>
              <a:srgbClr val="C49F00"/>
            </a:solidFill>
            <a:prstDash val="sysDash"/>
            <a:headEnd type="none"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弧形 51">
            <a:extLst>
              <a:ext uri="{FF2B5EF4-FFF2-40B4-BE49-F238E27FC236}">
                <a16:creationId xmlns:a16="http://schemas.microsoft.com/office/drawing/2014/main" id="{CA156E7D-21E4-4E9B-A29C-FBD8167E93A8}"/>
              </a:ext>
            </a:extLst>
          </p:cNvPr>
          <p:cNvSpPr/>
          <p:nvPr/>
        </p:nvSpPr>
        <p:spPr>
          <a:xfrm>
            <a:off x="2008362" y="3533178"/>
            <a:ext cx="1457096" cy="1322633"/>
          </a:xfrm>
          <a:prstGeom prst="arc">
            <a:avLst>
              <a:gd name="adj1" fmla="val 15961880"/>
              <a:gd name="adj2" fmla="val 0"/>
            </a:avLst>
          </a:prstGeom>
          <a:ln w="57150">
            <a:solidFill>
              <a:srgbClr val="C49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912900BD-1709-4955-A51D-C1F7D324621D}"/>
              </a:ext>
            </a:extLst>
          </p:cNvPr>
          <p:cNvGrpSpPr/>
          <p:nvPr/>
        </p:nvGrpSpPr>
        <p:grpSpPr>
          <a:xfrm rot="10525230">
            <a:off x="1142921" y="2053823"/>
            <a:ext cx="1660796" cy="1131365"/>
            <a:chOff x="9719268" y="7087716"/>
            <a:chExt cx="2208461" cy="1767625"/>
          </a:xfrm>
        </p:grpSpPr>
        <p:cxnSp>
          <p:nvCxnSpPr>
            <p:cNvPr id="54" name="直線接點 53">
              <a:extLst>
                <a:ext uri="{FF2B5EF4-FFF2-40B4-BE49-F238E27FC236}">
                  <a16:creationId xmlns:a16="http://schemas.microsoft.com/office/drawing/2014/main" id="{62D143C9-7F0C-45F1-A3E4-8A83DD40A627}"/>
                </a:ext>
              </a:extLst>
            </p:cNvPr>
            <p:cNvCxnSpPr>
              <a:cxnSpLocks/>
            </p:cNvCxnSpPr>
            <p:nvPr/>
          </p:nvCxnSpPr>
          <p:spPr>
            <a:xfrm>
              <a:off x="10763383" y="7087716"/>
              <a:ext cx="1164346" cy="0"/>
            </a:xfrm>
            <a:prstGeom prst="line">
              <a:avLst/>
            </a:prstGeom>
            <a:ln w="57150">
              <a:solidFill>
                <a:srgbClr val="CC00CC"/>
              </a:solidFill>
              <a:prstDash val="sysDash"/>
              <a:headEnd type="none"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>
              <a:extLst>
                <a:ext uri="{FF2B5EF4-FFF2-40B4-BE49-F238E27FC236}">
                  <a16:creationId xmlns:a16="http://schemas.microsoft.com/office/drawing/2014/main" id="{32207C36-BB00-4B45-9622-A7A3640972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19269" y="7951812"/>
              <a:ext cx="1" cy="903529"/>
            </a:xfrm>
            <a:prstGeom prst="line">
              <a:avLst/>
            </a:prstGeom>
            <a:ln w="57150">
              <a:solidFill>
                <a:srgbClr val="CC00CC"/>
              </a:solidFill>
              <a:prstDash val="sysDash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弧形 55">
              <a:extLst>
                <a:ext uri="{FF2B5EF4-FFF2-40B4-BE49-F238E27FC236}">
                  <a16:creationId xmlns:a16="http://schemas.microsoft.com/office/drawing/2014/main" id="{512F9E9A-9A18-43E5-83D0-64503C2AC7CD}"/>
                </a:ext>
              </a:extLst>
            </p:cNvPr>
            <p:cNvSpPr/>
            <p:nvPr/>
          </p:nvSpPr>
          <p:spPr>
            <a:xfrm rot="16200000">
              <a:off x="9927511" y="6879473"/>
              <a:ext cx="1671742" cy="2088227"/>
            </a:xfrm>
            <a:prstGeom prst="arc">
              <a:avLst>
                <a:gd name="adj1" fmla="val 16225943"/>
                <a:gd name="adj2" fmla="val 0"/>
              </a:avLst>
            </a:prstGeom>
            <a:ln w="57150">
              <a:solidFill>
                <a:srgbClr val="CC00CC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57" name="矩形 56">
            <a:extLst>
              <a:ext uri="{FF2B5EF4-FFF2-40B4-BE49-F238E27FC236}">
                <a16:creationId xmlns:a16="http://schemas.microsoft.com/office/drawing/2014/main" id="{50E5ED7A-91CE-425E-9680-6DE8CCDB31F2}"/>
              </a:ext>
            </a:extLst>
          </p:cNvPr>
          <p:cNvSpPr/>
          <p:nvPr/>
        </p:nvSpPr>
        <p:spPr>
          <a:xfrm>
            <a:off x="1585745" y="1845444"/>
            <a:ext cx="838558" cy="688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CD8D070B-3459-4960-B131-9BC226BC49E2}"/>
              </a:ext>
            </a:extLst>
          </p:cNvPr>
          <p:cNvSpPr/>
          <p:nvPr/>
        </p:nvSpPr>
        <p:spPr>
          <a:xfrm>
            <a:off x="4392175" y="2119949"/>
            <a:ext cx="838558" cy="828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E88B5C8F-7E64-44D9-9208-DF434F13034B}"/>
              </a:ext>
            </a:extLst>
          </p:cNvPr>
          <p:cNvSpPr/>
          <p:nvPr/>
        </p:nvSpPr>
        <p:spPr>
          <a:xfrm>
            <a:off x="1241628" y="4547074"/>
            <a:ext cx="838558" cy="778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8FB3E79F-35A8-448B-8ECD-53AAEB666540}"/>
              </a:ext>
            </a:extLst>
          </p:cNvPr>
          <p:cNvSpPr/>
          <p:nvPr/>
        </p:nvSpPr>
        <p:spPr>
          <a:xfrm>
            <a:off x="4309229" y="2103321"/>
            <a:ext cx="838558" cy="828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F4D3F368-41BE-4F3A-A0D7-E4B0283CC731}"/>
              </a:ext>
            </a:extLst>
          </p:cNvPr>
          <p:cNvGrpSpPr/>
          <p:nvPr/>
        </p:nvGrpSpPr>
        <p:grpSpPr>
          <a:xfrm rot="10800000">
            <a:off x="4408989" y="1741840"/>
            <a:ext cx="1028107" cy="1160415"/>
            <a:chOff x="10309658" y="694664"/>
            <a:chExt cx="1199782" cy="1339855"/>
          </a:xfrm>
        </p:grpSpPr>
        <p:pic>
          <p:nvPicPr>
            <p:cNvPr id="62" name="圖片 61">
              <a:extLst>
                <a:ext uri="{FF2B5EF4-FFF2-40B4-BE49-F238E27FC236}">
                  <a16:creationId xmlns:a16="http://schemas.microsoft.com/office/drawing/2014/main" id="{64D81C5A-FE1A-4CCE-BE3B-F905A05F1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11010032" y="825451"/>
              <a:ext cx="340421" cy="149019"/>
            </a:xfrm>
            <a:prstGeom prst="rect">
              <a:avLst/>
            </a:prstGeom>
          </p:spPr>
        </p:pic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7AF24472-E927-43FA-BC24-335C459DD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10377502" y="911308"/>
              <a:ext cx="903931" cy="470644"/>
            </a:xfrm>
            <a:prstGeom prst="rect">
              <a:avLst/>
            </a:prstGeom>
          </p:spPr>
        </p:pic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906CB06F-8BC5-42AD-8C14-83DF6307492D}"/>
                </a:ext>
              </a:extLst>
            </p:cNvPr>
            <p:cNvSpPr/>
            <p:nvPr/>
          </p:nvSpPr>
          <p:spPr>
            <a:xfrm rot="10800000">
              <a:off x="10309658" y="1643613"/>
              <a:ext cx="1199782" cy="39090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</p:grp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B3CDB378-46CC-4B57-928A-E64B92F93FEE}"/>
              </a:ext>
            </a:extLst>
          </p:cNvPr>
          <p:cNvGrpSpPr/>
          <p:nvPr/>
        </p:nvGrpSpPr>
        <p:grpSpPr>
          <a:xfrm>
            <a:off x="1105020" y="4573248"/>
            <a:ext cx="1028107" cy="1146968"/>
            <a:chOff x="10309658" y="694664"/>
            <a:chExt cx="1199782" cy="1324329"/>
          </a:xfrm>
        </p:grpSpPr>
        <p:pic>
          <p:nvPicPr>
            <p:cNvPr id="66" name="圖片 65">
              <a:extLst>
                <a:ext uri="{FF2B5EF4-FFF2-40B4-BE49-F238E27FC236}">
                  <a16:creationId xmlns:a16="http://schemas.microsoft.com/office/drawing/2014/main" id="{CA147B0D-5EBA-43FF-BA14-483774426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11010032" y="825451"/>
              <a:ext cx="340421" cy="149019"/>
            </a:xfrm>
            <a:prstGeom prst="rect">
              <a:avLst/>
            </a:prstGeom>
          </p:spPr>
        </p:pic>
        <p:pic>
          <p:nvPicPr>
            <p:cNvPr id="67" name="圖片 66">
              <a:extLst>
                <a:ext uri="{FF2B5EF4-FFF2-40B4-BE49-F238E27FC236}">
                  <a16:creationId xmlns:a16="http://schemas.microsoft.com/office/drawing/2014/main" id="{8BAE496A-3172-4049-9BE7-1CD0E055D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10377502" y="911308"/>
              <a:ext cx="903931" cy="470644"/>
            </a:xfrm>
            <a:prstGeom prst="rect">
              <a:avLst/>
            </a:prstGeom>
          </p:spPr>
        </p:pic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593099A1-C653-4274-BB83-70F67B25F7C0}"/>
                </a:ext>
              </a:extLst>
            </p:cNvPr>
            <p:cNvSpPr/>
            <p:nvPr/>
          </p:nvSpPr>
          <p:spPr>
            <a:xfrm>
              <a:off x="10309658" y="1628087"/>
              <a:ext cx="1199782" cy="39090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</p:grp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A3A6A315-3A8F-40A5-A507-FC604F7F7C71}"/>
              </a:ext>
            </a:extLst>
          </p:cNvPr>
          <p:cNvGrpSpPr/>
          <p:nvPr/>
        </p:nvGrpSpPr>
        <p:grpSpPr>
          <a:xfrm>
            <a:off x="4099298" y="5061562"/>
            <a:ext cx="1050708" cy="987014"/>
            <a:chOff x="9760731" y="4195821"/>
            <a:chExt cx="1232152" cy="1080930"/>
          </a:xfrm>
        </p:grpSpPr>
        <p:sp>
          <p:nvSpPr>
            <p:cNvPr id="70" name="文字方塊 69">
              <a:extLst>
                <a:ext uri="{FF2B5EF4-FFF2-40B4-BE49-F238E27FC236}">
                  <a16:creationId xmlns:a16="http://schemas.microsoft.com/office/drawing/2014/main" id="{C26D4C53-1075-48F7-A4E8-04E96375FB62}"/>
                </a:ext>
              </a:extLst>
            </p:cNvPr>
            <p:cNvSpPr txBox="1"/>
            <p:nvPr/>
          </p:nvSpPr>
          <p:spPr>
            <a:xfrm>
              <a:off x="9775062" y="4905983"/>
              <a:ext cx="1217821" cy="370768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71" name="圖片 70">
              <a:extLst>
                <a:ext uri="{FF2B5EF4-FFF2-40B4-BE49-F238E27FC236}">
                  <a16:creationId xmlns:a16="http://schemas.microsoft.com/office/drawing/2014/main" id="{BBE4BCC7-E739-48D0-B7CD-87C09F3E1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0731" y="4195821"/>
              <a:ext cx="340421" cy="149019"/>
            </a:xfrm>
            <a:prstGeom prst="rect">
              <a:avLst/>
            </a:prstGeom>
          </p:spPr>
        </p:pic>
        <p:pic>
          <p:nvPicPr>
            <p:cNvPr id="72" name="圖片 71">
              <a:extLst>
                <a:ext uri="{FF2B5EF4-FFF2-40B4-BE49-F238E27FC236}">
                  <a16:creationId xmlns:a16="http://schemas.microsoft.com/office/drawing/2014/main" id="{6EC0B83C-54B3-4CD1-939E-97E839CBF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64310" y="4380968"/>
              <a:ext cx="935493" cy="487077"/>
            </a:xfrm>
            <a:prstGeom prst="rect">
              <a:avLst/>
            </a:prstGeom>
          </p:spPr>
        </p:pic>
      </p:grpSp>
      <p:sp>
        <p:nvSpPr>
          <p:cNvPr id="73" name="橢圓 72">
            <a:extLst>
              <a:ext uri="{FF2B5EF4-FFF2-40B4-BE49-F238E27FC236}">
                <a16:creationId xmlns:a16="http://schemas.microsoft.com/office/drawing/2014/main" id="{50754A12-B600-4BAF-8B6C-4DEB954035C0}"/>
              </a:ext>
            </a:extLst>
          </p:cNvPr>
          <p:cNvSpPr/>
          <p:nvPr/>
        </p:nvSpPr>
        <p:spPr>
          <a:xfrm>
            <a:off x="2755900" y="1178559"/>
            <a:ext cx="342900" cy="368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TW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橢圓 73">
            <a:extLst>
              <a:ext uri="{FF2B5EF4-FFF2-40B4-BE49-F238E27FC236}">
                <a16:creationId xmlns:a16="http://schemas.microsoft.com/office/drawing/2014/main" id="{8F75DD62-556A-4116-8029-37A352922A0A}"/>
              </a:ext>
            </a:extLst>
          </p:cNvPr>
          <p:cNvSpPr/>
          <p:nvPr/>
        </p:nvSpPr>
        <p:spPr>
          <a:xfrm>
            <a:off x="2997200" y="5572759"/>
            <a:ext cx="342900" cy="368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TW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5" name="直線單箭頭接點 74">
            <a:extLst>
              <a:ext uri="{FF2B5EF4-FFF2-40B4-BE49-F238E27FC236}">
                <a16:creationId xmlns:a16="http://schemas.microsoft.com/office/drawing/2014/main" id="{BA7D2C19-E39C-4151-AA8C-1AFFDF495EAF}"/>
              </a:ext>
            </a:extLst>
          </p:cNvPr>
          <p:cNvCxnSpPr>
            <a:cxnSpLocks/>
          </p:cNvCxnSpPr>
          <p:nvPr/>
        </p:nvCxnSpPr>
        <p:spPr>
          <a:xfrm flipH="1">
            <a:off x="2080186" y="2932043"/>
            <a:ext cx="2" cy="1923768"/>
          </a:xfrm>
          <a:prstGeom prst="straightConnector1">
            <a:avLst/>
          </a:prstGeom>
          <a:ln w="76200">
            <a:solidFill>
              <a:srgbClr val="FFFF0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圖片 75">
            <a:extLst>
              <a:ext uri="{FF2B5EF4-FFF2-40B4-BE49-F238E27FC236}">
                <a16:creationId xmlns:a16="http://schemas.microsoft.com/office/drawing/2014/main" id="{5C1BCA2B-4A56-4E57-8A03-32EDECB83A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727" y="1579355"/>
            <a:ext cx="791148" cy="1582297"/>
          </a:xfrm>
          <a:prstGeom prst="rect">
            <a:avLst/>
          </a:prstGeom>
        </p:spPr>
      </p:pic>
      <p:sp>
        <p:nvSpPr>
          <p:cNvPr id="77" name="爆炸: 八角 34">
            <a:extLst>
              <a:ext uri="{FF2B5EF4-FFF2-40B4-BE49-F238E27FC236}">
                <a16:creationId xmlns:a16="http://schemas.microsoft.com/office/drawing/2014/main" id="{E98E1FCB-2D4A-44D7-B6B2-F94D72878B1E}"/>
              </a:ext>
            </a:extLst>
          </p:cNvPr>
          <p:cNvSpPr/>
          <p:nvPr/>
        </p:nvSpPr>
        <p:spPr>
          <a:xfrm>
            <a:off x="1785718" y="2955417"/>
            <a:ext cx="535613" cy="456160"/>
          </a:xfrm>
          <a:prstGeom prst="irregularSeal1">
            <a:avLst/>
          </a:prstGeom>
          <a:solidFill>
            <a:srgbClr val="FF99FF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8" name="爆炸: 八角 33">
            <a:extLst>
              <a:ext uri="{FF2B5EF4-FFF2-40B4-BE49-F238E27FC236}">
                <a16:creationId xmlns:a16="http://schemas.microsoft.com/office/drawing/2014/main" id="{BBB43181-A46B-4D09-9601-8A12E70049F3}"/>
              </a:ext>
            </a:extLst>
          </p:cNvPr>
          <p:cNvSpPr/>
          <p:nvPr/>
        </p:nvSpPr>
        <p:spPr>
          <a:xfrm rot="1908074">
            <a:off x="1712769" y="3421023"/>
            <a:ext cx="836336" cy="519244"/>
          </a:xfrm>
          <a:prstGeom prst="irregularSeal1">
            <a:avLst/>
          </a:prstGeom>
          <a:solidFill>
            <a:srgbClr val="9E7800"/>
          </a:solidFill>
          <a:ln>
            <a:solidFill>
              <a:srgbClr val="FCF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9" name="內容版面配置區 2">
            <a:extLst>
              <a:ext uri="{FF2B5EF4-FFF2-40B4-BE49-F238E27FC236}">
                <a16:creationId xmlns:a16="http://schemas.microsoft.com/office/drawing/2014/main" id="{D7B1D582-05B6-499A-ADE6-F9BEC82F332B}"/>
              </a:ext>
            </a:extLst>
          </p:cNvPr>
          <p:cNvSpPr txBox="1">
            <a:spLocks/>
          </p:cNvSpPr>
          <p:nvPr/>
        </p:nvSpPr>
        <p:spPr>
          <a:xfrm>
            <a:off x="6253538" y="932684"/>
            <a:ext cx="5604351" cy="5057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zh-TW" altLang="en-US" sz="2800" b="1" dirty="0" smtClean="0">
                <a:solidFill>
                  <a:srgbClr val="FF0000"/>
                </a:solidFill>
              </a:rPr>
              <a:t>路口</a:t>
            </a:r>
            <a:r>
              <a:rPr lang="zh-TW" altLang="en-US" sz="2800" dirty="0" smtClean="0"/>
              <a:t>在行人穿越方向的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左方</a:t>
            </a:r>
            <a:r>
              <a:rPr lang="zh-TW" altLang="en-US" sz="2800" dirty="0" smtClean="0"/>
              <a:t>有哪些衝突車</a:t>
            </a:r>
            <a:r>
              <a:rPr lang="en-US" altLang="zh-TW" sz="2800" dirty="0" smtClean="0"/>
              <a:t>?</a:t>
            </a:r>
          </a:p>
          <a:p>
            <a:pPr lvl="1"/>
            <a:r>
              <a:rPr lang="zh-TW" altLang="en-US" sz="2600" dirty="0" smtClean="0"/>
              <a:t>同向右轉車</a:t>
            </a:r>
            <a:endParaRPr lang="en-US" altLang="zh-TW" sz="2600" dirty="0" smtClean="0"/>
          </a:p>
          <a:p>
            <a:pPr marL="457200" lvl="1" indent="0">
              <a:buNone/>
            </a:pPr>
            <a:endParaRPr lang="en-US" altLang="zh-TW" dirty="0" smtClean="0"/>
          </a:p>
          <a:p>
            <a:pPr lvl="1"/>
            <a:endParaRPr lang="zh-TW" altLang="en-US" dirty="0" smtClean="0"/>
          </a:p>
          <a:p>
            <a:pPr lvl="1"/>
            <a:endParaRPr lang="en-US" altLang="zh-TW" dirty="0" smtClean="0"/>
          </a:p>
          <a:p>
            <a:pPr lvl="1"/>
            <a:endParaRPr lang="en-US" altLang="zh-TW" dirty="0" smtClean="0"/>
          </a:p>
          <a:p>
            <a:pPr lvl="1"/>
            <a:r>
              <a:rPr lang="zh-TW" altLang="en-US" sz="2600" dirty="0" smtClean="0"/>
              <a:t>對向左轉車</a:t>
            </a:r>
          </a:p>
          <a:p>
            <a:endParaRPr lang="zh-TW" altLang="en-US" dirty="0"/>
          </a:p>
        </p:txBody>
      </p:sp>
      <p:pic>
        <p:nvPicPr>
          <p:cNvPr id="80" name="圖片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9800" y="2464227"/>
            <a:ext cx="4902008" cy="248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38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1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1042 L 0.00169 0.1180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64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0.11806 L 3.125E-6 0.25416 " pathEditMode="relative" rAng="0" ptsTypes="AA">
                                      <p:cBhvr>
                                        <p:cTn id="39" dur="17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77" grpId="0" animBg="1"/>
      <p:bldP spid="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905690" y="281590"/>
            <a:ext cx="5575792" cy="646331"/>
          </a:xfrm>
        </p:spPr>
        <p:txBody>
          <a:bodyPr/>
          <a:lstStyle/>
          <a:p>
            <a:r>
              <a:rPr lang="zh-TW" altLang="en-US" dirty="0"/>
              <a:t>還有，要注意闖紅燈的車！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12</a:t>
            </a:fld>
            <a:endParaRPr lang="zh-TW" altLang="en-US" dirty="0"/>
          </a:p>
        </p:txBody>
      </p:sp>
      <p:sp>
        <p:nvSpPr>
          <p:cNvPr id="7" name="投影片編號版面配置區 2"/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12</a:t>
            </a:fld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4385CDC-0817-4A5F-B00F-60275B049E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06502"/>
            <a:ext cx="4922600" cy="503692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BCBD9522-2B85-4D48-BCDB-28CB51CC3559}"/>
              </a:ext>
            </a:extLst>
          </p:cNvPr>
          <p:cNvSpPr/>
          <p:nvPr/>
        </p:nvSpPr>
        <p:spPr>
          <a:xfrm>
            <a:off x="4121868" y="4859804"/>
            <a:ext cx="838558" cy="778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414E8A5-7BC6-4411-BC93-0574C43B6368}"/>
              </a:ext>
            </a:extLst>
          </p:cNvPr>
          <p:cNvSpPr/>
          <p:nvPr/>
        </p:nvSpPr>
        <p:spPr>
          <a:xfrm>
            <a:off x="1712011" y="1670302"/>
            <a:ext cx="838558" cy="688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B119FEC-0B89-401C-BF04-2D55117BB7A7}"/>
              </a:ext>
            </a:extLst>
          </p:cNvPr>
          <p:cNvSpPr/>
          <p:nvPr/>
        </p:nvSpPr>
        <p:spPr>
          <a:xfrm>
            <a:off x="4567277" y="1982880"/>
            <a:ext cx="838558" cy="828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4BD4BD7-B567-487C-B860-CB74BA9C2849}"/>
              </a:ext>
            </a:extLst>
          </p:cNvPr>
          <p:cNvSpPr/>
          <p:nvPr/>
        </p:nvSpPr>
        <p:spPr>
          <a:xfrm>
            <a:off x="1202679" y="4438894"/>
            <a:ext cx="838558" cy="778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4F36E20-7B7A-4A67-8F64-327540F8AA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819" y="1571104"/>
            <a:ext cx="516549" cy="1033097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EC82212C-EC54-41C5-91ED-CA05D0F35829}"/>
              </a:ext>
            </a:extLst>
          </p:cNvPr>
          <p:cNvSpPr/>
          <p:nvPr/>
        </p:nvSpPr>
        <p:spPr>
          <a:xfrm>
            <a:off x="4208339" y="4881927"/>
            <a:ext cx="838558" cy="778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C3927C1F-1954-4427-AF66-B0DA9E160F3E}"/>
              </a:ext>
            </a:extLst>
          </p:cNvPr>
          <p:cNvGrpSpPr/>
          <p:nvPr/>
        </p:nvGrpSpPr>
        <p:grpSpPr>
          <a:xfrm>
            <a:off x="4247216" y="4962544"/>
            <a:ext cx="1050708" cy="987014"/>
            <a:chOff x="9760731" y="4195821"/>
            <a:chExt cx="1232152" cy="1080930"/>
          </a:xfrm>
        </p:grpSpPr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A21C7EC8-B98D-4D4E-A090-71E6976914B0}"/>
                </a:ext>
              </a:extLst>
            </p:cNvPr>
            <p:cNvSpPr txBox="1"/>
            <p:nvPr/>
          </p:nvSpPr>
          <p:spPr>
            <a:xfrm>
              <a:off x="9775062" y="4905983"/>
              <a:ext cx="1217821" cy="370768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F5FD69D8-3563-485B-87B6-4A48DA652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0731" y="4195821"/>
              <a:ext cx="340421" cy="149019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A12D09C4-26BE-4E3C-8E72-F28A43A24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64310" y="4380968"/>
              <a:ext cx="935493" cy="487077"/>
            </a:xfrm>
            <a:prstGeom prst="rect">
              <a:avLst/>
            </a:prstGeom>
          </p:spPr>
        </p:pic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307CE63F-273E-42FD-B698-A2BF96AC1840}"/>
              </a:ext>
            </a:extLst>
          </p:cNvPr>
          <p:cNvGrpSpPr/>
          <p:nvPr/>
        </p:nvGrpSpPr>
        <p:grpSpPr>
          <a:xfrm>
            <a:off x="1252937" y="4447336"/>
            <a:ext cx="1028107" cy="1146968"/>
            <a:chOff x="10309658" y="694664"/>
            <a:chExt cx="1199782" cy="1324329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BDBC2A22-246A-4660-A053-D1C1D84B0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11010032" y="825451"/>
              <a:ext cx="340421" cy="149019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1B7DC82D-AE81-4F55-9FEF-6E4CBFD9A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10377502" y="911308"/>
              <a:ext cx="903931" cy="470644"/>
            </a:xfrm>
            <a:prstGeom prst="rect">
              <a:avLst/>
            </a:prstGeom>
          </p:spPr>
        </p:pic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163829BB-947F-4FB3-AF89-7E6E740C1450}"/>
                </a:ext>
              </a:extLst>
            </p:cNvPr>
            <p:cNvSpPr/>
            <p:nvPr/>
          </p:nvSpPr>
          <p:spPr>
            <a:xfrm>
              <a:off x="10309658" y="1628087"/>
              <a:ext cx="1199782" cy="39090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E8076098-D544-4FC2-BE78-2ED4910C4AB9}"/>
              </a:ext>
            </a:extLst>
          </p:cNvPr>
          <p:cNvGrpSpPr/>
          <p:nvPr/>
        </p:nvGrpSpPr>
        <p:grpSpPr>
          <a:xfrm rot="10800000">
            <a:off x="1441263" y="1295979"/>
            <a:ext cx="1050708" cy="987014"/>
            <a:chOff x="9760731" y="4195821"/>
            <a:chExt cx="1232152" cy="1080930"/>
          </a:xfrm>
        </p:grpSpPr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273AD4E7-F92D-4506-81BD-9E9A01107856}"/>
                </a:ext>
              </a:extLst>
            </p:cNvPr>
            <p:cNvSpPr txBox="1"/>
            <p:nvPr/>
          </p:nvSpPr>
          <p:spPr>
            <a:xfrm rot="10800000">
              <a:off x="9775062" y="4905983"/>
              <a:ext cx="1217821" cy="370768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B339378D-307E-4E89-B7DF-070E47249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0731" y="4195821"/>
              <a:ext cx="340421" cy="149019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9178E52D-6C0F-4BA9-A02B-535910375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64310" y="4380968"/>
              <a:ext cx="935493" cy="487077"/>
            </a:xfrm>
            <a:prstGeom prst="rect">
              <a:avLst/>
            </a:prstGeom>
          </p:spPr>
        </p:pic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D0F923C2-9964-4FDC-9899-EB4124E8D140}"/>
              </a:ext>
            </a:extLst>
          </p:cNvPr>
          <p:cNvGrpSpPr/>
          <p:nvPr/>
        </p:nvGrpSpPr>
        <p:grpSpPr>
          <a:xfrm rot="10800000">
            <a:off x="4605737" y="1627936"/>
            <a:ext cx="1028107" cy="1146968"/>
            <a:chOff x="10309658" y="694664"/>
            <a:chExt cx="1199782" cy="1324329"/>
          </a:xfrm>
        </p:grpSpPr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1488139D-2BBA-4E64-9957-A35C5495B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11010032" y="825451"/>
              <a:ext cx="340421" cy="149019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763DA260-EA8C-4285-96B5-1598294F2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10377502" y="911308"/>
              <a:ext cx="903931" cy="470644"/>
            </a:xfrm>
            <a:prstGeom prst="rect">
              <a:avLst/>
            </a:prstGeom>
          </p:spPr>
        </p:pic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BA33F3BC-7529-4367-8CCE-7425F5D4307E}"/>
                </a:ext>
              </a:extLst>
            </p:cNvPr>
            <p:cNvSpPr/>
            <p:nvPr/>
          </p:nvSpPr>
          <p:spPr>
            <a:xfrm rot="10800000">
              <a:off x="10309658" y="1628087"/>
              <a:ext cx="1199782" cy="39090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</p:grpSp>
      <p:sp>
        <p:nvSpPr>
          <p:cNvPr id="31" name="橢圓 30">
            <a:extLst>
              <a:ext uri="{FF2B5EF4-FFF2-40B4-BE49-F238E27FC236}">
                <a16:creationId xmlns:a16="http://schemas.microsoft.com/office/drawing/2014/main" id="{860CCA92-2089-4B97-BFD6-6D9DBAC85FBD}"/>
              </a:ext>
            </a:extLst>
          </p:cNvPr>
          <p:cNvSpPr/>
          <p:nvPr/>
        </p:nvSpPr>
        <p:spPr>
          <a:xfrm>
            <a:off x="5580743" y="3432564"/>
            <a:ext cx="342900" cy="368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zh-TW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2D06A3B8-C7B1-452C-843F-401233A086ED}"/>
              </a:ext>
            </a:extLst>
          </p:cNvPr>
          <p:cNvSpPr/>
          <p:nvPr/>
        </p:nvSpPr>
        <p:spPr>
          <a:xfrm>
            <a:off x="1204686" y="3294678"/>
            <a:ext cx="342900" cy="3683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zh-TW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直線單箭頭接點 32">
            <a:extLst>
              <a:ext uri="{FF2B5EF4-FFF2-40B4-BE49-F238E27FC236}">
                <a16:creationId xmlns:a16="http://schemas.microsoft.com/office/drawing/2014/main" id="{BA7D2C19-E39C-4151-AA8C-1AFFDF495EAF}"/>
              </a:ext>
            </a:extLst>
          </p:cNvPr>
          <p:cNvCxnSpPr>
            <a:cxnSpLocks/>
          </p:cNvCxnSpPr>
          <p:nvPr/>
        </p:nvCxnSpPr>
        <p:spPr>
          <a:xfrm>
            <a:off x="4492824" y="2666747"/>
            <a:ext cx="0" cy="2119665"/>
          </a:xfrm>
          <a:prstGeom prst="straightConnector1">
            <a:avLst/>
          </a:prstGeom>
          <a:ln w="76200">
            <a:solidFill>
              <a:srgbClr val="FFFF0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26FE7730-B9FC-4444-8386-56C12B2C5671}"/>
              </a:ext>
            </a:extLst>
          </p:cNvPr>
          <p:cNvCxnSpPr>
            <a:cxnSpLocks/>
          </p:cNvCxnSpPr>
          <p:nvPr/>
        </p:nvCxnSpPr>
        <p:spPr>
          <a:xfrm rot="5400000" flipH="1">
            <a:off x="3856364" y="2413961"/>
            <a:ext cx="2" cy="2108740"/>
          </a:xfrm>
          <a:prstGeom prst="line">
            <a:avLst/>
          </a:prstGeom>
          <a:ln w="57150">
            <a:solidFill>
              <a:srgbClr val="C49F00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D64B5AF3-DC66-4A15-AB69-1B178074FA5D}"/>
              </a:ext>
            </a:extLst>
          </p:cNvPr>
          <p:cNvCxnSpPr>
            <a:cxnSpLocks/>
          </p:cNvCxnSpPr>
          <p:nvPr/>
        </p:nvCxnSpPr>
        <p:spPr>
          <a:xfrm flipV="1">
            <a:off x="1750923" y="3820878"/>
            <a:ext cx="3383736" cy="1321"/>
          </a:xfrm>
          <a:prstGeom prst="line">
            <a:avLst/>
          </a:prstGeom>
          <a:ln w="57150">
            <a:solidFill>
              <a:srgbClr val="CC00CC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圖片 35">
            <a:extLst>
              <a:ext uri="{FF2B5EF4-FFF2-40B4-BE49-F238E27FC236}">
                <a16:creationId xmlns:a16="http://schemas.microsoft.com/office/drawing/2014/main" id="{3EF15004-D498-45EA-AFDB-AE06FBFCE3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726" y="723481"/>
            <a:ext cx="2579260" cy="5677637"/>
          </a:xfrm>
          <a:prstGeom prst="rect">
            <a:avLst/>
          </a:prstGeom>
        </p:spPr>
      </p:pic>
      <p:sp>
        <p:nvSpPr>
          <p:cNvPr id="37" name="圓角矩形 28">
            <a:extLst>
              <a:ext uri="{FF2B5EF4-FFF2-40B4-BE49-F238E27FC236}">
                <a16:creationId xmlns:a16="http://schemas.microsoft.com/office/drawing/2014/main" id="{775F9EC7-C266-4A26-94E6-10A51F5BA4A0}"/>
              </a:ext>
            </a:extLst>
          </p:cNvPr>
          <p:cNvSpPr/>
          <p:nvPr/>
        </p:nvSpPr>
        <p:spPr>
          <a:xfrm>
            <a:off x="10245151" y="1966490"/>
            <a:ext cx="622452" cy="313681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左右察看來車</a:t>
            </a:r>
            <a:endParaRPr lang="zh-TW" altLang="en-US" sz="20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173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3379695" y="2943931"/>
            <a:ext cx="8319246" cy="970135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過馬路要時時注意左右來車及轉彎車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13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064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4563125" cy="646331"/>
          </a:xfrm>
        </p:spPr>
        <p:txBody>
          <a:bodyPr/>
          <a:lstStyle/>
          <a:p>
            <a:r>
              <a:rPr lang="zh-TW" altLang="en-US" dirty="0"/>
              <a:t>你有注意到這些車嗎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pic>
        <p:nvPicPr>
          <p:cNvPr id="5" name="圖片 13" descr="小圖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5972" y="177053"/>
            <a:ext cx="830313" cy="8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投影片編號版面配置區 2"/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sp>
        <p:nvSpPr>
          <p:cNvPr id="7" name="投影片編號版面配置區 2"/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sp>
        <p:nvSpPr>
          <p:cNvPr id="8" name="投影片編號版面配置區 3"/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sp>
        <p:nvSpPr>
          <p:cNvPr id="9" name="投影片編號版面配置區 3">
            <a:extLst>
              <a:ext uri="{FF2B5EF4-FFF2-40B4-BE49-F238E27FC236}">
                <a16:creationId xmlns:a16="http://schemas.microsoft.com/office/drawing/2014/main" id="{AEA0505B-2424-4E4F-A375-060ACE3D379E}"/>
              </a:ext>
            </a:extLst>
          </p:cNvPr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sp>
        <p:nvSpPr>
          <p:cNvPr id="10" name="投影片編號版面配置區 3"/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sp>
        <p:nvSpPr>
          <p:cNvPr id="11" name="投影片編號版面配置區 3">
            <a:extLst>
              <a:ext uri="{FF2B5EF4-FFF2-40B4-BE49-F238E27FC236}">
                <a16:creationId xmlns:a16="http://schemas.microsoft.com/office/drawing/2014/main" id="{AEA0505B-2424-4E4F-A375-060ACE3D379E}"/>
              </a:ext>
            </a:extLst>
          </p:cNvPr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sp>
        <p:nvSpPr>
          <p:cNvPr id="12" name="內容版面配置區 8">
            <a:extLst>
              <a:ext uri="{FF2B5EF4-FFF2-40B4-BE49-F238E27FC236}">
                <a16:creationId xmlns:a16="http://schemas.microsoft.com/office/drawing/2014/main" id="{E074807F-D4D9-44EE-A58C-DBFEC31A1F6A}"/>
              </a:ext>
            </a:extLst>
          </p:cNvPr>
          <p:cNvSpPr txBox="1">
            <a:spLocks/>
          </p:cNvSpPr>
          <p:nvPr/>
        </p:nvSpPr>
        <p:spPr>
          <a:xfrm>
            <a:off x="906548" y="1122723"/>
            <a:ext cx="5981449" cy="5698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路口在行人穿越方向的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右側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Clr>
                <a:schemeClr val="accent2"/>
              </a:buClr>
            </a:pPr>
            <a:r>
              <a:rPr lang="zh-TW" altLang="en-US" sz="2800" b="1" dirty="0" smtClean="0">
                <a:solidFill>
                  <a:srgbClr val="FF0000"/>
                </a:solidFill>
              </a:rPr>
              <a:t>左看右看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確認無闖紅燈之車輛。</a:t>
            </a:r>
          </a:p>
          <a:p>
            <a:pPr>
              <a:buClr>
                <a:schemeClr val="accent2"/>
              </a:buClr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注意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右後方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左轉車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>
              <a:buClr>
                <a:schemeClr val="accent2"/>
              </a:buClr>
            </a:pP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注意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前方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en-US" sz="2800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右轉車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797CAFC-D159-48D9-9AB5-2ABA3EF215C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31" y="1110587"/>
            <a:ext cx="5276461" cy="5276461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B00A563-7007-46F4-B73B-D5395457C4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633" y="1985031"/>
            <a:ext cx="497099" cy="994198"/>
          </a:xfrm>
          <a:prstGeom prst="rect">
            <a:avLst/>
          </a:prstGeom>
        </p:spPr>
      </p:pic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D2523DAC-62A6-4FDC-A12A-9FEEBB895DF4}"/>
              </a:ext>
            </a:extLst>
          </p:cNvPr>
          <p:cNvCxnSpPr>
            <a:cxnSpLocks/>
          </p:cNvCxnSpPr>
          <p:nvPr/>
        </p:nvCxnSpPr>
        <p:spPr>
          <a:xfrm>
            <a:off x="9917669" y="2932401"/>
            <a:ext cx="0" cy="2079064"/>
          </a:xfrm>
          <a:prstGeom prst="straightConnector1">
            <a:avLst/>
          </a:prstGeom>
          <a:ln w="76200">
            <a:solidFill>
              <a:srgbClr val="0070C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F3D95B26-CB97-4039-BCB5-BFA94B6393F1}"/>
              </a:ext>
            </a:extLst>
          </p:cNvPr>
          <p:cNvCxnSpPr>
            <a:cxnSpLocks/>
          </p:cNvCxnSpPr>
          <p:nvPr/>
        </p:nvCxnSpPr>
        <p:spPr>
          <a:xfrm flipH="1" flipV="1">
            <a:off x="7644037" y="3549224"/>
            <a:ext cx="2872435" cy="37812"/>
          </a:xfrm>
          <a:prstGeom prst="line">
            <a:avLst/>
          </a:prstGeom>
          <a:ln w="53975">
            <a:solidFill>
              <a:srgbClr val="C49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4E7D85CA-C8A8-42E1-96A0-95B5BA263787}"/>
              </a:ext>
            </a:extLst>
          </p:cNvPr>
          <p:cNvCxnSpPr>
            <a:cxnSpLocks/>
          </p:cNvCxnSpPr>
          <p:nvPr/>
        </p:nvCxnSpPr>
        <p:spPr>
          <a:xfrm>
            <a:off x="7191976" y="4045824"/>
            <a:ext cx="3559153" cy="208"/>
          </a:xfrm>
          <a:prstGeom prst="line">
            <a:avLst/>
          </a:prstGeom>
          <a:ln w="57150">
            <a:solidFill>
              <a:srgbClr val="CC00CC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42DD78D7-87EA-42C5-8AAC-73DC5A9E7301}"/>
              </a:ext>
            </a:extLst>
          </p:cNvPr>
          <p:cNvGrpSpPr/>
          <p:nvPr/>
        </p:nvGrpSpPr>
        <p:grpSpPr>
          <a:xfrm>
            <a:off x="8638491" y="1985030"/>
            <a:ext cx="2112638" cy="1926500"/>
            <a:chOff x="8423126" y="2983260"/>
            <a:chExt cx="3409358" cy="3456384"/>
          </a:xfrm>
        </p:grpSpPr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9C00ED96-D5EE-470D-98ED-60DA7929FA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3126" y="2983260"/>
              <a:ext cx="2" cy="2520280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47E58772-CC0C-443A-8224-B263C14B2528}"/>
                </a:ext>
              </a:extLst>
            </p:cNvPr>
            <p:cNvCxnSpPr>
              <a:cxnSpLocks/>
            </p:cNvCxnSpPr>
            <p:nvPr/>
          </p:nvCxnSpPr>
          <p:spPr>
            <a:xfrm>
              <a:off x="9744252" y="6439644"/>
              <a:ext cx="2088232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  <a:headEnd type="none"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弧形 20">
              <a:extLst>
                <a:ext uri="{FF2B5EF4-FFF2-40B4-BE49-F238E27FC236}">
                  <a16:creationId xmlns:a16="http://schemas.microsoft.com/office/drawing/2014/main" id="{6F7A551E-C49A-40AC-A723-D577A87FC6A6}"/>
                </a:ext>
              </a:extLst>
            </p:cNvPr>
            <p:cNvSpPr/>
            <p:nvPr/>
          </p:nvSpPr>
          <p:spPr>
            <a:xfrm rot="10800000">
              <a:off x="8423128" y="4495427"/>
              <a:ext cx="2376261" cy="1944215"/>
            </a:xfrm>
            <a:prstGeom prst="arc">
              <a:avLst>
                <a:gd name="adj1" fmla="val 15961880"/>
                <a:gd name="adj2" fmla="val 0"/>
              </a:avLst>
            </a:prstGeom>
            <a:ln w="57150">
              <a:solidFill>
                <a:srgbClr val="FF0000"/>
              </a:solidFill>
              <a:prstDash val="sysDash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E4F9196E-8466-4A2F-9333-AFC5FE351C46}"/>
              </a:ext>
            </a:extLst>
          </p:cNvPr>
          <p:cNvGrpSpPr/>
          <p:nvPr/>
        </p:nvGrpSpPr>
        <p:grpSpPr>
          <a:xfrm>
            <a:off x="9427442" y="4387595"/>
            <a:ext cx="1323687" cy="1187868"/>
            <a:chOff x="9719268" y="7087716"/>
            <a:chExt cx="2208461" cy="1767625"/>
          </a:xfrm>
        </p:grpSpPr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047282B2-AA21-4E70-A056-9B186DD9E5DD}"/>
                </a:ext>
              </a:extLst>
            </p:cNvPr>
            <p:cNvCxnSpPr>
              <a:cxnSpLocks/>
            </p:cNvCxnSpPr>
            <p:nvPr/>
          </p:nvCxnSpPr>
          <p:spPr>
            <a:xfrm>
              <a:off x="10763383" y="7087716"/>
              <a:ext cx="1164346" cy="0"/>
            </a:xfrm>
            <a:prstGeom prst="line">
              <a:avLst/>
            </a:prstGeom>
            <a:ln w="57150">
              <a:solidFill>
                <a:srgbClr val="BE5108"/>
              </a:solidFill>
              <a:prstDash val="sysDash"/>
              <a:headEnd type="none"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99E685D5-CA7E-40DE-9C58-E10D094EF1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19269" y="7951812"/>
              <a:ext cx="1" cy="903529"/>
            </a:xfrm>
            <a:prstGeom prst="line">
              <a:avLst/>
            </a:prstGeom>
            <a:ln w="57150">
              <a:solidFill>
                <a:srgbClr val="BE5108"/>
              </a:solidFill>
              <a:prstDash val="sysDash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弧形 24">
              <a:extLst>
                <a:ext uri="{FF2B5EF4-FFF2-40B4-BE49-F238E27FC236}">
                  <a16:creationId xmlns:a16="http://schemas.microsoft.com/office/drawing/2014/main" id="{2ACEAB98-CD48-42D4-AB29-4FFB0CE6C9BB}"/>
                </a:ext>
              </a:extLst>
            </p:cNvPr>
            <p:cNvSpPr/>
            <p:nvPr/>
          </p:nvSpPr>
          <p:spPr>
            <a:xfrm rot="16200000">
              <a:off x="9927511" y="6879473"/>
              <a:ext cx="1671742" cy="2088227"/>
            </a:xfrm>
            <a:prstGeom prst="arc">
              <a:avLst>
                <a:gd name="adj1" fmla="val 16225943"/>
                <a:gd name="adj2" fmla="val 0"/>
              </a:avLst>
            </a:prstGeom>
            <a:ln w="57150">
              <a:solidFill>
                <a:srgbClr val="BE5108"/>
              </a:solidFill>
              <a:prstDash val="sysDash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55AA8EE2-074B-41B1-B474-43C79FF81C49}"/>
              </a:ext>
            </a:extLst>
          </p:cNvPr>
          <p:cNvSpPr/>
          <p:nvPr/>
        </p:nvSpPr>
        <p:spPr>
          <a:xfrm>
            <a:off x="7191976" y="1806189"/>
            <a:ext cx="838558" cy="688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B3925EE5-757D-4577-8B80-106FF54D7167}"/>
              </a:ext>
            </a:extLst>
          </p:cNvPr>
          <p:cNvSpPr/>
          <p:nvPr/>
        </p:nvSpPr>
        <p:spPr>
          <a:xfrm>
            <a:off x="10090071" y="2120822"/>
            <a:ext cx="838558" cy="828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C280A6C-ABF8-441C-889F-1395286666BF}"/>
              </a:ext>
            </a:extLst>
          </p:cNvPr>
          <p:cNvSpPr/>
          <p:nvPr/>
        </p:nvSpPr>
        <p:spPr>
          <a:xfrm>
            <a:off x="6821002" y="4587894"/>
            <a:ext cx="838558" cy="778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6E20F604-AD08-4175-8E84-DA3FB4807344}"/>
              </a:ext>
            </a:extLst>
          </p:cNvPr>
          <p:cNvSpPr/>
          <p:nvPr/>
        </p:nvSpPr>
        <p:spPr>
          <a:xfrm>
            <a:off x="9645160" y="5030921"/>
            <a:ext cx="838558" cy="778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6A7CC316-E296-4F17-A961-7333509E3ECC}"/>
              </a:ext>
            </a:extLst>
          </p:cNvPr>
          <p:cNvGrpSpPr/>
          <p:nvPr/>
        </p:nvGrpSpPr>
        <p:grpSpPr>
          <a:xfrm>
            <a:off x="6716605" y="4576521"/>
            <a:ext cx="1028107" cy="1146968"/>
            <a:chOff x="10309658" y="694664"/>
            <a:chExt cx="1199782" cy="1324329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7F9BFA54-5321-4812-AAAD-35C059E2B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11010032" y="825451"/>
              <a:ext cx="340421" cy="149019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3CE47F6C-7A4F-456E-B977-4CC316303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10377502" y="911308"/>
              <a:ext cx="903931" cy="470644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25642E82-38D7-469D-AF37-334B56EC1E41}"/>
                </a:ext>
              </a:extLst>
            </p:cNvPr>
            <p:cNvSpPr/>
            <p:nvPr/>
          </p:nvSpPr>
          <p:spPr>
            <a:xfrm>
              <a:off x="10309658" y="1628087"/>
              <a:ext cx="1199782" cy="39090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EB5873BB-F3F6-456B-B28C-BDA29C8AC7D4}"/>
              </a:ext>
            </a:extLst>
          </p:cNvPr>
          <p:cNvGrpSpPr/>
          <p:nvPr/>
        </p:nvGrpSpPr>
        <p:grpSpPr>
          <a:xfrm rot="10800000">
            <a:off x="10247311" y="1784014"/>
            <a:ext cx="1092250" cy="1146968"/>
            <a:chOff x="9980116" y="694664"/>
            <a:chExt cx="1274636" cy="1324329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18627CD8-4080-46E4-B2EF-0D40CC9CB9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11010032" y="825451"/>
              <a:ext cx="340421" cy="149019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4FBCDA66-B110-4FE6-A2AE-085532BAF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10377502" y="911308"/>
              <a:ext cx="903931" cy="470644"/>
            </a:xfrm>
            <a:prstGeom prst="rect">
              <a:avLst/>
            </a:prstGeom>
          </p:spPr>
        </p:pic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536EE6FA-3BD7-4477-B605-983C68FB8673}"/>
                </a:ext>
              </a:extLst>
            </p:cNvPr>
            <p:cNvSpPr/>
            <p:nvPr/>
          </p:nvSpPr>
          <p:spPr>
            <a:xfrm rot="10800000">
              <a:off x="9980116" y="1628087"/>
              <a:ext cx="1199782" cy="39090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</p:grp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9E0B9842-8C45-477E-AFA9-0E1F6A7FAF40}"/>
              </a:ext>
            </a:extLst>
          </p:cNvPr>
          <p:cNvGrpSpPr/>
          <p:nvPr/>
        </p:nvGrpSpPr>
        <p:grpSpPr>
          <a:xfrm rot="10800000">
            <a:off x="6927663" y="1427516"/>
            <a:ext cx="1050708" cy="987014"/>
            <a:chOff x="9760731" y="4195821"/>
            <a:chExt cx="1232152" cy="1080930"/>
          </a:xfrm>
        </p:grpSpPr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47C94594-7213-470B-93C2-4C998F709A3A}"/>
                </a:ext>
              </a:extLst>
            </p:cNvPr>
            <p:cNvSpPr txBox="1"/>
            <p:nvPr/>
          </p:nvSpPr>
          <p:spPr>
            <a:xfrm rot="10800000">
              <a:off x="9775062" y="4905983"/>
              <a:ext cx="1217821" cy="370768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801290DF-71F1-4F11-975E-566A67853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60731" y="4195821"/>
              <a:ext cx="340421" cy="149019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F8FF6AA5-5A75-40C7-8E05-77C785540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64310" y="4380968"/>
              <a:ext cx="935493" cy="487077"/>
            </a:xfrm>
            <a:prstGeom prst="rect">
              <a:avLst/>
            </a:prstGeom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EADBEFFF-D4B7-47F1-8C49-01EBC17BBE4F}"/>
              </a:ext>
            </a:extLst>
          </p:cNvPr>
          <p:cNvGrpSpPr/>
          <p:nvPr/>
        </p:nvGrpSpPr>
        <p:grpSpPr>
          <a:xfrm>
            <a:off x="9715686" y="5116493"/>
            <a:ext cx="1050708" cy="987014"/>
            <a:chOff x="9760731" y="4195821"/>
            <a:chExt cx="1232152" cy="1080930"/>
          </a:xfrm>
        </p:grpSpPr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0E90C6AF-EE49-468D-BD44-B92DD050934B}"/>
                </a:ext>
              </a:extLst>
            </p:cNvPr>
            <p:cNvSpPr txBox="1"/>
            <p:nvPr/>
          </p:nvSpPr>
          <p:spPr>
            <a:xfrm>
              <a:off x="9775062" y="4905983"/>
              <a:ext cx="1217821" cy="370768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04A37A9F-3208-47F0-99B2-BCC46C7DD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60731" y="4195821"/>
              <a:ext cx="340421" cy="149019"/>
            </a:xfrm>
            <a:prstGeom prst="rect">
              <a:avLst/>
            </a:prstGeom>
          </p:spPr>
        </p:pic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E6E3C898-96EF-4500-AA43-FDBD18874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64310" y="4380968"/>
              <a:ext cx="935493" cy="487077"/>
            </a:xfrm>
            <a:prstGeom prst="rect">
              <a:avLst/>
            </a:prstGeom>
          </p:spPr>
        </p:pic>
      </p:grpSp>
      <p:sp>
        <p:nvSpPr>
          <p:cNvPr id="46" name="圓角矩形 45">
            <a:extLst/>
          </p:cNvPr>
          <p:cNvSpPr/>
          <p:nvPr/>
        </p:nvSpPr>
        <p:spPr>
          <a:xfrm>
            <a:off x="1337506" y="3587036"/>
            <a:ext cx="3492255" cy="16395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</a:rPr>
              <a:t>若看到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</a:rPr>
              <a:t>車輛未減速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</a:rPr>
              <a:t>，</a:t>
            </a:r>
            <a:endParaRPr lang="en-US" altLang="zh-TW" sz="2800" b="1" dirty="0">
              <a:solidFill>
                <a:schemeClr val="tx1"/>
              </a:solidFill>
              <a:latin typeface="標楷體" panose="03000509000000000000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</a:rPr>
              <a:t>可能駕駛沒看到我，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</a:rPr>
              <a:t>我會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</a:rPr>
              <a:t>讓車先過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</a:rPr>
              <a:t>。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b="1" dirty="0"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809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4567263" cy="646331"/>
          </a:xfrm>
        </p:spPr>
        <p:txBody>
          <a:bodyPr/>
          <a:lstStyle/>
          <a:p>
            <a:r>
              <a:rPr lang="zh-TW" altLang="en-US" dirty="0"/>
              <a:t>你有注意到這些車嗎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pic>
        <p:nvPicPr>
          <p:cNvPr id="5" name="圖片 13" descr="小圖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5972" y="177053"/>
            <a:ext cx="830313" cy="8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投影片編號版面配置區 2"/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sp>
        <p:nvSpPr>
          <p:cNvPr id="12" name="投影片編號版面配置區 2"/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AFC8C6F1-D078-4B80-B0F5-E5917E6A0120}"/>
              </a:ext>
            </a:extLst>
          </p:cNvPr>
          <p:cNvSpPr txBox="1">
            <a:spLocks/>
          </p:cNvSpPr>
          <p:nvPr/>
        </p:nvSpPr>
        <p:spPr>
          <a:xfrm>
            <a:off x="905608" y="1123525"/>
            <a:ext cx="5424754" cy="5057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chemeClr val="accent2"/>
              </a:buClr>
              <a:buFont typeface="Wingdings" panose="05000000000000000000" pitchFamily="2" charset="2"/>
              <a:buChar char="v"/>
              <a:defRPr sz="28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6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dirty="0" smtClean="0"/>
              <a:t>路口在行人穿越方向的</a:t>
            </a:r>
            <a:r>
              <a:rPr lang="zh-TW" altLang="en-US" b="1" dirty="0" smtClean="0">
                <a:solidFill>
                  <a:srgbClr val="FF0000"/>
                </a:solidFill>
              </a:rPr>
              <a:t>左側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en-US" b="1" dirty="0" smtClean="0">
                <a:solidFill>
                  <a:srgbClr val="FF0000"/>
                </a:solidFill>
              </a:rPr>
              <a:t>左看右看</a:t>
            </a:r>
            <a:r>
              <a:rPr lang="zh-TW" altLang="en-US" dirty="0" smtClean="0"/>
              <a:t>確認無闖紅燈之車輛。</a:t>
            </a:r>
            <a:endParaRPr lang="en-US" altLang="zh-TW" dirty="0" smtClean="0"/>
          </a:p>
          <a:p>
            <a:r>
              <a:rPr lang="zh-TW" altLang="en-US" dirty="0" smtClean="0"/>
              <a:t>注意</a:t>
            </a:r>
            <a:r>
              <a:rPr lang="zh-TW" altLang="en-US" b="1" dirty="0" smtClean="0">
                <a:solidFill>
                  <a:srgbClr val="FF0000"/>
                </a:solidFill>
              </a:rPr>
              <a:t>左後方</a:t>
            </a:r>
            <a:r>
              <a:rPr lang="zh-TW" altLang="en-US" dirty="0" smtClean="0"/>
              <a:t>的</a:t>
            </a:r>
            <a:r>
              <a:rPr lang="zh-TW" altLang="en-US" b="1" dirty="0" smtClean="0">
                <a:solidFill>
                  <a:srgbClr val="FF0000"/>
                </a:solidFill>
              </a:rPr>
              <a:t>右轉車</a:t>
            </a:r>
            <a:r>
              <a:rPr lang="zh-TW" altLang="en-US" dirty="0" smtClean="0"/>
              <a:t>。</a:t>
            </a:r>
          </a:p>
          <a:p>
            <a:r>
              <a:rPr lang="zh-TW" altLang="en-US" dirty="0" smtClean="0"/>
              <a:t>注意</a:t>
            </a:r>
            <a:r>
              <a:rPr lang="zh-TW" altLang="en-US" b="1" dirty="0" smtClean="0">
                <a:solidFill>
                  <a:srgbClr val="FF0000"/>
                </a:solidFill>
              </a:rPr>
              <a:t>前方</a:t>
            </a:r>
            <a:r>
              <a:rPr lang="zh-TW" altLang="en-US" dirty="0" smtClean="0"/>
              <a:t>的</a:t>
            </a:r>
            <a:r>
              <a:rPr lang="zh-TW" altLang="en-US" b="1" dirty="0" smtClean="0">
                <a:solidFill>
                  <a:srgbClr val="FF0000"/>
                </a:solidFill>
              </a:rPr>
              <a:t>左轉車</a:t>
            </a:r>
            <a:r>
              <a:rPr lang="zh-TW" altLang="en-US" dirty="0" smtClean="0"/>
              <a:t>。</a:t>
            </a:r>
            <a:endParaRPr lang="en-US" altLang="zh-TW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369405DB-3AB2-48E3-997D-53B10A3017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448" y="1082584"/>
            <a:ext cx="5276461" cy="5276461"/>
          </a:xfrm>
          <a:prstGeom prst="rect">
            <a:avLst/>
          </a:prstGeom>
        </p:spPr>
      </p:pic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8A141D12-D1E8-4614-BF66-E0731D3669B6}"/>
              </a:ext>
            </a:extLst>
          </p:cNvPr>
          <p:cNvCxnSpPr>
            <a:cxnSpLocks/>
          </p:cNvCxnSpPr>
          <p:nvPr/>
        </p:nvCxnSpPr>
        <p:spPr>
          <a:xfrm flipV="1">
            <a:off x="9905986" y="2904398"/>
            <a:ext cx="0" cy="2079064"/>
          </a:xfrm>
          <a:prstGeom prst="straightConnector1">
            <a:avLst/>
          </a:prstGeom>
          <a:ln w="76200">
            <a:solidFill>
              <a:srgbClr val="0070C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33CF7DE3-9BB8-46D3-873E-B3FE5D2C2CF2}"/>
              </a:ext>
            </a:extLst>
          </p:cNvPr>
          <p:cNvCxnSpPr>
            <a:cxnSpLocks/>
          </p:cNvCxnSpPr>
          <p:nvPr/>
        </p:nvCxnSpPr>
        <p:spPr>
          <a:xfrm flipH="1" flipV="1">
            <a:off x="7632354" y="3521221"/>
            <a:ext cx="2827548" cy="22960"/>
          </a:xfrm>
          <a:prstGeom prst="line">
            <a:avLst/>
          </a:prstGeom>
          <a:ln w="57150">
            <a:solidFill>
              <a:srgbClr val="C49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3D5B7978-755F-4920-98F2-364C95225808}"/>
              </a:ext>
            </a:extLst>
          </p:cNvPr>
          <p:cNvCxnSpPr>
            <a:cxnSpLocks/>
          </p:cNvCxnSpPr>
          <p:nvPr/>
        </p:nvCxnSpPr>
        <p:spPr>
          <a:xfrm>
            <a:off x="7228598" y="3996282"/>
            <a:ext cx="3510848" cy="2324"/>
          </a:xfrm>
          <a:prstGeom prst="line">
            <a:avLst/>
          </a:prstGeom>
          <a:ln w="57150">
            <a:solidFill>
              <a:srgbClr val="CC00CC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662B4A28-E51F-4164-9402-F8B08B156C05}"/>
              </a:ext>
            </a:extLst>
          </p:cNvPr>
          <p:cNvGrpSpPr/>
          <p:nvPr/>
        </p:nvGrpSpPr>
        <p:grpSpPr>
          <a:xfrm>
            <a:off x="8626808" y="2001715"/>
            <a:ext cx="2112638" cy="1881812"/>
            <a:chOff x="8423126" y="3037182"/>
            <a:chExt cx="3409358" cy="3402462"/>
          </a:xfrm>
        </p:grpSpPr>
        <p:cxnSp>
          <p:nvCxnSpPr>
            <p:cNvPr id="19" name="直線接點 18">
              <a:extLst>
                <a:ext uri="{FF2B5EF4-FFF2-40B4-BE49-F238E27FC236}">
                  <a16:creationId xmlns:a16="http://schemas.microsoft.com/office/drawing/2014/main" id="{DB9D9263-1142-43CA-B01F-61C914629B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23126" y="3037182"/>
              <a:ext cx="2" cy="2520280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接點 19">
              <a:extLst>
                <a:ext uri="{FF2B5EF4-FFF2-40B4-BE49-F238E27FC236}">
                  <a16:creationId xmlns:a16="http://schemas.microsoft.com/office/drawing/2014/main" id="{F20D9AF4-4F55-4729-922F-895A722F5686}"/>
                </a:ext>
              </a:extLst>
            </p:cNvPr>
            <p:cNvCxnSpPr>
              <a:cxnSpLocks/>
            </p:cNvCxnSpPr>
            <p:nvPr/>
          </p:nvCxnSpPr>
          <p:spPr>
            <a:xfrm>
              <a:off x="9744252" y="6439644"/>
              <a:ext cx="2088232" cy="0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  <a:headEnd type="none"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弧形 20">
              <a:extLst>
                <a:ext uri="{FF2B5EF4-FFF2-40B4-BE49-F238E27FC236}">
                  <a16:creationId xmlns:a16="http://schemas.microsoft.com/office/drawing/2014/main" id="{F849EECE-769F-4968-994C-514370B24787}"/>
                </a:ext>
              </a:extLst>
            </p:cNvPr>
            <p:cNvSpPr/>
            <p:nvPr/>
          </p:nvSpPr>
          <p:spPr>
            <a:xfrm rot="10800000">
              <a:off x="8423128" y="4495427"/>
              <a:ext cx="2376261" cy="1944215"/>
            </a:xfrm>
            <a:prstGeom prst="arc">
              <a:avLst>
                <a:gd name="adj1" fmla="val 15961880"/>
                <a:gd name="adj2" fmla="val 0"/>
              </a:avLst>
            </a:prstGeom>
            <a:ln w="57150">
              <a:solidFill>
                <a:srgbClr val="FF0000"/>
              </a:solidFill>
              <a:prstDash val="sysDash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9C33B12B-8761-4C68-8D05-918486AA7E76}"/>
              </a:ext>
            </a:extLst>
          </p:cNvPr>
          <p:cNvGrpSpPr/>
          <p:nvPr/>
        </p:nvGrpSpPr>
        <p:grpSpPr>
          <a:xfrm>
            <a:off x="9415759" y="4359592"/>
            <a:ext cx="1323687" cy="997270"/>
            <a:chOff x="9719268" y="7087716"/>
            <a:chExt cx="2208461" cy="1767625"/>
          </a:xfrm>
        </p:grpSpPr>
        <p:cxnSp>
          <p:nvCxnSpPr>
            <p:cNvPr id="23" name="直線接點 22">
              <a:extLst>
                <a:ext uri="{FF2B5EF4-FFF2-40B4-BE49-F238E27FC236}">
                  <a16:creationId xmlns:a16="http://schemas.microsoft.com/office/drawing/2014/main" id="{4ADC6767-1842-4523-8F99-C46A5ADE4E0B}"/>
                </a:ext>
              </a:extLst>
            </p:cNvPr>
            <p:cNvCxnSpPr>
              <a:cxnSpLocks/>
            </p:cNvCxnSpPr>
            <p:nvPr/>
          </p:nvCxnSpPr>
          <p:spPr>
            <a:xfrm>
              <a:off x="10763383" y="7087716"/>
              <a:ext cx="1164346" cy="0"/>
            </a:xfrm>
            <a:prstGeom prst="line">
              <a:avLst/>
            </a:prstGeom>
            <a:ln w="57150">
              <a:solidFill>
                <a:srgbClr val="BE5108"/>
              </a:solidFill>
              <a:prstDash val="sysDash"/>
              <a:headEnd type="none"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>
              <a:extLst>
                <a:ext uri="{FF2B5EF4-FFF2-40B4-BE49-F238E27FC236}">
                  <a16:creationId xmlns:a16="http://schemas.microsoft.com/office/drawing/2014/main" id="{FF27C70D-DCCD-49D0-AE33-DF8E98B369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19269" y="7951812"/>
              <a:ext cx="1" cy="903529"/>
            </a:xfrm>
            <a:prstGeom prst="line">
              <a:avLst/>
            </a:prstGeom>
            <a:ln w="57150">
              <a:solidFill>
                <a:srgbClr val="BE5108"/>
              </a:solidFill>
              <a:prstDash val="sysDash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弧形 24">
              <a:extLst>
                <a:ext uri="{FF2B5EF4-FFF2-40B4-BE49-F238E27FC236}">
                  <a16:creationId xmlns:a16="http://schemas.microsoft.com/office/drawing/2014/main" id="{573973E2-4ADF-4168-9B4A-00AF0B810D35}"/>
                </a:ext>
              </a:extLst>
            </p:cNvPr>
            <p:cNvSpPr/>
            <p:nvPr/>
          </p:nvSpPr>
          <p:spPr>
            <a:xfrm rot="16200000">
              <a:off x="9927511" y="6879473"/>
              <a:ext cx="1671742" cy="2088227"/>
            </a:xfrm>
            <a:prstGeom prst="arc">
              <a:avLst>
                <a:gd name="adj1" fmla="val 16225943"/>
                <a:gd name="adj2" fmla="val 0"/>
              </a:avLst>
            </a:prstGeom>
            <a:ln w="57150">
              <a:solidFill>
                <a:srgbClr val="BE5108"/>
              </a:solidFill>
              <a:prstDash val="sysDash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F6AEC9CE-31C4-42DB-8742-017B1020B127}"/>
              </a:ext>
            </a:extLst>
          </p:cNvPr>
          <p:cNvSpPr/>
          <p:nvPr/>
        </p:nvSpPr>
        <p:spPr>
          <a:xfrm>
            <a:off x="7180617" y="1673452"/>
            <a:ext cx="838558" cy="6888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62E6ED6-32F7-41E7-877F-22C1CEF5412A}"/>
              </a:ext>
            </a:extLst>
          </p:cNvPr>
          <p:cNvSpPr/>
          <p:nvPr/>
        </p:nvSpPr>
        <p:spPr>
          <a:xfrm>
            <a:off x="10059256" y="2114393"/>
            <a:ext cx="838558" cy="8287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3DC63C7-615C-402D-990F-E47F1A734560}"/>
              </a:ext>
            </a:extLst>
          </p:cNvPr>
          <p:cNvSpPr/>
          <p:nvPr/>
        </p:nvSpPr>
        <p:spPr>
          <a:xfrm>
            <a:off x="6761650" y="4559891"/>
            <a:ext cx="838558" cy="778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4B5232F-F6B6-4D3C-BBA4-0F731AEB9E64}"/>
              </a:ext>
            </a:extLst>
          </p:cNvPr>
          <p:cNvSpPr/>
          <p:nvPr/>
        </p:nvSpPr>
        <p:spPr>
          <a:xfrm>
            <a:off x="9625492" y="4924272"/>
            <a:ext cx="838558" cy="778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2B8717E4-098E-4303-B189-22C4EBB4C53F}"/>
              </a:ext>
            </a:extLst>
          </p:cNvPr>
          <p:cNvGrpSpPr/>
          <p:nvPr/>
        </p:nvGrpSpPr>
        <p:grpSpPr>
          <a:xfrm rot="10800000">
            <a:off x="6935422" y="1389722"/>
            <a:ext cx="1050708" cy="987014"/>
            <a:chOff x="9760731" y="4195821"/>
            <a:chExt cx="1232152" cy="1080930"/>
          </a:xfrm>
        </p:grpSpPr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E709646E-5837-419F-82C7-6489EEF5123F}"/>
                </a:ext>
              </a:extLst>
            </p:cNvPr>
            <p:cNvSpPr txBox="1"/>
            <p:nvPr/>
          </p:nvSpPr>
          <p:spPr>
            <a:xfrm rot="10800000">
              <a:off x="9775062" y="4905983"/>
              <a:ext cx="1217821" cy="370768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9BD47F18-B657-44A0-BF71-2DEB75DD5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0731" y="4195821"/>
              <a:ext cx="340421" cy="149019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A6EFC5E0-97FF-4755-85ED-6DFA30737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64310" y="4380968"/>
              <a:ext cx="935493" cy="487077"/>
            </a:xfrm>
            <a:prstGeom prst="rect">
              <a:avLst/>
            </a:prstGeom>
          </p:spPr>
        </p:pic>
      </p:grp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B9677ABF-68F0-45C2-AE88-99C912CEC4DF}"/>
              </a:ext>
            </a:extLst>
          </p:cNvPr>
          <p:cNvGrpSpPr/>
          <p:nvPr/>
        </p:nvGrpSpPr>
        <p:grpSpPr>
          <a:xfrm>
            <a:off x="9683106" y="5119039"/>
            <a:ext cx="1050708" cy="987014"/>
            <a:chOff x="9760731" y="4195821"/>
            <a:chExt cx="1232152" cy="1080930"/>
          </a:xfrm>
        </p:grpSpPr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0C6530B3-BDEF-46B4-AEF4-3ED585AE5472}"/>
                </a:ext>
              </a:extLst>
            </p:cNvPr>
            <p:cNvSpPr txBox="1"/>
            <p:nvPr/>
          </p:nvSpPr>
          <p:spPr>
            <a:xfrm>
              <a:off x="9775062" y="4905983"/>
              <a:ext cx="1217821" cy="370768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680370C0-7F7A-42B8-8801-37644BC06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0731" y="4195821"/>
              <a:ext cx="340421" cy="149019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E355731B-2608-4F68-B734-86B2F02D4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64310" y="4380968"/>
              <a:ext cx="935493" cy="487077"/>
            </a:xfrm>
            <a:prstGeom prst="rect">
              <a:avLst/>
            </a:prstGeom>
          </p:spPr>
        </p:pic>
      </p:grpSp>
      <p:pic>
        <p:nvPicPr>
          <p:cNvPr id="38" name="圖片 37">
            <a:extLst>
              <a:ext uri="{FF2B5EF4-FFF2-40B4-BE49-F238E27FC236}">
                <a16:creationId xmlns:a16="http://schemas.microsoft.com/office/drawing/2014/main" id="{1D7F396E-A94D-4541-A1AD-910EE61054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5926" y="4340813"/>
            <a:ext cx="356409" cy="854684"/>
          </a:xfrm>
          <a:prstGeom prst="rect">
            <a:avLst/>
          </a:prstGeom>
        </p:spPr>
      </p:pic>
      <p:grpSp>
        <p:nvGrpSpPr>
          <p:cNvPr id="39" name="群組 38">
            <a:extLst>
              <a:ext uri="{FF2B5EF4-FFF2-40B4-BE49-F238E27FC236}">
                <a16:creationId xmlns:a16="http://schemas.microsoft.com/office/drawing/2014/main" id="{1FDC2D04-04B4-409F-9529-27027918F1C5}"/>
              </a:ext>
            </a:extLst>
          </p:cNvPr>
          <p:cNvGrpSpPr/>
          <p:nvPr/>
        </p:nvGrpSpPr>
        <p:grpSpPr>
          <a:xfrm>
            <a:off x="6737811" y="4552174"/>
            <a:ext cx="1028107" cy="1146968"/>
            <a:chOff x="10309658" y="694664"/>
            <a:chExt cx="1199782" cy="1324329"/>
          </a:xfrm>
        </p:grpSpPr>
        <p:pic>
          <p:nvPicPr>
            <p:cNvPr id="40" name="圖片 39">
              <a:extLst>
                <a:ext uri="{FF2B5EF4-FFF2-40B4-BE49-F238E27FC236}">
                  <a16:creationId xmlns:a16="http://schemas.microsoft.com/office/drawing/2014/main" id="{12A9AB00-3C84-4F31-95B1-6E2022209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11010032" y="825451"/>
              <a:ext cx="340421" cy="149019"/>
            </a:xfrm>
            <a:prstGeom prst="rect">
              <a:avLst/>
            </a:prstGeom>
          </p:spPr>
        </p:pic>
        <p:pic>
          <p:nvPicPr>
            <p:cNvPr id="41" name="圖片 40">
              <a:extLst>
                <a:ext uri="{FF2B5EF4-FFF2-40B4-BE49-F238E27FC236}">
                  <a16:creationId xmlns:a16="http://schemas.microsoft.com/office/drawing/2014/main" id="{7410EA24-1CB5-4459-B227-9FA01E335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10377502" y="911308"/>
              <a:ext cx="903931" cy="470644"/>
            </a:xfrm>
            <a:prstGeom prst="rect">
              <a:avLst/>
            </a:prstGeom>
          </p:spPr>
        </p:pic>
        <p:sp>
          <p:nvSpPr>
            <p:cNvPr id="42" name="矩形 41">
              <a:extLst>
                <a:ext uri="{FF2B5EF4-FFF2-40B4-BE49-F238E27FC236}">
                  <a16:creationId xmlns:a16="http://schemas.microsoft.com/office/drawing/2014/main" id="{C774E2D4-0867-42CA-A44E-BF96BEC14F93}"/>
                </a:ext>
              </a:extLst>
            </p:cNvPr>
            <p:cNvSpPr/>
            <p:nvPr/>
          </p:nvSpPr>
          <p:spPr>
            <a:xfrm>
              <a:off x="10309658" y="1628087"/>
              <a:ext cx="1199782" cy="39090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</p:grp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A841C7E3-1521-432D-8539-FD50624FB8E7}"/>
              </a:ext>
            </a:extLst>
          </p:cNvPr>
          <p:cNvGrpSpPr/>
          <p:nvPr/>
        </p:nvGrpSpPr>
        <p:grpSpPr>
          <a:xfrm rot="10800000">
            <a:off x="9929246" y="1773115"/>
            <a:ext cx="1028107" cy="1146968"/>
            <a:chOff x="10309658" y="694664"/>
            <a:chExt cx="1199782" cy="1324329"/>
          </a:xfrm>
        </p:grpSpPr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DF01C595-DF32-47B4-9AF6-55254D2E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11010032" y="825451"/>
              <a:ext cx="340421" cy="149019"/>
            </a:xfrm>
            <a:prstGeom prst="rect">
              <a:avLst/>
            </a:prstGeom>
          </p:spPr>
        </p:pic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39DAAB9E-689F-46C3-A743-8DA75187E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10377502" y="911308"/>
              <a:ext cx="903931" cy="470644"/>
            </a:xfrm>
            <a:prstGeom prst="rect">
              <a:avLst/>
            </a:prstGeom>
          </p:spPr>
        </p:pic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5F18720C-7FB9-4EA0-B330-04C19E57BB2A}"/>
                </a:ext>
              </a:extLst>
            </p:cNvPr>
            <p:cNvSpPr/>
            <p:nvPr/>
          </p:nvSpPr>
          <p:spPr>
            <a:xfrm rot="10800000">
              <a:off x="10309658" y="1628087"/>
              <a:ext cx="1199782" cy="390906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</p:grpSp>
      <p:sp>
        <p:nvSpPr>
          <p:cNvPr id="47" name="圓角矩形 46">
            <a:extLst/>
          </p:cNvPr>
          <p:cNvSpPr/>
          <p:nvPr/>
        </p:nvSpPr>
        <p:spPr>
          <a:xfrm>
            <a:off x="1338220" y="3591618"/>
            <a:ext cx="3492255" cy="163953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dirty="0" smtClean="0">
                <a:solidFill>
                  <a:schemeClr val="tx1"/>
                </a:solidFill>
                <a:latin typeface="標楷體" panose="03000509000000000000" pitchFamily="65" charset="-120"/>
              </a:rPr>
              <a:t>若看到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</a:rPr>
              <a:t>車輛未減速</a:t>
            </a:r>
            <a:r>
              <a:rPr lang="zh-TW" altLang="en-US" sz="2800" b="1" dirty="0">
                <a:solidFill>
                  <a:schemeClr val="tx1"/>
                </a:solidFill>
                <a:latin typeface="標楷體" panose="03000509000000000000" pitchFamily="65" charset="-120"/>
              </a:rPr>
              <a:t>，</a:t>
            </a:r>
            <a:endParaRPr lang="en-US" altLang="zh-TW" sz="2800" b="1" dirty="0">
              <a:solidFill>
                <a:schemeClr val="tx1"/>
              </a:solidFill>
              <a:latin typeface="標楷體" panose="03000509000000000000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</a:rPr>
              <a:t>可能駕駛沒看到我，</a:t>
            </a:r>
            <a:endParaRPr lang="en-US" altLang="zh-TW" sz="2800" dirty="0">
              <a:solidFill>
                <a:schemeClr val="tx1"/>
              </a:solidFill>
              <a:latin typeface="標楷體" panose="03000509000000000000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</a:rPr>
              <a:t>我會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</a:rPr>
              <a:t>讓車先過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</a:rPr>
              <a:t>。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b="1" dirty="0">
              <a:latin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478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5051357" cy="646331"/>
          </a:xfrm>
        </p:spPr>
        <p:txBody>
          <a:bodyPr/>
          <a:lstStyle/>
          <a:p>
            <a:r>
              <a:rPr lang="zh-TW" altLang="en-US" dirty="0"/>
              <a:t>停等時站在哪裡較安全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16</a:t>
            </a:fld>
            <a:endParaRPr lang="zh-TW" altLang="en-US" dirty="0"/>
          </a:p>
        </p:txBody>
      </p:sp>
      <p:pic>
        <p:nvPicPr>
          <p:cNvPr id="5" name="圖片 13" descr="小圖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5972" y="177053"/>
            <a:ext cx="830313" cy="8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投影片編號版面配置區 2"/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16</a:t>
            </a:fld>
            <a:endParaRPr lang="zh-TW" altLang="en-US" dirty="0"/>
          </a:p>
        </p:txBody>
      </p:sp>
      <p:sp>
        <p:nvSpPr>
          <p:cNvPr id="7" name="內容版面配置區 3"/>
          <p:cNvSpPr>
            <a:spLocks noGrp="1"/>
          </p:cNvSpPr>
          <p:nvPr>
            <p:ph idx="1"/>
          </p:nvPr>
        </p:nvSpPr>
        <p:spPr>
          <a:xfrm>
            <a:off x="914399" y="1002356"/>
            <a:ext cx="10820401" cy="5057904"/>
          </a:xfrm>
        </p:spPr>
        <p:txBody>
          <a:bodyPr/>
          <a:lstStyle/>
          <a:p>
            <a:r>
              <a:rPr lang="zh-TW" altLang="en-US" dirty="0"/>
              <a:t>等候綠燈位置離路口邊緣三步，以避免被轉彎車撞到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FA69D07-E77E-4B65-8E6D-7F79F3FDF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462" y="1579015"/>
            <a:ext cx="7939531" cy="4230329"/>
          </a:xfrm>
          <a:prstGeom prst="rect">
            <a:avLst/>
          </a:prstGeom>
        </p:spPr>
      </p:pic>
      <p:cxnSp>
        <p:nvCxnSpPr>
          <p:cNvPr id="10" name="直線接點 9"/>
          <p:cNvCxnSpPr>
            <a:cxnSpLocks/>
          </p:cNvCxnSpPr>
          <p:nvPr/>
        </p:nvCxnSpPr>
        <p:spPr>
          <a:xfrm>
            <a:off x="4289336" y="4143567"/>
            <a:ext cx="2351231" cy="975134"/>
          </a:xfrm>
          <a:prstGeom prst="line">
            <a:avLst/>
          </a:prstGeom>
          <a:ln w="762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3365833" y="4667444"/>
            <a:ext cx="2650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退後三步等候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C4AE1542-14FE-4AA4-A01D-04C0630F9270}"/>
              </a:ext>
            </a:extLst>
          </p:cNvPr>
          <p:cNvCxnSpPr>
            <a:cxnSpLocks/>
          </p:cNvCxnSpPr>
          <p:nvPr/>
        </p:nvCxnSpPr>
        <p:spPr>
          <a:xfrm flipH="1">
            <a:off x="3571573" y="3975496"/>
            <a:ext cx="1364975" cy="29154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3CEAFB44-D9C4-4F0B-B924-F8CBA3458567}"/>
              </a:ext>
            </a:extLst>
          </p:cNvPr>
          <p:cNvCxnSpPr>
            <a:cxnSpLocks/>
          </p:cNvCxnSpPr>
          <p:nvPr/>
        </p:nvCxnSpPr>
        <p:spPr>
          <a:xfrm flipH="1">
            <a:off x="6016600" y="5015793"/>
            <a:ext cx="1364975" cy="29154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888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905690" y="281590"/>
            <a:ext cx="2910172" cy="646331"/>
          </a:xfrm>
        </p:spPr>
        <p:txBody>
          <a:bodyPr/>
          <a:lstStyle/>
          <a:p>
            <a:r>
              <a:rPr lang="zh-TW" altLang="en-US" dirty="0"/>
              <a:t>再次叮嚀</a:t>
            </a:r>
            <a:r>
              <a:rPr lang="en-US" altLang="zh-TW" dirty="0"/>
              <a:t>……</a:t>
            </a:r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行人穿越路口時要想到「駕駛可能看不到我」，</a:t>
            </a:r>
            <a:endParaRPr lang="en-US" altLang="zh-TW" dirty="0" smtClean="0"/>
          </a:p>
          <a:p>
            <a:r>
              <a:rPr lang="zh-TW" altLang="en-US" dirty="0" smtClean="0"/>
              <a:t>時時注意是否有</a:t>
            </a:r>
            <a:r>
              <a:rPr lang="zh-TW" altLang="en-US" b="1" dirty="0" smtClean="0">
                <a:solidFill>
                  <a:srgbClr val="FF0000"/>
                </a:solidFill>
              </a:rPr>
              <a:t>轉彎車</a:t>
            </a:r>
            <a:r>
              <a:rPr lang="zh-TW" altLang="en-US" dirty="0" smtClean="0"/>
              <a:t>，也需注意</a:t>
            </a:r>
            <a:r>
              <a:rPr lang="zh-TW" altLang="en-US" b="1" dirty="0" smtClean="0">
                <a:solidFill>
                  <a:srgbClr val="FF0000"/>
                </a:solidFill>
              </a:rPr>
              <a:t>是否有闖紅燈車輛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r>
              <a:rPr lang="zh-TW" altLang="zh-TW" dirty="0" smtClean="0"/>
              <a:t>若看到</a:t>
            </a:r>
            <a:r>
              <a:rPr lang="zh-TW" altLang="zh-TW" b="1" dirty="0" smtClean="0">
                <a:solidFill>
                  <a:srgbClr val="FF0000"/>
                </a:solidFill>
              </a:rPr>
              <a:t>車輛未減速，先讓車通過後</a:t>
            </a:r>
            <a:r>
              <a:rPr lang="zh-TW" altLang="zh-TW" dirty="0" smtClean="0"/>
              <a:t>，再穿越道路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 smtClean="0"/>
              <a:t>還有</a:t>
            </a:r>
            <a:r>
              <a:rPr lang="en-US" altLang="zh-TW" dirty="0" smtClean="0"/>
              <a:t>……</a:t>
            </a:r>
            <a:endParaRPr lang="zh-TW" altLang="en-US" dirty="0" smtClean="0"/>
          </a:p>
          <a:p>
            <a:r>
              <a:rPr lang="zh-TW" altLang="en-US" dirty="0" smtClean="0"/>
              <a:t>等候綠燈位置</a:t>
            </a:r>
            <a:r>
              <a:rPr lang="zh-TW" altLang="en-US" b="1" dirty="0" smtClean="0">
                <a:solidFill>
                  <a:srgbClr val="FF0000"/>
                </a:solidFill>
              </a:rPr>
              <a:t>離路口邊緣三步</a:t>
            </a:r>
            <a:r>
              <a:rPr lang="zh-TW" altLang="en-US" dirty="0" smtClean="0"/>
              <a:t>，以避免被車子撞到。</a:t>
            </a:r>
          </a:p>
          <a:p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17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335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18</a:t>
            </a:fld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zh-TW" altLang="en-US" dirty="0"/>
              <a:t>大家來想想</a:t>
            </a:r>
            <a:r>
              <a:rPr lang="en-US" altLang="zh-TW" dirty="0"/>
              <a:t>……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047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6342275" cy="646331"/>
          </a:xfrm>
        </p:spPr>
        <p:txBody>
          <a:bodyPr/>
          <a:lstStyle/>
          <a:p>
            <a:r>
              <a:rPr lang="en-US" altLang="zh-TW" dirty="0"/>
              <a:t> 1.</a:t>
            </a:r>
            <a:r>
              <a:rPr lang="zh-TW" altLang="en-US" dirty="0"/>
              <a:t>請問</a:t>
            </a:r>
            <a:r>
              <a:rPr lang="zh-TW" altLang="zh-TW" dirty="0"/>
              <a:t>哪些</a:t>
            </a:r>
            <a:r>
              <a:rPr lang="zh-TW" altLang="en-US" dirty="0"/>
              <a:t>編號的位</a:t>
            </a:r>
            <a:r>
              <a:rPr lang="zh-TW" altLang="zh-TW" dirty="0"/>
              <a:t>置是</a:t>
            </a:r>
            <a:r>
              <a:rPr lang="en-US" altLang="zh-TW" dirty="0"/>
              <a:t>A</a:t>
            </a:r>
            <a:r>
              <a:rPr lang="zh-TW" altLang="zh-TW" dirty="0"/>
              <a:t>柱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19</a:t>
            </a:fld>
            <a:endParaRPr lang="zh-TW" altLang="en-US" dirty="0"/>
          </a:p>
        </p:txBody>
      </p:sp>
      <p:pic>
        <p:nvPicPr>
          <p:cNvPr id="5" name="圖片 13" descr="小圖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5972" y="177053"/>
            <a:ext cx="830313" cy="8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投影片編號版面配置區 2"/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19</a:t>
            </a:fld>
            <a:endParaRPr lang="zh-TW" altLang="en-US" dirty="0"/>
          </a:p>
        </p:txBody>
      </p:sp>
      <p:pic>
        <p:nvPicPr>
          <p:cNvPr id="7" name="內容版面配置區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91" y="1062383"/>
            <a:ext cx="10205050" cy="461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96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6937048" cy="646331"/>
          </a:xfrm>
        </p:spPr>
        <p:txBody>
          <a:bodyPr/>
          <a:lstStyle/>
          <a:p>
            <a:r>
              <a:rPr lang="zh-TW" altLang="en-US" smtClean="0"/>
              <a:t>行人綠燈通行時能安全過馬路嗎？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2</a:t>
            </a:fld>
            <a:endParaRPr lang="zh-TW" altLang="en-US" dirty="0"/>
          </a:p>
        </p:txBody>
      </p:sp>
      <p:pic>
        <p:nvPicPr>
          <p:cNvPr id="5" name="圖片 13" descr="小圖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5972" y="177053"/>
            <a:ext cx="830313" cy="8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投影片編號版面配置區 2"/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2</a:t>
            </a:fld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68678150-B4A6-41C3-81C8-15F8B6EEC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39" y="1164916"/>
            <a:ext cx="5743256" cy="5195037"/>
          </a:xfrm>
          <a:prstGeom prst="rect">
            <a:avLst/>
          </a:prstGeom>
        </p:spPr>
      </p:pic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58EA1BAD-4764-47EB-A815-142D6295BD70}"/>
              </a:ext>
            </a:extLst>
          </p:cNvPr>
          <p:cNvCxnSpPr>
            <a:cxnSpLocks/>
          </p:cNvCxnSpPr>
          <p:nvPr/>
        </p:nvCxnSpPr>
        <p:spPr>
          <a:xfrm>
            <a:off x="4635291" y="2665152"/>
            <a:ext cx="0" cy="1678669"/>
          </a:xfrm>
          <a:prstGeom prst="straightConnector1">
            <a:avLst/>
          </a:prstGeom>
          <a:ln w="57150">
            <a:solidFill>
              <a:srgbClr val="0070C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ED75C449-80EA-4F92-9AAF-81C080A5E909}"/>
              </a:ext>
            </a:extLst>
          </p:cNvPr>
          <p:cNvCxnSpPr>
            <a:cxnSpLocks/>
          </p:cNvCxnSpPr>
          <p:nvPr/>
        </p:nvCxnSpPr>
        <p:spPr>
          <a:xfrm flipV="1">
            <a:off x="4778515" y="3063874"/>
            <a:ext cx="0" cy="1678669"/>
          </a:xfrm>
          <a:prstGeom prst="straightConnector1">
            <a:avLst/>
          </a:prstGeom>
          <a:ln w="57150">
            <a:solidFill>
              <a:srgbClr val="0070C0"/>
            </a:solidFill>
            <a:prstDash val="solid"/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內容版面配置區 15" descr="一張含有 套裝, 男人, 個人 的圖片&#10;&#10;描述是以高可信度產生">
            <a:extLst>
              <a:ext uri="{FF2B5EF4-FFF2-40B4-BE49-F238E27FC236}">
                <a16:creationId xmlns:a16="http://schemas.microsoft.com/office/drawing/2014/main" id="{646F46DA-D9C7-42B9-878C-3683C298A4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89" y="1745357"/>
            <a:ext cx="593437" cy="1186874"/>
          </a:xfrm>
          <a:prstGeom prst="rect">
            <a:avLst/>
          </a:prstGeom>
        </p:spPr>
      </p:pic>
      <p:grpSp>
        <p:nvGrpSpPr>
          <p:cNvPr id="11" name="群組 10">
            <a:extLst>
              <a:ext uri="{FF2B5EF4-FFF2-40B4-BE49-F238E27FC236}">
                <a16:creationId xmlns:a16="http://schemas.microsoft.com/office/drawing/2014/main" id="{D84CD8DB-FC55-4EC3-A007-233292D7AAFE}"/>
              </a:ext>
            </a:extLst>
          </p:cNvPr>
          <p:cNvGrpSpPr>
            <a:grpSpLocks noChangeAspect="1"/>
          </p:cNvGrpSpPr>
          <p:nvPr/>
        </p:nvGrpSpPr>
        <p:grpSpPr>
          <a:xfrm>
            <a:off x="4388095" y="5109683"/>
            <a:ext cx="1188119" cy="1100126"/>
            <a:chOff x="9760731" y="4195821"/>
            <a:chExt cx="1219023" cy="1128742"/>
          </a:xfrm>
        </p:grpSpPr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F32F7641-70A8-4F6F-9009-AA1F36EA898B}"/>
                </a:ext>
              </a:extLst>
            </p:cNvPr>
            <p:cNvSpPr txBox="1"/>
            <p:nvPr/>
          </p:nvSpPr>
          <p:spPr>
            <a:xfrm>
              <a:off x="9777619" y="4945624"/>
              <a:ext cx="1202135" cy="378939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873779A1-A85C-44AA-A04B-437EE05E0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60731" y="4195821"/>
              <a:ext cx="340421" cy="149019"/>
            </a:xfrm>
            <a:prstGeom prst="rect">
              <a:avLst/>
            </a:prstGeom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DCC0F7D3-0C95-4AC7-A9D3-F02F236FDB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64310" y="4380968"/>
              <a:ext cx="935493" cy="487077"/>
            </a:xfrm>
            <a:prstGeom prst="rect">
              <a:avLst/>
            </a:prstGeom>
          </p:spPr>
        </p:pic>
      </p:grpSp>
      <p:sp>
        <p:nvSpPr>
          <p:cNvPr id="15" name="橢圓 14">
            <a:extLst>
              <a:ext uri="{FF2B5EF4-FFF2-40B4-BE49-F238E27FC236}">
                <a16:creationId xmlns:a16="http://schemas.microsoft.com/office/drawing/2014/main" id="{3941BA29-C1E7-486C-9DC0-CA5AA1E229F9}"/>
              </a:ext>
            </a:extLst>
          </p:cNvPr>
          <p:cNvSpPr/>
          <p:nvPr/>
        </p:nvSpPr>
        <p:spPr>
          <a:xfrm>
            <a:off x="3924300" y="6057900"/>
            <a:ext cx="266700" cy="2762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4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420CE066-9FAB-4417-8018-FC3FC15DCC0A}"/>
              </a:ext>
            </a:extLst>
          </p:cNvPr>
          <p:cNvSpPr/>
          <p:nvPr/>
        </p:nvSpPr>
        <p:spPr>
          <a:xfrm>
            <a:off x="5534025" y="3724275"/>
            <a:ext cx="266700" cy="2762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3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E4B6A3B8-9A2C-439B-BC54-BD2FC5C8AD29}"/>
              </a:ext>
            </a:extLst>
          </p:cNvPr>
          <p:cNvSpPr/>
          <p:nvPr/>
        </p:nvSpPr>
        <p:spPr>
          <a:xfrm>
            <a:off x="3342470" y="1648630"/>
            <a:ext cx="266700" cy="2762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2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51F7C8A5-D5B5-44DA-A021-05734DDB4E3F}"/>
              </a:ext>
            </a:extLst>
          </p:cNvPr>
          <p:cNvSpPr/>
          <p:nvPr/>
        </p:nvSpPr>
        <p:spPr>
          <a:xfrm>
            <a:off x="597123" y="3784376"/>
            <a:ext cx="266700" cy="27622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>
                <a:solidFill>
                  <a:schemeClr val="tx1"/>
                </a:solidFill>
              </a:rPr>
              <a:t>1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19" name="圖片 18" descr="一張含有 黑色 的圖片&#10;&#10;描述是以高可信度產生">
            <a:extLst>
              <a:ext uri="{FF2B5EF4-FFF2-40B4-BE49-F238E27FC236}">
                <a16:creationId xmlns:a16="http://schemas.microsoft.com/office/drawing/2014/main" id="{A6D7A273-B99C-4962-B3F3-2A430917A4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234" y="4253669"/>
            <a:ext cx="390164" cy="937222"/>
          </a:xfrm>
          <a:prstGeom prst="rect">
            <a:avLst/>
          </a:prstGeom>
        </p:spPr>
      </p:pic>
      <p:grpSp>
        <p:nvGrpSpPr>
          <p:cNvPr id="20" name="群組 19">
            <a:extLst>
              <a:ext uri="{FF2B5EF4-FFF2-40B4-BE49-F238E27FC236}">
                <a16:creationId xmlns:a16="http://schemas.microsoft.com/office/drawing/2014/main" id="{D6858745-8FEE-4DFD-9276-F0B912CB9713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4880908" y="1745357"/>
            <a:ext cx="1356736" cy="1238312"/>
            <a:chOff x="9828639" y="694664"/>
            <a:chExt cx="1426113" cy="1302756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CC7B4427-0D01-410A-8F9A-03ED5C745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11010032" y="825451"/>
              <a:ext cx="340421" cy="149019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285A2B4F-3C5D-4876-BFCC-7DB07D9A5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10377502" y="911308"/>
              <a:ext cx="903931" cy="470644"/>
            </a:xfrm>
            <a:prstGeom prst="rect">
              <a:avLst/>
            </a:prstGeom>
          </p:spPr>
        </p:pic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B73A28B3-1E3B-48F2-856D-E5F36DEA6948}"/>
                </a:ext>
              </a:extLst>
            </p:cNvPr>
            <p:cNvSpPr/>
            <p:nvPr/>
          </p:nvSpPr>
          <p:spPr>
            <a:xfrm rot="10800000">
              <a:off x="9828639" y="1608867"/>
              <a:ext cx="1241729" cy="388553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36995989-94D6-4199-8891-016092370D05}"/>
              </a:ext>
            </a:extLst>
          </p:cNvPr>
          <p:cNvGrpSpPr>
            <a:grpSpLocks noChangeAspect="1"/>
          </p:cNvGrpSpPr>
          <p:nvPr/>
        </p:nvGrpSpPr>
        <p:grpSpPr>
          <a:xfrm>
            <a:off x="1054114" y="4589944"/>
            <a:ext cx="1181322" cy="1251192"/>
            <a:chOff x="10207688" y="694664"/>
            <a:chExt cx="1241729" cy="1316306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87F282D6-6DFB-404C-837E-79796D13C5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11010032" y="825451"/>
              <a:ext cx="340421" cy="149019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B4DB38F5-FCC1-4D46-B262-CAE3601BD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10377502" y="911308"/>
              <a:ext cx="903931" cy="470644"/>
            </a:xfrm>
            <a:prstGeom prst="rect">
              <a:avLst/>
            </a:prstGeom>
          </p:spPr>
        </p:pic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960FCB87-64CF-4EDA-AE57-489362EEF812}"/>
                </a:ext>
              </a:extLst>
            </p:cNvPr>
            <p:cNvSpPr/>
            <p:nvPr/>
          </p:nvSpPr>
          <p:spPr>
            <a:xfrm>
              <a:off x="10207688" y="1622417"/>
              <a:ext cx="1241729" cy="388553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</p:grp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BF016AA2-EC7C-400B-BA3C-029F1DDF190E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1285069" y="1347596"/>
            <a:ext cx="1188119" cy="1100126"/>
            <a:chOff x="9760731" y="4195821"/>
            <a:chExt cx="1219023" cy="1128742"/>
          </a:xfrm>
        </p:grpSpPr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A17C42C6-43CC-4F1C-BB9F-89B03368CD32}"/>
                </a:ext>
              </a:extLst>
            </p:cNvPr>
            <p:cNvSpPr txBox="1"/>
            <p:nvPr/>
          </p:nvSpPr>
          <p:spPr>
            <a:xfrm rot="10800000">
              <a:off x="9777619" y="4945624"/>
              <a:ext cx="1202135" cy="378939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7F61ED99-827D-4A73-925B-ABFD86AE9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760731" y="4195821"/>
              <a:ext cx="340421" cy="149019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A6136B08-8B54-45F8-B05E-34AA30388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764310" y="4380968"/>
              <a:ext cx="935493" cy="487077"/>
            </a:xfrm>
            <a:prstGeom prst="rect">
              <a:avLst/>
            </a:prstGeom>
          </p:spPr>
        </p:pic>
      </p:grpSp>
      <p:sp>
        <p:nvSpPr>
          <p:cNvPr id="32" name="內容版面配置區 2">
            <a:extLst>
              <a:ext uri="{FF2B5EF4-FFF2-40B4-BE49-F238E27FC236}">
                <a16:creationId xmlns:a16="http://schemas.microsoft.com/office/drawing/2014/main" id="{81390361-63BA-4CAC-8555-20B57DF2F60E}"/>
              </a:ext>
            </a:extLst>
          </p:cNvPr>
          <p:cNvSpPr txBox="1">
            <a:spLocks/>
          </p:cNvSpPr>
          <p:nvPr/>
        </p:nvSpPr>
        <p:spPr>
          <a:xfrm>
            <a:off x="6264886" y="1136945"/>
            <a:ext cx="5363696" cy="5057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47675" indent="-447675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FFC000"/>
              </a:buClr>
              <a:buFont typeface="Wingdings" panose="05000000000000000000" pitchFamily="2" charset="2"/>
              <a:buChar char="v"/>
              <a:defRPr sz="32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600"/>
              </a:spcAft>
              <a:buClr>
                <a:srgbClr val="0070C0"/>
              </a:buClr>
              <a:buSzPct val="85000"/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j-ea"/>
                <a:ea typeface="+mj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2"/>
              </a:buClr>
            </a:pPr>
            <a:r>
              <a:rPr lang="zh-TW" altLang="en-US" sz="2800" dirty="0" smtClean="0"/>
              <a:t>行人綠燈走行穿線會被撞到嗎？</a:t>
            </a:r>
          </a:p>
          <a:p>
            <a:pPr>
              <a:buClr>
                <a:schemeClr val="accent2"/>
              </a:buClr>
            </a:pPr>
            <a:r>
              <a:rPr lang="zh-TW" altLang="en-US" sz="2800" dirty="0" smtClean="0"/>
              <a:t>哪些車輛也在綠燈通行中？</a:t>
            </a:r>
            <a:endParaRPr lang="en-US" altLang="zh-TW" sz="2800" dirty="0" smtClean="0"/>
          </a:p>
          <a:p>
            <a:pPr>
              <a:buClr>
                <a:schemeClr val="accent2"/>
              </a:buClr>
            </a:pPr>
            <a:r>
              <a:rPr lang="zh-TW" altLang="en-US" sz="2800" dirty="0" smtClean="0">
                <a:latin typeface="+mn-ea"/>
                <a:ea typeface="+mn-ea"/>
              </a:rPr>
              <a:t>行人會與哪些車輛發生衝突？</a:t>
            </a:r>
            <a:endParaRPr lang="zh-TW" altLang="en-US" sz="2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1776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9677145" cy="646331"/>
          </a:xfrm>
        </p:spPr>
        <p:txBody>
          <a:bodyPr/>
          <a:lstStyle/>
          <a:p>
            <a:r>
              <a:rPr lang="en-US" altLang="zh-TW" dirty="0"/>
              <a:t> 2.</a:t>
            </a:r>
            <a:r>
              <a:rPr lang="zh-TW" altLang="zh-TW" dirty="0"/>
              <a:t>請畫出行人綠燈</a:t>
            </a:r>
            <a:r>
              <a:rPr lang="zh-TW" altLang="en-US" dirty="0"/>
              <a:t>穿越</a:t>
            </a:r>
            <a:r>
              <a:rPr lang="zh-TW" altLang="zh-TW" dirty="0"/>
              <a:t>路口，須注意</a:t>
            </a:r>
            <a:r>
              <a:rPr lang="zh-TW" altLang="en-US" dirty="0"/>
              <a:t>哪些來車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20</a:t>
            </a:fld>
            <a:endParaRPr lang="zh-TW" altLang="en-US" dirty="0"/>
          </a:p>
        </p:txBody>
      </p:sp>
      <p:pic>
        <p:nvPicPr>
          <p:cNvPr id="5" name="圖片 13" descr="小圖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5972" y="177053"/>
            <a:ext cx="830313" cy="8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投影片編號版面配置區 2"/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20</a:t>
            </a:fld>
            <a:endParaRPr lang="zh-TW" altLang="en-US" dirty="0"/>
          </a:p>
        </p:txBody>
      </p:sp>
      <p:sp>
        <p:nvSpPr>
          <p:cNvPr id="9" name="投影片編號版面配置區 2"/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20</a:t>
            </a:fld>
            <a:endParaRPr lang="zh-TW" altLang="en-US" dirty="0"/>
          </a:p>
        </p:txBody>
      </p:sp>
      <p:sp>
        <p:nvSpPr>
          <p:cNvPr id="10" name="內容版面配置區 3"/>
          <p:cNvSpPr>
            <a:spLocks noGrp="1"/>
          </p:cNvSpPr>
          <p:nvPr>
            <p:ph idx="1"/>
          </p:nvPr>
        </p:nvSpPr>
        <p:spPr>
          <a:xfrm>
            <a:off x="914399" y="1002356"/>
            <a:ext cx="10820401" cy="5057904"/>
          </a:xfrm>
        </p:spPr>
        <p:txBody>
          <a:bodyPr/>
          <a:lstStyle/>
          <a:p>
            <a:r>
              <a:rPr lang="en-US" altLang="zh-TW" dirty="0"/>
              <a:t>(1)</a:t>
            </a:r>
            <a:r>
              <a:rPr lang="zh-TW" altLang="zh-TW" dirty="0"/>
              <a:t>請畫出闖紅燈車</a:t>
            </a:r>
            <a:r>
              <a:rPr lang="zh-TW" altLang="en-US" dirty="0"/>
              <a:t>的</a:t>
            </a:r>
            <a:r>
              <a:rPr lang="zh-TW" altLang="zh-TW" dirty="0"/>
              <a:t>行駛方向</a:t>
            </a:r>
          </a:p>
          <a:p>
            <a:endParaRPr lang="zh-TW" altLang="en-US" dirty="0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498020"/>
              </p:ext>
            </p:extLst>
          </p:nvPr>
        </p:nvGraphicFramePr>
        <p:xfrm>
          <a:off x="1446819" y="1579015"/>
          <a:ext cx="10015538" cy="468312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007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7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3125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09" marB="45709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09" marB="4570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3" y="1601571"/>
            <a:ext cx="4489450" cy="4364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5486400" y="2446121"/>
            <a:ext cx="700088" cy="747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標楷體" panose="03000509000000000000" pitchFamily="65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742113" y="1933358"/>
            <a:ext cx="766762" cy="885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標楷體" panose="03000509000000000000" pitchFamily="65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1601571"/>
            <a:ext cx="4713287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橢圓 15"/>
          <p:cNvSpPr/>
          <p:nvPr/>
        </p:nvSpPr>
        <p:spPr>
          <a:xfrm>
            <a:off x="5416550" y="2087346"/>
            <a:ext cx="688975" cy="7889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標楷體" panose="03000509000000000000" pitchFamily="65" charset="-120"/>
            </a:endParaRPr>
          </a:p>
        </p:txBody>
      </p:sp>
      <p:sp>
        <p:nvSpPr>
          <p:cNvPr id="17" name="矩形 16">
            <a:extLst/>
          </p:cNvPr>
          <p:cNvSpPr/>
          <p:nvPr/>
        </p:nvSpPr>
        <p:spPr>
          <a:xfrm>
            <a:off x="4991100" y="2574708"/>
            <a:ext cx="393700" cy="58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18" name="群組 19"/>
          <p:cNvGrpSpPr>
            <a:grpSpLocks noChangeAspect="1"/>
          </p:cNvGrpSpPr>
          <p:nvPr/>
        </p:nvGrpSpPr>
        <p:grpSpPr bwMode="auto">
          <a:xfrm rot="10800000">
            <a:off x="4968875" y="2076233"/>
            <a:ext cx="1216025" cy="1057275"/>
            <a:chOff x="9694956" y="694664"/>
            <a:chExt cx="1559796" cy="1339855"/>
          </a:xfrm>
        </p:grpSpPr>
        <p:pic>
          <p:nvPicPr>
            <p:cNvPr id="19" name="圖片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010032" y="825451"/>
              <a:ext cx="340421" cy="14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圖片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77502" y="911308"/>
              <a:ext cx="903931" cy="47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矩形 22"/>
            <p:cNvSpPr>
              <a:spLocks noChangeArrowheads="1"/>
            </p:cNvSpPr>
            <p:nvPr/>
          </p:nvSpPr>
          <p:spPr bwMode="auto">
            <a:xfrm rot="10800000">
              <a:off x="9694956" y="1605109"/>
              <a:ext cx="1375094" cy="42941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>
                  <a:latin typeface="標楷體" panose="03000509000000000000" pitchFamily="65" charset="-120"/>
                </a:rPr>
                <a:t>車輛紅燈</a:t>
              </a:r>
            </a:p>
          </p:txBody>
        </p:sp>
      </p:grpSp>
      <p:sp>
        <p:nvSpPr>
          <p:cNvPr id="22" name="矩形 21">
            <a:extLst/>
          </p:cNvPr>
          <p:cNvSpPr/>
          <p:nvPr/>
        </p:nvSpPr>
        <p:spPr>
          <a:xfrm>
            <a:off x="2184400" y="4517808"/>
            <a:ext cx="444500" cy="622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23" name="群組 24"/>
          <p:cNvGrpSpPr>
            <a:grpSpLocks noChangeAspect="1"/>
          </p:cNvGrpSpPr>
          <p:nvPr/>
        </p:nvGrpSpPr>
        <p:grpSpPr bwMode="auto">
          <a:xfrm>
            <a:off x="1489075" y="4527333"/>
            <a:ext cx="1216025" cy="1057275"/>
            <a:chOff x="9694956" y="694664"/>
            <a:chExt cx="1559796" cy="1339855"/>
          </a:xfrm>
        </p:grpSpPr>
        <p:pic>
          <p:nvPicPr>
            <p:cNvPr id="24" name="圖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010032" y="825451"/>
              <a:ext cx="340421" cy="14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圖片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77502" y="911308"/>
              <a:ext cx="903931" cy="47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矩形 27"/>
            <p:cNvSpPr>
              <a:spLocks noChangeArrowheads="1"/>
            </p:cNvSpPr>
            <p:nvPr/>
          </p:nvSpPr>
          <p:spPr bwMode="auto">
            <a:xfrm>
              <a:off x="9694956" y="1605109"/>
              <a:ext cx="1375094" cy="42941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>
                  <a:latin typeface="標楷體" panose="03000509000000000000" pitchFamily="65" charset="-120"/>
                </a:rPr>
                <a:t>車輛紅燈</a:t>
              </a:r>
            </a:p>
          </p:txBody>
        </p:sp>
      </p:grpSp>
      <p:sp>
        <p:nvSpPr>
          <p:cNvPr id="27" name="矩形 26">
            <a:extLst/>
          </p:cNvPr>
          <p:cNvSpPr/>
          <p:nvPr/>
        </p:nvSpPr>
        <p:spPr>
          <a:xfrm>
            <a:off x="2400300" y="2308008"/>
            <a:ext cx="698500" cy="48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28" name="群組 29"/>
          <p:cNvGrpSpPr>
            <a:grpSpLocks/>
          </p:cNvGrpSpPr>
          <p:nvPr/>
        </p:nvGrpSpPr>
        <p:grpSpPr bwMode="auto">
          <a:xfrm rot="10800000">
            <a:off x="2017713" y="1749208"/>
            <a:ext cx="1044575" cy="954088"/>
            <a:chOff x="9760731" y="4195821"/>
            <a:chExt cx="1414057" cy="1100200"/>
          </a:xfrm>
        </p:grpSpPr>
        <p:sp>
          <p:nvSpPr>
            <p:cNvPr id="29" name="文字方塊 30"/>
            <p:cNvSpPr txBox="1">
              <a:spLocks noChangeArrowheads="1"/>
            </p:cNvSpPr>
            <p:nvPr/>
          </p:nvSpPr>
          <p:spPr bwMode="auto">
            <a:xfrm rot="10800000">
              <a:off x="9775062" y="4905982"/>
              <a:ext cx="1399726" cy="390039"/>
            </a:xfrm>
            <a:prstGeom prst="rect">
              <a:avLst/>
            </a:prstGeom>
            <a:solidFill>
              <a:srgbClr val="33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>
                  <a:latin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30" name="圖片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0731" y="4195821"/>
              <a:ext cx="340421" cy="14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圖片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4310" y="4380968"/>
              <a:ext cx="935493" cy="487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" name="矩形 31">
            <a:extLst/>
          </p:cNvPr>
          <p:cNvSpPr/>
          <p:nvPr/>
        </p:nvSpPr>
        <p:spPr>
          <a:xfrm>
            <a:off x="4521200" y="4860708"/>
            <a:ext cx="685800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33" name="群組 34"/>
          <p:cNvGrpSpPr>
            <a:grpSpLocks/>
          </p:cNvGrpSpPr>
          <p:nvPr/>
        </p:nvGrpSpPr>
        <p:grpSpPr bwMode="auto">
          <a:xfrm>
            <a:off x="4570413" y="4936908"/>
            <a:ext cx="1044575" cy="954088"/>
            <a:chOff x="9760731" y="4195821"/>
            <a:chExt cx="1414057" cy="1100200"/>
          </a:xfrm>
        </p:grpSpPr>
        <p:sp>
          <p:nvSpPr>
            <p:cNvPr id="34" name="文字方塊 35"/>
            <p:cNvSpPr txBox="1">
              <a:spLocks noChangeArrowheads="1"/>
            </p:cNvSpPr>
            <p:nvPr/>
          </p:nvSpPr>
          <p:spPr bwMode="auto">
            <a:xfrm>
              <a:off x="9775062" y="4905982"/>
              <a:ext cx="1399726" cy="390039"/>
            </a:xfrm>
            <a:prstGeom prst="rect">
              <a:avLst/>
            </a:prstGeom>
            <a:solidFill>
              <a:srgbClr val="33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>
                  <a:latin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35" name="圖片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0731" y="4195821"/>
              <a:ext cx="340421" cy="14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圖片 3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4310" y="4380968"/>
              <a:ext cx="935493" cy="487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橢圓 36">
            <a:extLst/>
          </p:cNvPr>
          <p:cNvSpPr/>
          <p:nvPr/>
        </p:nvSpPr>
        <p:spPr>
          <a:xfrm>
            <a:off x="4141788" y="5759233"/>
            <a:ext cx="322262" cy="3079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tx1"/>
                </a:solidFill>
              </a:rPr>
              <a:t>4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38" name="矩形 37">
            <a:extLst/>
          </p:cNvPr>
          <p:cNvSpPr/>
          <p:nvPr/>
        </p:nvSpPr>
        <p:spPr>
          <a:xfrm>
            <a:off x="9525000" y="4824196"/>
            <a:ext cx="477838" cy="811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39" name="群組 44"/>
          <p:cNvGrpSpPr>
            <a:grpSpLocks noChangeAspect="1"/>
          </p:cNvGrpSpPr>
          <p:nvPr/>
        </p:nvGrpSpPr>
        <p:grpSpPr bwMode="auto">
          <a:xfrm rot="-5400000">
            <a:off x="9704387" y="4795621"/>
            <a:ext cx="874713" cy="1119188"/>
            <a:chOff x="10132942" y="694664"/>
            <a:chExt cx="1121810" cy="1418825"/>
          </a:xfrm>
        </p:grpSpPr>
        <p:pic>
          <p:nvPicPr>
            <p:cNvPr id="40" name="圖片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010032" y="825451"/>
              <a:ext cx="340421" cy="14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圖片 4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77502" y="911308"/>
              <a:ext cx="903931" cy="47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矩形 47"/>
            <p:cNvSpPr>
              <a:spLocks noChangeArrowheads="1"/>
            </p:cNvSpPr>
            <p:nvPr/>
          </p:nvSpPr>
          <p:spPr bwMode="auto">
            <a:xfrm rot="5400000">
              <a:off x="9669671" y="1216215"/>
              <a:ext cx="1360545" cy="43400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>
                  <a:latin typeface="標楷體" panose="03000509000000000000" pitchFamily="65" charset="-120"/>
                </a:rPr>
                <a:t>車輛紅燈</a:t>
              </a:r>
            </a:p>
          </p:txBody>
        </p:sp>
      </p:grpSp>
      <p:sp>
        <p:nvSpPr>
          <p:cNvPr id="43" name="矩形 42">
            <a:extLst/>
          </p:cNvPr>
          <p:cNvSpPr/>
          <p:nvPr/>
        </p:nvSpPr>
        <p:spPr>
          <a:xfrm>
            <a:off x="7924800" y="2446121"/>
            <a:ext cx="266700" cy="280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44" name="群組 53"/>
          <p:cNvGrpSpPr>
            <a:grpSpLocks noChangeAspect="1"/>
          </p:cNvGrpSpPr>
          <p:nvPr/>
        </p:nvGrpSpPr>
        <p:grpSpPr bwMode="auto">
          <a:xfrm rot="5400000">
            <a:off x="7155657" y="1724602"/>
            <a:ext cx="876300" cy="1119187"/>
            <a:chOff x="10132942" y="694664"/>
            <a:chExt cx="1121810" cy="1418825"/>
          </a:xfrm>
        </p:grpSpPr>
        <p:pic>
          <p:nvPicPr>
            <p:cNvPr id="45" name="圖片 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010032" y="825451"/>
              <a:ext cx="340421" cy="14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圖片 5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77502" y="911308"/>
              <a:ext cx="903931" cy="47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矩形 56"/>
            <p:cNvSpPr>
              <a:spLocks noChangeArrowheads="1"/>
            </p:cNvSpPr>
            <p:nvPr/>
          </p:nvSpPr>
          <p:spPr bwMode="auto">
            <a:xfrm rot="-5400000">
              <a:off x="9669671" y="1216215"/>
              <a:ext cx="1360545" cy="43400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>
                  <a:latin typeface="標楷體" panose="03000509000000000000" pitchFamily="65" charset="-120"/>
                </a:rPr>
                <a:t>車輛紅燈</a:t>
              </a:r>
            </a:p>
          </p:txBody>
        </p:sp>
      </p:grpSp>
      <p:sp>
        <p:nvSpPr>
          <p:cNvPr id="48" name="矩形 47">
            <a:extLst/>
          </p:cNvPr>
          <p:cNvSpPr/>
          <p:nvPr/>
        </p:nvSpPr>
        <p:spPr>
          <a:xfrm>
            <a:off x="7677150" y="4473358"/>
            <a:ext cx="179388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49" name="群組 58"/>
          <p:cNvGrpSpPr>
            <a:grpSpLocks/>
          </p:cNvGrpSpPr>
          <p:nvPr/>
        </p:nvGrpSpPr>
        <p:grpSpPr bwMode="auto">
          <a:xfrm rot="5400000">
            <a:off x="6653213" y="4435258"/>
            <a:ext cx="1065212" cy="1189038"/>
            <a:chOff x="9760731" y="4195821"/>
            <a:chExt cx="1441400" cy="1369540"/>
          </a:xfrm>
        </p:grpSpPr>
        <p:sp>
          <p:nvSpPr>
            <p:cNvPr id="50" name="文字方塊 59"/>
            <p:cNvSpPr txBox="1">
              <a:spLocks noChangeArrowheads="1"/>
            </p:cNvSpPr>
            <p:nvPr/>
          </p:nvSpPr>
          <p:spPr bwMode="auto">
            <a:xfrm rot="-5400000">
              <a:off x="10377100" y="4740331"/>
              <a:ext cx="1192083" cy="457978"/>
            </a:xfrm>
            <a:prstGeom prst="rect">
              <a:avLst/>
            </a:prstGeom>
            <a:solidFill>
              <a:srgbClr val="33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>
                  <a:latin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51" name="圖片 6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0731" y="4195821"/>
              <a:ext cx="340421" cy="14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圖片 6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4310" y="4380968"/>
              <a:ext cx="935493" cy="487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" name="矩形 52">
            <a:extLst/>
          </p:cNvPr>
          <p:cNvSpPr/>
          <p:nvPr/>
        </p:nvSpPr>
        <p:spPr>
          <a:xfrm>
            <a:off x="9956800" y="2928721"/>
            <a:ext cx="84138" cy="206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54" name="矩形 53">
            <a:extLst/>
          </p:cNvPr>
          <p:cNvSpPr/>
          <p:nvPr/>
        </p:nvSpPr>
        <p:spPr>
          <a:xfrm>
            <a:off x="10086975" y="2722346"/>
            <a:ext cx="1073150" cy="280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55" name="群組 68"/>
          <p:cNvGrpSpPr>
            <a:grpSpLocks/>
          </p:cNvGrpSpPr>
          <p:nvPr/>
        </p:nvGrpSpPr>
        <p:grpSpPr bwMode="auto">
          <a:xfrm rot="-5400000">
            <a:off x="10011569" y="1981777"/>
            <a:ext cx="1066800" cy="1189038"/>
            <a:chOff x="9760731" y="4195821"/>
            <a:chExt cx="1441400" cy="1369540"/>
          </a:xfrm>
        </p:grpSpPr>
        <p:sp>
          <p:nvSpPr>
            <p:cNvPr id="56" name="文字方塊 69"/>
            <p:cNvSpPr txBox="1">
              <a:spLocks noChangeArrowheads="1"/>
            </p:cNvSpPr>
            <p:nvPr/>
          </p:nvSpPr>
          <p:spPr bwMode="auto">
            <a:xfrm rot="5400000">
              <a:off x="10377100" y="4740331"/>
              <a:ext cx="1192083" cy="457978"/>
            </a:xfrm>
            <a:prstGeom prst="rect">
              <a:avLst/>
            </a:prstGeom>
            <a:solidFill>
              <a:srgbClr val="33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>
                  <a:latin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57" name="圖片 7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0731" y="4195821"/>
              <a:ext cx="340421" cy="14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" name="圖片 7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4310" y="4380968"/>
              <a:ext cx="935493" cy="487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9" name="橢圓 58">
            <a:extLst/>
          </p:cNvPr>
          <p:cNvSpPr/>
          <p:nvPr/>
        </p:nvSpPr>
        <p:spPr>
          <a:xfrm>
            <a:off x="8837613" y="5722721"/>
            <a:ext cx="322262" cy="3095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tx1"/>
                </a:solidFill>
              </a:rPr>
              <a:t>4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60" name="圖片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8731" y="1606981"/>
            <a:ext cx="1452009" cy="48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76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9628386" cy="646331"/>
          </a:xfrm>
        </p:spPr>
        <p:txBody>
          <a:bodyPr/>
          <a:lstStyle/>
          <a:p>
            <a:r>
              <a:rPr lang="en-US" altLang="zh-TW" dirty="0"/>
              <a:t> 2.</a:t>
            </a:r>
            <a:r>
              <a:rPr lang="zh-TW" altLang="zh-TW" dirty="0"/>
              <a:t>請畫出行人綠燈</a:t>
            </a:r>
            <a:r>
              <a:rPr lang="zh-TW" altLang="en-US" dirty="0"/>
              <a:t>穿越</a:t>
            </a:r>
            <a:r>
              <a:rPr lang="zh-TW" altLang="zh-TW" dirty="0"/>
              <a:t>路口，須注意</a:t>
            </a:r>
            <a:r>
              <a:rPr lang="zh-TW" altLang="en-US" dirty="0"/>
              <a:t>哪些來車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21</a:t>
            </a:fld>
            <a:endParaRPr lang="zh-TW" altLang="en-US" dirty="0"/>
          </a:p>
        </p:txBody>
      </p:sp>
      <p:pic>
        <p:nvPicPr>
          <p:cNvPr id="5" name="圖片 13" descr="小圖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5972" y="177053"/>
            <a:ext cx="830313" cy="8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投影片編號版面配置區 2"/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21</a:t>
            </a:fld>
            <a:endParaRPr lang="zh-TW" altLang="en-US" dirty="0"/>
          </a:p>
        </p:txBody>
      </p:sp>
      <p:sp>
        <p:nvSpPr>
          <p:cNvPr id="7" name="投影片編號版面配置區 2"/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21</a:t>
            </a:fld>
            <a:endParaRPr lang="zh-TW" altLang="en-US" dirty="0"/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>
          <a:xfrm>
            <a:off x="914399" y="1002356"/>
            <a:ext cx="10820401" cy="5057904"/>
          </a:xfrm>
        </p:spPr>
        <p:txBody>
          <a:bodyPr/>
          <a:lstStyle/>
          <a:p>
            <a:r>
              <a:rPr lang="en-US" altLang="zh-TW" dirty="0" smtClean="0"/>
              <a:t>(</a:t>
            </a:r>
            <a:r>
              <a:rPr lang="en-US" altLang="zh-TW" dirty="0"/>
              <a:t>2)</a:t>
            </a:r>
            <a:r>
              <a:rPr lang="zh-TW" altLang="en-US" dirty="0"/>
              <a:t>請畫出轉彎車的行駛方向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9" name="投影片編號版面配置區 2"/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21</a:t>
            </a:fld>
            <a:endParaRPr lang="zh-TW" altLang="en-US" dirty="0"/>
          </a:p>
        </p:txBody>
      </p:sp>
      <p:pic>
        <p:nvPicPr>
          <p:cNvPr id="10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13" y="1664945"/>
            <a:ext cx="4489450" cy="4364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5486400" y="2509495"/>
            <a:ext cx="700088" cy="747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標楷體" panose="03000509000000000000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742113" y="1996732"/>
            <a:ext cx="766762" cy="885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標楷體" panose="03000509000000000000" pitchFamily="65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1664945"/>
            <a:ext cx="4713287" cy="442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橢圓 13"/>
          <p:cNvSpPr/>
          <p:nvPr/>
        </p:nvSpPr>
        <p:spPr>
          <a:xfrm>
            <a:off x="5416550" y="2150720"/>
            <a:ext cx="688975" cy="7889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>
              <a:latin typeface="標楷體" panose="03000509000000000000" pitchFamily="65" charset="-120"/>
            </a:endParaRPr>
          </a:p>
        </p:txBody>
      </p:sp>
      <p:sp>
        <p:nvSpPr>
          <p:cNvPr id="15" name="矩形 14">
            <a:extLst/>
          </p:cNvPr>
          <p:cNvSpPr/>
          <p:nvPr/>
        </p:nvSpPr>
        <p:spPr>
          <a:xfrm>
            <a:off x="4991100" y="2638082"/>
            <a:ext cx="393700" cy="58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16" name="群組 19"/>
          <p:cNvGrpSpPr>
            <a:grpSpLocks noChangeAspect="1"/>
          </p:cNvGrpSpPr>
          <p:nvPr/>
        </p:nvGrpSpPr>
        <p:grpSpPr bwMode="auto">
          <a:xfrm rot="10800000">
            <a:off x="4968875" y="2139607"/>
            <a:ext cx="1216025" cy="1057275"/>
            <a:chOff x="9694956" y="694664"/>
            <a:chExt cx="1559796" cy="1339855"/>
          </a:xfrm>
        </p:grpSpPr>
        <p:pic>
          <p:nvPicPr>
            <p:cNvPr id="17" name="圖片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010032" y="825451"/>
              <a:ext cx="340421" cy="14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圖片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77502" y="911308"/>
              <a:ext cx="903931" cy="47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矩形 22"/>
            <p:cNvSpPr>
              <a:spLocks noChangeArrowheads="1"/>
            </p:cNvSpPr>
            <p:nvPr/>
          </p:nvSpPr>
          <p:spPr bwMode="auto">
            <a:xfrm rot="10800000">
              <a:off x="9694956" y="1605109"/>
              <a:ext cx="1375094" cy="42941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>
                  <a:latin typeface="標楷體" panose="03000509000000000000" pitchFamily="65" charset="-120"/>
                </a:rPr>
                <a:t>車輛紅燈</a:t>
              </a:r>
            </a:p>
          </p:txBody>
        </p:sp>
      </p:grpSp>
      <p:sp>
        <p:nvSpPr>
          <p:cNvPr id="20" name="矩形 19">
            <a:extLst/>
          </p:cNvPr>
          <p:cNvSpPr/>
          <p:nvPr/>
        </p:nvSpPr>
        <p:spPr>
          <a:xfrm>
            <a:off x="2184400" y="4581182"/>
            <a:ext cx="444500" cy="622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21" name="群組 24"/>
          <p:cNvGrpSpPr>
            <a:grpSpLocks noChangeAspect="1"/>
          </p:cNvGrpSpPr>
          <p:nvPr/>
        </p:nvGrpSpPr>
        <p:grpSpPr bwMode="auto">
          <a:xfrm>
            <a:off x="1489075" y="4590707"/>
            <a:ext cx="1216025" cy="1057275"/>
            <a:chOff x="9694956" y="694664"/>
            <a:chExt cx="1559796" cy="1339855"/>
          </a:xfrm>
        </p:grpSpPr>
        <p:pic>
          <p:nvPicPr>
            <p:cNvPr id="22" name="圖片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010032" y="825451"/>
              <a:ext cx="340421" cy="14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圖片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77502" y="911308"/>
              <a:ext cx="903931" cy="47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矩形 27"/>
            <p:cNvSpPr>
              <a:spLocks noChangeArrowheads="1"/>
            </p:cNvSpPr>
            <p:nvPr/>
          </p:nvSpPr>
          <p:spPr bwMode="auto">
            <a:xfrm>
              <a:off x="9694956" y="1605109"/>
              <a:ext cx="1375094" cy="42941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>
                  <a:latin typeface="標楷體" panose="03000509000000000000" pitchFamily="65" charset="-120"/>
                </a:rPr>
                <a:t>車輛紅燈</a:t>
              </a:r>
            </a:p>
          </p:txBody>
        </p:sp>
      </p:grpSp>
      <p:sp>
        <p:nvSpPr>
          <p:cNvPr id="25" name="矩形 24">
            <a:extLst/>
          </p:cNvPr>
          <p:cNvSpPr/>
          <p:nvPr/>
        </p:nvSpPr>
        <p:spPr>
          <a:xfrm>
            <a:off x="2400300" y="2371382"/>
            <a:ext cx="698500" cy="48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26" name="群組 29"/>
          <p:cNvGrpSpPr>
            <a:grpSpLocks/>
          </p:cNvGrpSpPr>
          <p:nvPr/>
        </p:nvGrpSpPr>
        <p:grpSpPr bwMode="auto">
          <a:xfrm rot="10800000">
            <a:off x="2017713" y="1812582"/>
            <a:ext cx="1044575" cy="954088"/>
            <a:chOff x="9760731" y="4195821"/>
            <a:chExt cx="1414057" cy="1100200"/>
          </a:xfrm>
        </p:grpSpPr>
        <p:sp>
          <p:nvSpPr>
            <p:cNvPr id="27" name="文字方塊 30"/>
            <p:cNvSpPr txBox="1">
              <a:spLocks noChangeArrowheads="1"/>
            </p:cNvSpPr>
            <p:nvPr/>
          </p:nvSpPr>
          <p:spPr bwMode="auto">
            <a:xfrm rot="10800000">
              <a:off x="9775062" y="4905982"/>
              <a:ext cx="1399726" cy="390039"/>
            </a:xfrm>
            <a:prstGeom prst="rect">
              <a:avLst/>
            </a:prstGeom>
            <a:solidFill>
              <a:srgbClr val="33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>
                  <a:latin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28" name="圖片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0731" y="4195821"/>
              <a:ext cx="340421" cy="14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圖片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4310" y="4380968"/>
              <a:ext cx="935493" cy="487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矩形 29">
            <a:extLst/>
          </p:cNvPr>
          <p:cNvSpPr/>
          <p:nvPr/>
        </p:nvSpPr>
        <p:spPr>
          <a:xfrm>
            <a:off x="4521200" y="4924082"/>
            <a:ext cx="685800" cy="812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31" name="群組 34"/>
          <p:cNvGrpSpPr>
            <a:grpSpLocks/>
          </p:cNvGrpSpPr>
          <p:nvPr/>
        </p:nvGrpSpPr>
        <p:grpSpPr bwMode="auto">
          <a:xfrm>
            <a:off x="4570413" y="5000282"/>
            <a:ext cx="1044575" cy="954088"/>
            <a:chOff x="9760731" y="4195821"/>
            <a:chExt cx="1414057" cy="1100200"/>
          </a:xfrm>
        </p:grpSpPr>
        <p:sp>
          <p:nvSpPr>
            <p:cNvPr id="32" name="文字方塊 35"/>
            <p:cNvSpPr txBox="1">
              <a:spLocks noChangeArrowheads="1"/>
            </p:cNvSpPr>
            <p:nvPr/>
          </p:nvSpPr>
          <p:spPr bwMode="auto">
            <a:xfrm>
              <a:off x="9775062" y="4905982"/>
              <a:ext cx="1399726" cy="390039"/>
            </a:xfrm>
            <a:prstGeom prst="rect">
              <a:avLst/>
            </a:prstGeom>
            <a:solidFill>
              <a:srgbClr val="33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>
                  <a:latin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33" name="圖片 3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0731" y="4195821"/>
              <a:ext cx="340421" cy="14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圖片 3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4310" y="4380968"/>
              <a:ext cx="935493" cy="487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橢圓 34">
            <a:extLst/>
          </p:cNvPr>
          <p:cNvSpPr/>
          <p:nvPr/>
        </p:nvSpPr>
        <p:spPr>
          <a:xfrm>
            <a:off x="4141788" y="5822607"/>
            <a:ext cx="322262" cy="30797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tx1"/>
                </a:solidFill>
              </a:rPr>
              <a:t>4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36" name="矩形 35">
            <a:extLst/>
          </p:cNvPr>
          <p:cNvSpPr/>
          <p:nvPr/>
        </p:nvSpPr>
        <p:spPr>
          <a:xfrm>
            <a:off x="9525000" y="4887570"/>
            <a:ext cx="477838" cy="8112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37" name="群組 44"/>
          <p:cNvGrpSpPr>
            <a:grpSpLocks noChangeAspect="1"/>
          </p:cNvGrpSpPr>
          <p:nvPr/>
        </p:nvGrpSpPr>
        <p:grpSpPr bwMode="auto">
          <a:xfrm rot="-5400000">
            <a:off x="9704387" y="4858995"/>
            <a:ext cx="874713" cy="1119188"/>
            <a:chOff x="10132942" y="694664"/>
            <a:chExt cx="1121810" cy="1418825"/>
          </a:xfrm>
        </p:grpSpPr>
        <p:pic>
          <p:nvPicPr>
            <p:cNvPr id="38" name="圖片 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010032" y="825451"/>
              <a:ext cx="340421" cy="14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圖片 4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77502" y="911308"/>
              <a:ext cx="903931" cy="47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矩形 47"/>
            <p:cNvSpPr>
              <a:spLocks noChangeArrowheads="1"/>
            </p:cNvSpPr>
            <p:nvPr/>
          </p:nvSpPr>
          <p:spPr bwMode="auto">
            <a:xfrm rot="5400000">
              <a:off x="9669671" y="1216215"/>
              <a:ext cx="1360545" cy="43400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>
                  <a:latin typeface="標楷體" panose="03000509000000000000" pitchFamily="65" charset="-120"/>
                </a:rPr>
                <a:t>車輛紅燈</a:t>
              </a:r>
            </a:p>
          </p:txBody>
        </p:sp>
      </p:grpSp>
      <p:sp>
        <p:nvSpPr>
          <p:cNvPr id="41" name="矩形 40">
            <a:extLst/>
          </p:cNvPr>
          <p:cNvSpPr/>
          <p:nvPr/>
        </p:nvSpPr>
        <p:spPr>
          <a:xfrm>
            <a:off x="7924800" y="2509495"/>
            <a:ext cx="266700" cy="280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42" name="群組 53"/>
          <p:cNvGrpSpPr>
            <a:grpSpLocks noChangeAspect="1"/>
          </p:cNvGrpSpPr>
          <p:nvPr/>
        </p:nvGrpSpPr>
        <p:grpSpPr bwMode="auto">
          <a:xfrm rot="5400000">
            <a:off x="7155657" y="1787976"/>
            <a:ext cx="876300" cy="1119187"/>
            <a:chOff x="10132942" y="694664"/>
            <a:chExt cx="1121810" cy="1418825"/>
          </a:xfrm>
        </p:grpSpPr>
        <p:pic>
          <p:nvPicPr>
            <p:cNvPr id="43" name="圖片 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010032" y="825451"/>
              <a:ext cx="340421" cy="14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圖片 5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377502" y="911308"/>
              <a:ext cx="903931" cy="470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矩形 56"/>
            <p:cNvSpPr>
              <a:spLocks noChangeArrowheads="1"/>
            </p:cNvSpPr>
            <p:nvPr/>
          </p:nvSpPr>
          <p:spPr bwMode="auto">
            <a:xfrm rot="-5400000">
              <a:off x="9669671" y="1216215"/>
              <a:ext cx="1360545" cy="43400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>
                  <a:latin typeface="標楷體" panose="03000509000000000000" pitchFamily="65" charset="-120"/>
                </a:rPr>
                <a:t>車輛紅燈</a:t>
              </a:r>
            </a:p>
          </p:txBody>
        </p:sp>
      </p:grpSp>
      <p:sp>
        <p:nvSpPr>
          <p:cNvPr id="46" name="矩形 45">
            <a:extLst/>
          </p:cNvPr>
          <p:cNvSpPr/>
          <p:nvPr/>
        </p:nvSpPr>
        <p:spPr>
          <a:xfrm>
            <a:off x="7677150" y="4536732"/>
            <a:ext cx="179388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47" name="群組 58"/>
          <p:cNvGrpSpPr>
            <a:grpSpLocks/>
          </p:cNvGrpSpPr>
          <p:nvPr/>
        </p:nvGrpSpPr>
        <p:grpSpPr bwMode="auto">
          <a:xfrm rot="5400000">
            <a:off x="6653213" y="4498632"/>
            <a:ext cx="1065212" cy="1189038"/>
            <a:chOff x="9760731" y="4195821"/>
            <a:chExt cx="1441400" cy="1369540"/>
          </a:xfrm>
        </p:grpSpPr>
        <p:sp>
          <p:nvSpPr>
            <p:cNvPr id="48" name="文字方塊 59"/>
            <p:cNvSpPr txBox="1">
              <a:spLocks noChangeArrowheads="1"/>
            </p:cNvSpPr>
            <p:nvPr/>
          </p:nvSpPr>
          <p:spPr bwMode="auto">
            <a:xfrm rot="-5400000">
              <a:off x="10377100" y="4740331"/>
              <a:ext cx="1192083" cy="457978"/>
            </a:xfrm>
            <a:prstGeom prst="rect">
              <a:avLst/>
            </a:prstGeom>
            <a:solidFill>
              <a:srgbClr val="33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>
                  <a:latin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49" name="圖片 6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0731" y="4195821"/>
              <a:ext cx="340421" cy="14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圖片 6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4310" y="4380968"/>
              <a:ext cx="935493" cy="487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" name="矩形 50">
            <a:extLst/>
          </p:cNvPr>
          <p:cNvSpPr/>
          <p:nvPr/>
        </p:nvSpPr>
        <p:spPr>
          <a:xfrm>
            <a:off x="9956800" y="2992095"/>
            <a:ext cx="84138" cy="206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sp>
        <p:nvSpPr>
          <p:cNvPr id="52" name="矩形 51">
            <a:extLst/>
          </p:cNvPr>
          <p:cNvSpPr/>
          <p:nvPr/>
        </p:nvSpPr>
        <p:spPr>
          <a:xfrm>
            <a:off x="10086975" y="2785720"/>
            <a:ext cx="1073150" cy="280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/>
          </a:p>
        </p:txBody>
      </p:sp>
      <p:grpSp>
        <p:nvGrpSpPr>
          <p:cNvPr id="53" name="群組 68"/>
          <p:cNvGrpSpPr>
            <a:grpSpLocks/>
          </p:cNvGrpSpPr>
          <p:nvPr/>
        </p:nvGrpSpPr>
        <p:grpSpPr bwMode="auto">
          <a:xfrm rot="-5400000">
            <a:off x="10011569" y="2045151"/>
            <a:ext cx="1066800" cy="1189038"/>
            <a:chOff x="9760731" y="4195821"/>
            <a:chExt cx="1441400" cy="1369540"/>
          </a:xfrm>
        </p:grpSpPr>
        <p:sp>
          <p:nvSpPr>
            <p:cNvPr id="54" name="文字方塊 69"/>
            <p:cNvSpPr txBox="1">
              <a:spLocks noChangeArrowheads="1"/>
            </p:cNvSpPr>
            <p:nvPr/>
          </p:nvSpPr>
          <p:spPr bwMode="auto">
            <a:xfrm rot="5400000">
              <a:off x="10377100" y="4740331"/>
              <a:ext cx="1192083" cy="457978"/>
            </a:xfrm>
            <a:prstGeom prst="rect">
              <a:avLst/>
            </a:prstGeom>
            <a:solidFill>
              <a:srgbClr val="33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TW" altLang="en-US" sz="1600">
                  <a:latin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55" name="圖片 7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0731" y="4195821"/>
              <a:ext cx="340421" cy="1490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圖片 7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4310" y="4380968"/>
              <a:ext cx="935493" cy="487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7" name="橢圓 56">
            <a:extLst/>
          </p:cNvPr>
          <p:cNvSpPr/>
          <p:nvPr/>
        </p:nvSpPr>
        <p:spPr>
          <a:xfrm>
            <a:off x="8837613" y="5786095"/>
            <a:ext cx="322262" cy="30956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b="1" dirty="0">
                <a:solidFill>
                  <a:schemeClr val="tx1"/>
                </a:solidFill>
              </a:rPr>
              <a:t>4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58" name="表格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7690871"/>
              </p:ext>
            </p:extLst>
          </p:nvPr>
        </p:nvGraphicFramePr>
        <p:xfrm>
          <a:off x="1401763" y="1572870"/>
          <a:ext cx="10015538" cy="468312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50077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07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83125"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09" marB="45709"/>
                </a:tc>
                <a:tc>
                  <a:txBody>
                    <a:bodyPr/>
                    <a:lstStyle/>
                    <a:p>
                      <a:endParaRPr lang="zh-TW" altLang="en-US" sz="1800" dirty="0"/>
                    </a:p>
                  </a:txBody>
                  <a:tcPr marL="91428" marR="91428" marT="45709" marB="4570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9" name="圖片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8731" y="1606981"/>
            <a:ext cx="1452009" cy="48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32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89" y="281590"/>
            <a:ext cx="10591545" cy="646331"/>
          </a:xfrm>
        </p:spPr>
        <p:txBody>
          <a:bodyPr/>
          <a:lstStyle/>
          <a:p>
            <a:r>
              <a:rPr lang="en-US" altLang="zh-TW" dirty="0"/>
              <a:t> 3.</a:t>
            </a:r>
            <a:r>
              <a:rPr lang="zh-TW" altLang="en-US" dirty="0"/>
              <a:t>請問行人在綠燈穿越路口時，何者是正確的作為？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22</a:t>
            </a:fld>
            <a:endParaRPr lang="zh-TW" altLang="en-US" dirty="0"/>
          </a:p>
        </p:txBody>
      </p:sp>
      <p:pic>
        <p:nvPicPr>
          <p:cNvPr id="5" name="圖片 13" descr="小圖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5972" y="177053"/>
            <a:ext cx="830313" cy="8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投影片編號版面配置區 2"/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22</a:t>
            </a:fld>
            <a:endParaRPr lang="zh-TW" altLang="en-US" dirty="0"/>
          </a:p>
        </p:txBody>
      </p:sp>
      <p:sp>
        <p:nvSpPr>
          <p:cNvPr id="60" name="內容版面配置區 7"/>
          <p:cNvSpPr>
            <a:spLocks noGrp="1"/>
          </p:cNvSpPr>
          <p:nvPr>
            <p:ph idx="1"/>
          </p:nvPr>
        </p:nvSpPr>
        <p:spPr>
          <a:xfrm>
            <a:off x="914399" y="1002356"/>
            <a:ext cx="10820401" cy="5057904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zh-TW" altLang="en-US" dirty="0"/>
              <a:t> </a:t>
            </a:r>
            <a:r>
              <a:rPr lang="en-US" altLang="zh-TW" dirty="0"/>
              <a:t>(1)</a:t>
            </a:r>
            <a:r>
              <a:rPr lang="zh-TW" altLang="en-US" dirty="0"/>
              <a:t>行人只要注意左右，有沒有闖紅燈的車輛。 </a:t>
            </a:r>
          </a:p>
          <a:p>
            <a:pPr marL="0" indent="0">
              <a:buNone/>
              <a:defRPr/>
            </a:pPr>
            <a:r>
              <a:rPr lang="zh-TW" altLang="en-US" dirty="0"/>
              <a:t> </a:t>
            </a:r>
            <a:r>
              <a:rPr lang="en-US" altLang="zh-TW" dirty="0"/>
              <a:t>(2)</a:t>
            </a:r>
            <a:r>
              <a:rPr lang="zh-TW" altLang="en-US" dirty="0"/>
              <a:t>行人要時時注意，是否有闖紅燈車或是轉彎車。 </a:t>
            </a:r>
          </a:p>
          <a:p>
            <a:pPr marL="0" indent="0">
              <a:buNone/>
              <a:defRPr/>
            </a:pPr>
            <a:r>
              <a:rPr lang="zh-TW" altLang="en-US" dirty="0"/>
              <a:t> </a:t>
            </a:r>
            <a:r>
              <a:rPr lang="en-US" altLang="zh-TW" dirty="0"/>
              <a:t>(3)</a:t>
            </a:r>
            <a:r>
              <a:rPr lang="zh-TW" altLang="en-US" dirty="0"/>
              <a:t>車輛一定會讓行人先過，所以不用注意任何車輛。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3991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10551204" cy="646331"/>
          </a:xfrm>
        </p:spPr>
        <p:txBody>
          <a:bodyPr/>
          <a:lstStyle/>
          <a:p>
            <a:r>
              <a:rPr lang="en-US" altLang="zh-TW" dirty="0"/>
              <a:t> 4.</a:t>
            </a:r>
            <a:r>
              <a:rPr lang="zh-TW" altLang="en-US" dirty="0"/>
              <a:t>請問行人在綠燈穿越路口前，何者是正確的作為？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23</a:t>
            </a:fld>
            <a:endParaRPr lang="zh-TW" altLang="en-US" dirty="0"/>
          </a:p>
        </p:txBody>
      </p:sp>
      <p:pic>
        <p:nvPicPr>
          <p:cNvPr id="5" name="圖片 13" descr="小圖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5972" y="177053"/>
            <a:ext cx="830313" cy="8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投影片編號版面配置區 2"/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23</a:t>
            </a:fld>
            <a:endParaRPr lang="zh-TW" altLang="en-US" dirty="0"/>
          </a:p>
        </p:txBody>
      </p:sp>
      <p:sp>
        <p:nvSpPr>
          <p:cNvPr id="7" name="內容版面配置區 7"/>
          <p:cNvSpPr>
            <a:spLocks noGrp="1"/>
          </p:cNvSpPr>
          <p:nvPr>
            <p:ph idx="1"/>
          </p:nvPr>
        </p:nvSpPr>
        <p:spPr>
          <a:xfrm>
            <a:off x="914399" y="1002356"/>
            <a:ext cx="10820401" cy="5057904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/>
              <a:t>(1)</a:t>
            </a:r>
            <a:r>
              <a:rPr lang="zh-TW" altLang="en-US" dirty="0"/>
              <a:t>等待綠燈時應該要站在路緣，這樣綠燈一亮才可以馬上穿越路口。</a:t>
            </a:r>
          </a:p>
          <a:p>
            <a:pPr marL="0" indent="0">
              <a:buNone/>
            </a:pPr>
            <a:r>
              <a:rPr lang="en-US" altLang="zh-TW" dirty="0"/>
              <a:t>(2)</a:t>
            </a:r>
            <a:r>
              <a:rPr lang="zh-TW" altLang="en-US" dirty="0"/>
              <a:t>等候綠燈位置離路口邊緣三步，以避免被轉彎車撞到。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7629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3683895" cy="646331"/>
          </a:xfrm>
        </p:spPr>
        <p:txBody>
          <a:bodyPr/>
          <a:lstStyle/>
          <a:p>
            <a:r>
              <a:rPr lang="zh-TW" altLang="en-US" smtClean="0"/>
              <a:t>車禍怎麼發生呢</a:t>
            </a:r>
            <a:r>
              <a:rPr lang="en-US" altLang="zh-TW" smtClean="0"/>
              <a:t>?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駕駛忽略</a:t>
            </a:r>
            <a:r>
              <a:rPr lang="en-US" altLang="zh-TW" smtClean="0"/>
              <a:t>A</a:t>
            </a:r>
            <a:r>
              <a:rPr lang="zh-TW" altLang="en-US" smtClean="0"/>
              <a:t>柱問題，行人未注意轉彎車，造成事故發生。</a:t>
            </a:r>
            <a:endParaRPr lang="en-US" altLang="zh-TW" smtClean="0"/>
          </a:p>
          <a:p>
            <a:endParaRPr lang="zh-TW" altLang="en-US" dirty="0"/>
          </a:p>
        </p:txBody>
      </p:sp>
      <p:pic>
        <p:nvPicPr>
          <p:cNvPr id="5" name="圖片 13" descr="小圖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15972" y="177053"/>
            <a:ext cx="830313" cy="8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影片一-(剪輯)車輛因A柱遮蔽視線撞上行人">
            <a:hlinkClick r:id="" action="ppaction://media"/>
            <a:extLst>
              <a:ext uri="{FF2B5EF4-FFF2-40B4-BE49-F238E27FC236}">
                <a16:creationId xmlns:a16="http://schemas.microsoft.com/office/drawing/2014/main" id="{C550207D-D982-4F7B-B342-FD3E77B8F7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425" y="1579014"/>
            <a:ext cx="7115049" cy="4048615"/>
          </a:xfrm>
          <a:prstGeom prst="rect">
            <a:avLst/>
          </a:prstGeom>
        </p:spPr>
      </p:pic>
      <p:sp>
        <p:nvSpPr>
          <p:cNvPr id="11" name="投影片編號版面配置區 3">
            <a:extLst>
              <a:ext uri="{FF2B5EF4-FFF2-40B4-BE49-F238E27FC236}">
                <a16:creationId xmlns:a16="http://schemas.microsoft.com/office/drawing/2014/main" id="{45536400-0AFE-40E2-AC15-3942A6DAA267}"/>
              </a:ext>
            </a:extLst>
          </p:cNvPr>
          <p:cNvSpPr txBox="1">
            <a:spLocks/>
          </p:cNvSpPr>
          <p:nvPr/>
        </p:nvSpPr>
        <p:spPr>
          <a:xfrm>
            <a:off x="9363456" y="63338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3</a:t>
            </a:fld>
            <a:endParaRPr lang="zh-TW" altLang="en-US" dirty="0"/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24FBC6FB-5F73-462D-9197-4179E25E10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44" b="1422"/>
          <a:stretch/>
        </p:blipFill>
        <p:spPr>
          <a:xfrm>
            <a:off x="7848681" y="1465037"/>
            <a:ext cx="3796472" cy="4970931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31" name="弧形 5">
            <a:extLst>
              <a:ext uri="{FF2B5EF4-FFF2-40B4-BE49-F238E27FC236}">
                <a16:creationId xmlns:a16="http://schemas.microsoft.com/office/drawing/2014/main" id="{DE846C3B-7C1D-42B0-A8EC-509A2F8EF92D}"/>
              </a:ext>
            </a:extLst>
          </p:cNvPr>
          <p:cNvSpPr/>
          <p:nvPr/>
        </p:nvSpPr>
        <p:spPr>
          <a:xfrm rot="10800000">
            <a:off x="9590664" y="2129096"/>
            <a:ext cx="1706982" cy="2034318"/>
          </a:xfrm>
          <a:custGeom>
            <a:avLst/>
            <a:gdLst>
              <a:gd name="connsiteX0" fmla="*/ 876992 w 1753984"/>
              <a:gd name="connsiteY0" fmla="*/ 0 h 1413163"/>
              <a:gd name="connsiteX1" fmla="*/ 1753984 w 1753984"/>
              <a:gd name="connsiteY1" fmla="*/ 706582 h 1413163"/>
              <a:gd name="connsiteX2" fmla="*/ 876992 w 1753984"/>
              <a:gd name="connsiteY2" fmla="*/ 706582 h 1413163"/>
              <a:gd name="connsiteX3" fmla="*/ 876992 w 1753984"/>
              <a:gd name="connsiteY3" fmla="*/ 0 h 1413163"/>
              <a:gd name="connsiteX0" fmla="*/ 876992 w 1753984"/>
              <a:gd name="connsiteY0" fmla="*/ 0 h 1413163"/>
              <a:gd name="connsiteX1" fmla="*/ 1753984 w 1753984"/>
              <a:gd name="connsiteY1" fmla="*/ 706582 h 1413163"/>
              <a:gd name="connsiteX0" fmla="*/ 0 w 876992"/>
              <a:gd name="connsiteY0" fmla="*/ 0 h 706582"/>
              <a:gd name="connsiteX1" fmla="*/ 876992 w 876992"/>
              <a:gd name="connsiteY1" fmla="*/ 706582 h 706582"/>
              <a:gd name="connsiteX2" fmla="*/ 0 w 876992"/>
              <a:gd name="connsiteY2" fmla="*/ 706582 h 706582"/>
              <a:gd name="connsiteX3" fmla="*/ 0 w 876992"/>
              <a:gd name="connsiteY3" fmla="*/ 0 h 706582"/>
              <a:gd name="connsiteX0" fmla="*/ 0 w 876992"/>
              <a:gd name="connsiteY0" fmla="*/ 0 h 706582"/>
              <a:gd name="connsiteX1" fmla="*/ 818803 w 876992"/>
              <a:gd name="connsiteY1" fmla="*/ 606830 h 706582"/>
              <a:gd name="connsiteX0" fmla="*/ 0 w 876992"/>
              <a:gd name="connsiteY0" fmla="*/ 0 h 706582"/>
              <a:gd name="connsiteX1" fmla="*/ 876992 w 876992"/>
              <a:gd name="connsiteY1" fmla="*/ 706582 h 706582"/>
              <a:gd name="connsiteX2" fmla="*/ 0 w 876992"/>
              <a:gd name="connsiteY2" fmla="*/ 706582 h 706582"/>
              <a:gd name="connsiteX3" fmla="*/ 0 w 876992"/>
              <a:gd name="connsiteY3" fmla="*/ 0 h 706582"/>
              <a:gd name="connsiteX0" fmla="*/ 0 w 876992"/>
              <a:gd name="connsiteY0" fmla="*/ 0 h 706582"/>
              <a:gd name="connsiteX1" fmla="*/ 852054 w 876992"/>
              <a:gd name="connsiteY1" fmla="*/ 606830 h 706582"/>
              <a:gd name="connsiteX0" fmla="*/ 0 w 876992"/>
              <a:gd name="connsiteY0" fmla="*/ 0 h 706582"/>
              <a:gd name="connsiteX1" fmla="*/ 876992 w 876992"/>
              <a:gd name="connsiteY1" fmla="*/ 706582 h 706582"/>
              <a:gd name="connsiteX2" fmla="*/ 0 w 876992"/>
              <a:gd name="connsiteY2" fmla="*/ 706582 h 706582"/>
              <a:gd name="connsiteX3" fmla="*/ 0 w 876992"/>
              <a:gd name="connsiteY3" fmla="*/ 0 h 706582"/>
              <a:gd name="connsiteX0" fmla="*/ 0 w 876992"/>
              <a:gd name="connsiteY0" fmla="*/ 0 h 706582"/>
              <a:gd name="connsiteX1" fmla="*/ 818803 w 876992"/>
              <a:gd name="connsiteY1" fmla="*/ 623456 h 706582"/>
              <a:gd name="connsiteX0" fmla="*/ 0 w 876992"/>
              <a:gd name="connsiteY0" fmla="*/ 0 h 706582"/>
              <a:gd name="connsiteX1" fmla="*/ 876992 w 876992"/>
              <a:gd name="connsiteY1" fmla="*/ 706582 h 706582"/>
              <a:gd name="connsiteX2" fmla="*/ 0 w 876992"/>
              <a:gd name="connsiteY2" fmla="*/ 706582 h 706582"/>
              <a:gd name="connsiteX3" fmla="*/ 0 w 876992"/>
              <a:gd name="connsiteY3" fmla="*/ 0 h 706582"/>
              <a:gd name="connsiteX0" fmla="*/ 0 w 876992"/>
              <a:gd name="connsiteY0" fmla="*/ 0 h 706582"/>
              <a:gd name="connsiteX1" fmla="*/ 835428 w 876992"/>
              <a:gd name="connsiteY1" fmla="*/ 615144 h 706582"/>
              <a:gd name="connsiteX0" fmla="*/ 266007 w 1142999"/>
              <a:gd name="connsiteY0" fmla="*/ 108066 h 814648"/>
              <a:gd name="connsiteX1" fmla="*/ 1142999 w 1142999"/>
              <a:gd name="connsiteY1" fmla="*/ 814648 h 814648"/>
              <a:gd name="connsiteX2" fmla="*/ 266007 w 1142999"/>
              <a:gd name="connsiteY2" fmla="*/ 814648 h 814648"/>
              <a:gd name="connsiteX3" fmla="*/ 266007 w 1142999"/>
              <a:gd name="connsiteY3" fmla="*/ 108066 h 814648"/>
              <a:gd name="connsiteX0" fmla="*/ 0 w 1142999"/>
              <a:gd name="connsiteY0" fmla="*/ 0 h 814648"/>
              <a:gd name="connsiteX1" fmla="*/ 1101435 w 1142999"/>
              <a:gd name="connsiteY1" fmla="*/ 723210 h 814648"/>
              <a:gd name="connsiteX0" fmla="*/ 282632 w 1159624"/>
              <a:gd name="connsiteY0" fmla="*/ 49877 h 756459"/>
              <a:gd name="connsiteX1" fmla="*/ 1159624 w 1159624"/>
              <a:gd name="connsiteY1" fmla="*/ 756459 h 756459"/>
              <a:gd name="connsiteX2" fmla="*/ 282632 w 1159624"/>
              <a:gd name="connsiteY2" fmla="*/ 756459 h 756459"/>
              <a:gd name="connsiteX3" fmla="*/ 282632 w 1159624"/>
              <a:gd name="connsiteY3" fmla="*/ 49877 h 756459"/>
              <a:gd name="connsiteX0" fmla="*/ 0 w 1159624"/>
              <a:gd name="connsiteY0" fmla="*/ 0 h 756459"/>
              <a:gd name="connsiteX1" fmla="*/ 1118060 w 1159624"/>
              <a:gd name="connsiteY1" fmla="*/ 665021 h 756459"/>
              <a:gd name="connsiteX0" fmla="*/ 315883 w 1192875"/>
              <a:gd name="connsiteY0" fmla="*/ 108066 h 814648"/>
              <a:gd name="connsiteX1" fmla="*/ 1192875 w 1192875"/>
              <a:gd name="connsiteY1" fmla="*/ 814648 h 814648"/>
              <a:gd name="connsiteX2" fmla="*/ 315883 w 1192875"/>
              <a:gd name="connsiteY2" fmla="*/ 814648 h 814648"/>
              <a:gd name="connsiteX3" fmla="*/ 315883 w 1192875"/>
              <a:gd name="connsiteY3" fmla="*/ 108066 h 814648"/>
              <a:gd name="connsiteX0" fmla="*/ 0 w 1192875"/>
              <a:gd name="connsiteY0" fmla="*/ 0 h 814648"/>
              <a:gd name="connsiteX1" fmla="*/ 1151311 w 1192875"/>
              <a:gd name="connsiteY1" fmla="*/ 723210 h 814648"/>
              <a:gd name="connsiteX0" fmla="*/ 315883 w 1192875"/>
              <a:gd name="connsiteY0" fmla="*/ 49877 h 756459"/>
              <a:gd name="connsiteX1" fmla="*/ 1192875 w 1192875"/>
              <a:gd name="connsiteY1" fmla="*/ 756459 h 756459"/>
              <a:gd name="connsiteX2" fmla="*/ 315883 w 1192875"/>
              <a:gd name="connsiteY2" fmla="*/ 756459 h 756459"/>
              <a:gd name="connsiteX3" fmla="*/ 315883 w 1192875"/>
              <a:gd name="connsiteY3" fmla="*/ 49877 h 756459"/>
              <a:gd name="connsiteX0" fmla="*/ 0 w 1192875"/>
              <a:gd name="connsiteY0" fmla="*/ 0 h 756459"/>
              <a:gd name="connsiteX1" fmla="*/ 1151311 w 1192875"/>
              <a:gd name="connsiteY1" fmla="*/ 665021 h 756459"/>
              <a:gd name="connsiteX0" fmla="*/ 0 w 876992"/>
              <a:gd name="connsiteY0" fmla="*/ 35589 h 742171"/>
              <a:gd name="connsiteX1" fmla="*/ 876992 w 876992"/>
              <a:gd name="connsiteY1" fmla="*/ 742171 h 742171"/>
              <a:gd name="connsiteX2" fmla="*/ 0 w 876992"/>
              <a:gd name="connsiteY2" fmla="*/ 742171 h 742171"/>
              <a:gd name="connsiteX3" fmla="*/ 0 w 876992"/>
              <a:gd name="connsiteY3" fmla="*/ 35589 h 742171"/>
              <a:gd name="connsiteX0" fmla="*/ 41199 w 876992"/>
              <a:gd name="connsiteY0" fmla="*/ 0 h 742171"/>
              <a:gd name="connsiteX1" fmla="*/ 835428 w 876992"/>
              <a:gd name="connsiteY1" fmla="*/ 650733 h 742171"/>
              <a:gd name="connsiteX0" fmla="*/ 0 w 876992"/>
              <a:gd name="connsiteY0" fmla="*/ 35589 h 742171"/>
              <a:gd name="connsiteX1" fmla="*/ 876992 w 876992"/>
              <a:gd name="connsiteY1" fmla="*/ 742171 h 742171"/>
              <a:gd name="connsiteX2" fmla="*/ 0 w 876992"/>
              <a:gd name="connsiteY2" fmla="*/ 742171 h 742171"/>
              <a:gd name="connsiteX3" fmla="*/ 0 w 876992"/>
              <a:gd name="connsiteY3" fmla="*/ 35589 h 742171"/>
              <a:gd name="connsiteX0" fmla="*/ 27103 w 876992"/>
              <a:gd name="connsiteY0" fmla="*/ 0 h 742171"/>
              <a:gd name="connsiteX1" fmla="*/ 835428 w 876992"/>
              <a:gd name="connsiteY1" fmla="*/ 650733 h 742171"/>
              <a:gd name="connsiteX0" fmla="*/ 85659 w 962651"/>
              <a:gd name="connsiteY0" fmla="*/ 35589 h 742171"/>
              <a:gd name="connsiteX1" fmla="*/ 962651 w 962651"/>
              <a:gd name="connsiteY1" fmla="*/ 742171 h 742171"/>
              <a:gd name="connsiteX2" fmla="*/ 85659 w 962651"/>
              <a:gd name="connsiteY2" fmla="*/ 742171 h 742171"/>
              <a:gd name="connsiteX3" fmla="*/ 85659 w 962651"/>
              <a:gd name="connsiteY3" fmla="*/ 35589 h 742171"/>
              <a:gd name="connsiteX0" fmla="*/ 0 w 962651"/>
              <a:gd name="connsiteY0" fmla="*/ 0 h 742171"/>
              <a:gd name="connsiteX1" fmla="*/ 921087 w 962651"/>
              <a:gd name="connsiteY1" fmla="*/ 650733 h 742171"/>
              <a:gd name="connsiteX0" fmla="*/ 179628 w 1056620"/>
              <a:gd name="connsiteY0" fmla="*/ 35589 h 742171"/>
              <a:gd name="connsiteX1" fmla="*/ 1056620 w 1056620"/>
              <a:gd name="connsiteY1" fmla="*/ 742171 h 742171"/>
              <a:gd name="connsiteX2" fmla="*/ 179628 w 1056620"/>
              <a:gd name="connsiteY2" fmla="*/ 742171 h 742171"/>
              <a:gd name="connsiteX3" fmla="*/ 179628 w 1056620"/>
              <a:gd name="connsiteY3" fmla="*/ 35589 h 742171"/>
              <a:gd name="connsiteX0" fmla="*/ 0 w 1056620"/>
              <a:gd name="connsiteY0" fmla="*/ 0 h 742171"/>
              <a:gd name="connsiteX1" fmla="*/ 1015056 w 1056620"/>
              <a:gd name="connsiteY1" fmla="*/ 650733 h 742171"/>
              <a:gd name="connsiteX0" fmla="*/ 0 w 876992"/>
              <a:gd name="connsiteY0" fmla="*/ 40352 h 746934"/>
              <a:gd name="connsiteX1" fmla="*/ 876992 w 876992"/>
              <a:gd name="connsiteY1" fmla="*/ 746934 h 746934"/>
              <a:gd name="connsiteX2" fmla="*/ 0 w 876992"/>
              <a:gd name="connsiteY2" fmla="*/ 746934 h 746934"/>
              <a:gd name="connsiteX3" fmla="*/ 0 w 876992"/>
              <a:gd name="connsiteY3" fmla="*/ 40352 h 746934"/>
              <a:gd name="connsiteX0" fmla="*/ 41199 w 876992"/>
              <a:gd name="connsiteY0" fmla="*/ 0 h 746934"/>
              <a:gd name="connsiteX1" fmla="*/ 835428 w 876992"/>
              <a:gd name="connsiteY1" fmla="*/ 655496 h 746934"/>
              <a:gd name="connsiteX0" fmla="*/ 0 w 876992"/>
              <a:gd name="connsiteY0" fmla="*/ 40352 h 1759015"/>
              <a:gd name="connsiteX1" fmla="*/ 876992 w 876992"/>
              <a:gd name="connsiteY1" fmla="*/ 746934 h 1759015"/>
              <a:gd name="connsiteX2" fmla="*/ 0 w 876992"/>
              <a:gd name="connsiteY2" fmla="*/ 746934 h 1759015"/>
              <a:gd name="connsiteX3" fmla="*/ 0 w 876992"/>
              <a:gd name="connsiteY3" fmla="*/ 40352 h 1759015"/>
              <a:gd name="connsiteX0" fmla="*/ 41199 w 876992"/>
              <a:gd name="connsiteY0" fmla="*/ 0 h 1759015"/>
              <a:gd name="connsiteX1" fmla="*/ 869165 w 876992"/>
              <a:gd name="connsiteY1" fmla="*/ 1759015 h 1759015"/>
              <a:gd name="connsiteX0" fmla="*/ 0 w 876992"/>
              <a:gd name="connsiteY0" fmla="*/ 40417 h 1759080"/>
              <a:gd name="connsiteX1" fmla="*/ 876992 w 876992"/>
              <a:gd name="connsiteY1" fmla="*/ 746999 h 1759080"/>
              <a:gd name="connsiteX2" fmla="*/ 0 w 876992"/>
              <a:gd name="connsiteY2" fmla="*/ 746999 h 1759080"/>
              <a:gd name="connsiteX3" fmla="*/ 0 w 876992"/>
              <a:gd name="connsiteY3" fmla="*/ 40417 h 1759080"/>
              <a:gd name="connsiteX0" fmla="*/ 41199 w 876992"/>
              <a:gd name="connsiteY0" fmla="*/ 65 h 1759080"/>
              <a:gd name="connsiteX1" fmla="*/ 869165 w 876992"/>
              <a:gd name="connsiteY1" fmla="*/ 1759080 h 1759080"/>
              <a:gd name="connsiteX0" fmla="*/ 0 w 881131"/>
              <a:gd name="connsiteY0" fmla="*/ 40352 h 1759015"/>
              <a:gd name="connsiteX1" fmla="*/ 876992 w 881131"/>
              <a:gd name="connsiteY1" fmla="*/ 746934 h 1759015"/>
              <a:gd name="connsiteX2" fmla="*/ 0 w 881131"/>
              <a:gd name="connsiteY2" fmla="*/ 746934 h 1759015"/>
              <a:gd name="connsiteX3" fmla="*/ 0 w 881131"/>
              <a:gd name="connsiteY3" fmla="*/ 40352 h 1759015"/>
              <a:gd name="connsiteX0" fmla="*/ 41199 w 881131"/>
              <a:gd name="connsiteY0" fmla="*/ 0 h 1759015"/>
              <a:gd name="connsiteX1" fmla="*/ 869165 w 881131"/>
              <a:gd name="connsiteY1" fmla="*/ 1759015 h 1759015"/>
              <a:gd name="connsiteX0" fmla="*/ 0 w 878874"/>
              <a:gd name="connsiteY0" fmla="*/ 40352 h 1759015"/>
              <a:gd name="connsiteX1" fmla="*/ 876992 w 878874"/>
              <a:gd name="connsiteY1" fmla="*/ 746934 h 1759015"/>
              <a:gd name="connsiteX2" fmla="*/ 0 w 878874"/>
              <a:gd name="connsiteY2" fmla="*/ 746934 h 1759015"/>
              <a:gd name="connsiteX3" fmla="*/ 0 w 878874"/>
              <a:gd name="connsiteY3" fmla="*/ 40352 h 1759015"/>
              <a:gd name="connsiteX0" fmla="*/ 41199 w 878874"/>
              <a:gd name="connsiteY0" fmla="*/ 0 h 1759015"/>
              <a:gd name="connsiteX1" fmla="*/ 869165 w 878874"/>
              <a:gd name="connsiteY1" fmla="*/ 1759015 h 1759015"/>
              <a:gd name="connsiteX0" fmla="*/ 0 w 882128"/>
              <a:gd name="connsiteY0" fmla="*/ 40352 h 1759015"/>
              <a:gd name="connsiteX1" fmla="*/ 876992 w 882128"/>
              <a:gd name="connsiteY1" fmla="*/ 746934 h 1759015"/>
              <a:gd name="connsiteX2" fmla="*/ 0 w 882128"/>
              <a:gd name="connsiteY2" fmla="*/ 746934 h 1759015"/>
              <a:gd name="connsiteX3" fmla="*/ 0 w 882128"/>
              <a:gd name="connsiteY3" fmla="*/ 40352 h 1759015"/>
              <a:gd name="connsiteX0" fmla="*/ 41199 w 882128"/>
              <a:gd name="connsiteY0" fmla="*/ 0 h 1759015"/>
              <a:gd name="connsiteX1" fmla="*/ 869165 w 882128"/>
              <a:gd name="connsiteY1" fmla="*/ 1759015 h 1759015"/>
              <a:gd name="connsiteX0" fmla="*/ 0 w 876992"/>
              <a:gd name="connsiteY0" fmla="*/ 40352 h 1759015"/>
              <a:gd name="connsiteX1" fmla="*/ 876992 w 876992"/>
              <a:gd name="connsiteY1" fmla="*/ 746934 h 1759015"/>
              <a:gd name="connsiteX2" fmla="*/ 0 w 876992"/>
              <a:gd name="connsiteY2" fmla="*/ 746934 h 1759015"/>
              <a:gd name="connsiteX3" fmla="*/ 0 w 876992"/>
              <a:gd name="connsiteY3" fmla="*/ 40352 h 1759015"/>
              <a:gd name="connsiteX0" fmla="*/ 41199 w 876992"/>
              <a:gd name="connsiteY0" fmla="*/ 0 h 1759015"/>
              <a:gd name="connsiteX1" fmla="*/ 869165 w 876992"/>
              <a:gd name="connsiteY1" fmla="*/ 1759015 h 1759015"/>
              <a:gd name="connsiteX0" fmla="*/ 0 w 876992"/>
              <a:gd name="connsiteY0" fmla="*/ 40352 h 1759015"/>
              <a:gd name="connsiteX1" fmla="*/ 876992 w 876992"/>
              <a:gd name="connsiteY1" fmla="*/ 746934 h 1759015"/>
              <a:gd name="connsiteX2" fmla="*/ 0 w 876992"/>
              <a:gd name="connsiteY2" fmla="*/ 746934 h 1759015"/>
              <a:gd name="connsiteX3" fmla="*/ 0 w 876992"/>
              <a:gd name="connsiteY3" fmla="*/ 40352 h 1759015"/>
              <a:gd name="connsiteX0" fmla="*/ 41199 w 876992"/>
              <a:gd name="connsiteY0" fmla="*/ 0 h 1759015"/>
              <a:gd name="connsiteX1" fmla="*/ 869165 w 876992"/>
              <a:gd name="connsiteY1" fmla="*/ 1759015 h 175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76992" h="1759015" stroke="0" extrusionOk="0">
                <a:moveTo>
                  <a:pt x="0" y="40352"/>
                </a:moveTo>
                <a:cubicBezTo>
                  <a:pt x="484349" y="40352"/>
                  <a:pt x="876992" y="356700"/>
                  <a:pt x="876992" y="746934"/>
                </a:cubicBezTo>
                <a:lnTo>
                  <a:pt x="0" y="746934"/>
                </a:lnTo>
                <a:lnTo>
                  <a:pt x="0" y="40352"/>
                </a:lnTo>
                <a:close/>
              </a:path>
              <a:path w="876992" h="1759015" fill="none">
                <a:moveTo>
                  <a:pt x="41199" y="0"/>
                </a:moveTo>
                <a:cubicBezTo>
                  <a:pt x="690016" y="49596"/>
                  <a:pt x="907118" y="197068"/>
                  <a:pt x="869165" y="1759015"/>
                </a:cubicBezTo>
              </a:path>
            </a:pathLst>
          </a:custGeom>
          <a:ln w="57150">
            <a:solidFill>
              <a:srgbClr val="92D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820D7CD7-8D8D-4B18-936E-BA3477D910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07492" y="2126527"/>
            <a:ext cx="310848" cy="677194"/>
          </a:xfrm>
          <a:prstGeom prst="rect">
            <a:avLst/>
          </a:prstGeom>
        </p:spPr>
      </p:pic>
      <p:grpSp>
        <p:nvGrpSpPr>
          <p:cNvPr id="33" name="群組 32">
            <a:extLst>
              <a:ext uri="{FF2B5EF4-FFF2-40B4-BE49-F238E27FC236}">
                <a16:creationId xmlns:a16="http://schemas.microsoft.com/office/drawing/2014/main" id="{E9919634-AE8E-421E-B36B-E2E2D3AD2EC1}"/>
              </a:ext>
            </a:extLst>
          </p:cNvPr>
          <p:cNvGrpSpPr/>
          <p:nvPr/>
        </p:nvGrpSpPr>
        <p:grpSpPr>
          <a:xfrm>
            <a:off x="10540659" y="5669485"/>
            <a:ext cx="1037259" cy="840871"/>
            <a:chOff x="9760731" y="4195821"/>
            <a:chExt cx="1286758" cy="1157805"/>
          </a:xfrm>
        </p:grpSpPr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CC910267-FB06-4E02-A413-79A325E289EA}"/>
                </a:ext>
              </a:extLst>
            </p:cNvPr>
            <p:cNvSpPr txBox="1"/>
            <p:nvPr/>
          </p:nvSpPr>
          <p:spPr>
            <a:xfrm>
              <a:off x="9763007" y="4887467"/>
              <a:ext cx="1284482" cy="466159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FDAC1148-EC6A-4CE4-AB25-CFCDB9133F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60731" y="4195821"/>
              <a:ext cx="340421" cy="149019"/>
            </a:xfrm>
            <a:prstGeom prst="rect">
              <a:avLst/>
            </a:prstGeom>
          </p:spPr>
        </p:pic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A01BC61F-945F-4941-A876-11011557B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64310" y="4380968"/>
              <a:ext cx="935493" cy="487077"/>
            </a:xfrm>
            <a:prstGeom prst="rect">
              <a:avLst/>
            </a:prstGeom>
          </p:spPr>
        </p:pic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56A8E97E-7401-4A7E-93BA-A6864CD2025E}"/>
              </a:ext>
            </a:extLst>
          </p:cNvPr>
          <p:cNvGrpSpPr/>
          <p:nvPr/>
        </p:nvGrpSpPr>
        <p:grpSpPr>
          <a:xfrm>
            <a:off x="7712479" y="5091263"/>
            <a:ext cx="1001213" cy="1172062"/>
            <a:chOff x="10353090" y="694664"/>
            <a:chExt cx="1077890" cy="1291722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ADA2EDC5-FCB2-4691-9EFC-EB380C235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5400000">
              <a:off x="11010032" y="825451"/>
              <a:ext cx="340421" cy="149019"/>
            </a:xfrm>
            <a:prstGeom prst="rect">
              <a:avLst/>
            </a:prstGeom>
          </p:spPr>
        </p:pic>
        <p:pic>
          <p:nvPicPr>
            <p:cNvPr id="39" name="圖片 38">
              <a:extLst>
                <a:ext uri="{FF2B5EF4-FFF2-40B4-BE49-F238E27FC236}">
                  <a16:creationId xmlns:a16="http://schemas.microsoft.com/office/drawing/2014/main" id="{99DCE9B7-01CD-4F37-BEB3-704E2A08B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5400000">
              <a:off x="10377502" y="911308"/>
              <a:ext cx="903931" cy="470644"/>
            </a:xfrm>
            <a:prstGeom prst="rect">
              <a:avLst/>
            </a:prstGeom>
          </p:spPr>
        </p:pic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9E4D4FF7-0FD3-4360-B936-9462BF77BB28}"/>
                </a:ext>
              </a:extLst>
            </p:cNvPr>
            <p:cNvSpPr/>
            <p:nvPr/>
          </p:nvSpPr>
          <p:spPr>
            <a:xfrm>
              <a:off x="10353090" y="1613268"/>
              <a:ext cx="1077890" cy="373118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>
              <a:spAutoFit/>
            </a:bodyPr>
            <a:lstStyle/>
            <a:p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車輛紅燈</a:t>
              </a:r>
            </a:p>
          </p:txBody>
        </p:sp>
      </p:grp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080364AC-79D0-41C3-A6E8-0FBE0E838C00}"/>
              </a:ext>
            </a:extLst>
          </p:cNvPr>
          <p:cNvGrpSpPr/>
          <p:nvPr/>
        </p:nvGrpSpPr>
        <p:grpSpPr>
          <a:xfrm rot="10800000">
            <a:off x="8030541" y="1465038"/>
            <a:ext cx="1037259" cy="840871"/>
            <a:chOff x="9760731" y="4195821"/>
            <a:chExt cx="1286758" cy="1157805"/>
          </a:xfrm>
        </p:grpSpPr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31FF3937-E5F0-4696-BF95-440DE264A9DF}"/>
                </a:ext>
              </a:extLst>
            </p:cNvPr>
            <p:cNvSpPr txBox="1"/>
            <p:nvPr/>
          </p:nvSpPr>
          <p:spPr>
            <a:xfrm rot="10800000">
              <a:off x="9763007" y="4887467"/>
              <a:ext cx="1284482" cy="466159"/>
            </a:xfrm>
            <a:prstGeom prst="rect">
              <a:avLst/>
            </a:prstGeom>
            <a:solidFill>
              <a:srgbClr val="33FF3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車輛綠燈</a:t>
              </a:r>
            </a:p>
          </p:txBody>
        </p:sp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FE51DFA4-7E7B-4D61-8A6D-D4F23250A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760731" y="4195821"/>
              <a:ext cx="340421" cy="149019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401FCF26-ADD4-4695-9FF5-4DB5D3BD4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764310" y="4380968"/>
              <a:ext cx="935493" cy="487077"/>
            </a:xfrm>
            <a:prstGeom prst="rect">
              <a:avLst/>
            </a:prstGeom>
          </p:spPr>
        </p:pic>
      </p:grpSp>
      <p:sp>
        <p:nvSpPr>
          <p:cNvPr id="45" name="矩形 44">
            <a:extLst>
              <a:ext uri="{FF2B5EF4-FFF2-40B4-BE49-F238E27FC236}">
                <a16:creationId xmlns:a16="http://schemas.microsoft.com/office/drawing/2014/main" id="{F2439DD9-2F00-4638-996B-58E2F13A4C5F}"/>
              </a:ext>
            </a:extLst>
          </p:cNvPr>
          <p:cNvSpPr/>
          <p:nvPr/>
        </p:nvSpPr>
        <p:spPr>
          <a:xfrm>
            <a:off x="9484851" y="1465038"/>
            <a:ext cx="242958" cy="577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52FFFEBA-BAB5-4516-9C63-66EB5AA43D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 flipH="1">
            <a:off x="9541123" y="1644267"/>
            <a:ext cx="146495" cy="420497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BE8A151C-F340-4446-8F57-7F27AD07C5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32883" y="3952258"/>
            <a:ext cx="310848" cy="332231"/>
          </a:xfrm>
          <a:prstGeom prst="rect">
            <a:avLst/>
          </a:prstGeom>
        </p:spPr>
      </p:pic>
      <p:cxnSp>
        <p:nvCxnSpPr>
          <p:cNvPr id="48" name="直線接點 47">
            <a:extLst>
              <a:ext uri="{FF2B5EF4-FFF2-40B4-BE49-F238E27FC236}">
                <a16:creationId xmlns:a16="http://schemas.microsoft.com/office/drawing/2014/main" id="{8386041A-F1E6-4C9E-AADD-2FF19AC4C904}"/>
              </a:ext>
            </a:extLst>
          </p:cNvPr>
          <p:cNvCxnSpPr/>
          <p:nvPr/>
        </p:nvCxnSpPr>
        <p:spPr>
          <a:xfrm>
            <a:off x="10781237" y="2969901"/>
            <a:ext cx="33836" cy="169462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41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7" dur="17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1.66667E-6 0.15903 C -1.66667E-6 0.2287 0.02774 0.32083 0.0513 0.32083 L 0.10417 0.32083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16042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33333E-6 L -0.00131 0.2150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1" grpId="0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4</a:t>
            </a:fld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TW" altLang="en-US" b="1" smtClean="0">
                <a:solidFill>
                  <a:srgbClr val="FF0000"/>
                </a:solidFill>
              </a:rPr>
              <a:t>駕駛忽略</a:t>
            </a:r>
            <a:r>
              <a:rPr lang="en-US" altLang="zh-TW" b="1" smtClean="0">
                <a:solidFill>
                  <a:srgbClr val="FF0000"/>
                </a:solidFill>
              </a:rPr>
              <a:t>A</a:t>
            </a:r>
            <a:r>
              <a:rPr lang="zh-TW" altLang="en-US" b="1" smtClean="0">
                <a:solidFill>
                  <a:srgbClr val="FF0000"/>
                </a:solidFill>
              </a:rPr>
              <a:t>柱問題，行人未注意轉彎車</a:t>
            </a:r>
            <a:r>
              <a:rPr lang="zh-TW" altLang="en-US" smtClean="0"/>
              <a:t>，</a:t>
            </a:r>
            <a:endParaRPr lang="en-US" altLang="zh-TW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mtClean="0"/>
              <a:t>   </a:t>
            </a:r>
            <a:r>
              <a:rPr lang="zh-TW" altLang="en-US" smtClean="0"/>
              <a:t>造成事故發生。</a:t>
            </a:r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6" name="影片二－(剪輯)公車右轉因A柱遮蔽視線撞上行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479" y="1941912"/>
            <a:ext cx="6676454" cy="375550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9CD7E3F-4CB5-4614-8761-E3669EF76F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11" t="30786" r="20603" b="14713"/>
          <a:stretch/>
        </p:blipFill>
        <p:spPr>
          <a:xfrm rot="16200000">
            <a:off x="7054029" y="1662043"/>
            <a:ext cx="4870686" cy="372739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B4D21D6-1D90-4C28-8548-D3A6E4E9F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1278" y="5153099"/>
            <a:ext cx="1030157" cy="428796"/>
          </a:xfrm>
          <a:prstGeom prst="rect">
            <a:avLst/>
          </a:prstGeom>
        </p:spPr>
      </p:pic>
      <p:cxnSp>
        <p:nvCxnSpPr>
          <p:cNvPr id="9" name="直線單箭頭接點 8">
            <a:extLst>
              <a:ext uri="{FF2B5EF4-FFF2-40B4-BE49-F238E27FC236}">
                <a16:creationId xmlns:a16="http://schemas.microsoft.com/office/drawing/2014/main" id="{361D511F-E6DF-4B24-9E9B-27A039EBD446}"/>
              </a:ext>
            </a:extLst>
          </p:cNvPr>
          <p:cNvCxnSpPr>
            <a:cxnSpLocks/>
          </p:cNvCxnSpPr>
          <p:nvPr/>
        </p:nvCxnSpPr>
        <p:spPr>
          <a:xfrm flipV="1">
            <a:off x="10219756" y="3545626"/>
            <a:ext cx="7474" cy="1068579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92675888-78E4-46CF-BE8D-8D82B01E7395}"/>
              </a:ext>
            </a:extLst>
          </p:cNvPr>
          <p:cNvSpPr/>
          <p:nvPr/>
        </p:nvSpPr>
        <p:spPr>
          <a:xfrm>
            <a:off x="10706168" y="4522773"/>
            <a:ext cx="1042677" cy="31915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行人綠燈</a:t>
            </a:r>
          </a:p>
        </p:txBody>
      </p:sp>
      <p:sp>
        <p:nvSpPr>
          <p:cNvPr id="11" name="弧形 5">
            <a:extLst>
              <a:ext uri="{FF2B5EF4-FFF2-40B4-BE49-F238E27FC236}">
                <a16:creationId xmlns:a16="http://schemas.microsoft.com/office/drawing/2014/main" id="{BECD6BF5-046A-47B9-8F9F-41F77362F319}"/>
              </a:ext>
            </a:extLst>
          </p:cNvPr>
          <p:cNvSpPr/>
          <p:nvPr/>
        </p:nvSpPr>
        <p:spPr>
          <a:xfrm rot="10800000" flipV="1">
            <a:off x="9489371" y="4155295"/>
            <a:ext cx="2181022" cy="1640595"/>
          </a:xfrm>
          <a:custGeom>
            <a:avLst/>
            <a:gdLst>
              <a:gd name="connsiteX0" fmla="*/ 876992 w 1753984"/>
              <a:gd name="connsiteY0" fmla="*/ 0 h 1413163"/>
              <a:gd name="connsiteX1" fmla="*/ 1753984 w 1753984"/>
              <a:gd name="connsiteY1" fmla="*/ 706582 h 1413163"/>
              <a:gd name="connsiteX2" fmla="*/ 876992 w 1753984"/>
              <a:gd name="connsiteY2" fmla="*/ 706582 h 1413163"/>
              <a:gd name="connsiteX3" fmla="*/ 876992 w 1753984"/>
              <a:gd name="connsiteY3" fmla="*/ 0 h 1413163"/>
              <a:gd name="connsiteX0" fmla="*/ 876992 w 1753984"/>
              <a:gd name="connsiteY0" fmla="*/ 0 h 1413163"/>
              <a:gd name="connsiteX1" fmla="*/ 1753984 w 1753984"/>
              <a:gd name="connsiteY1" fmla="*/ 706582 h 1413163"/>
              <a:gd name="connsiteX0" fmla="*/ 0 w 876992"/>
              <a:gd name="connsiteY0" fmla="*/ 0 h 706582"/>
              <a:gd name="connsiteX1" fmla="*/ 876992 w 876992"/>
              <a:gd name="connsiteY1" fmla="*/ 706582 h 706582"/>
              <a:gd name="connsiteX2" fmla="*/ 0 w 876992"/>
              <a:gd name="connsiteY2" fmla="*/ 706582 h 706582"/>
              <a:gd name="connsiteX3" fmla="*/ 0 w 876992"/>
              <a:gd name="connsiteY3" fmla="*/ 0 h 706582"/>
              <a:gd name="connsiteX0" fmla="*/ 0 w 876992"/>
              <a:gd name="connsiteY0" fmla="*/ 0 h 706582"/>
              <a:gd name="connsiteX1" fmla="*/ 818803 w 876992"/>
              <a:gd name="connsiteY1" fmla="*/ 606830 h 706582"/>
              <a:gd name="connsiteX0" fmla="*/ 0 w 876992"/>
              <a:gd name="connsiteY0" fmla="*/ 0 h 706582"/>
              <a:gd name="connsiteX1" fmla="*/ 876992 w 876992"/>
              <a:gd name="connsiteY1" fmla="*/ 706582 h 706582"/>
              <a:gd name="connsiteX2" fmla="*/ 0 w 876992"/>
              <a:gd name="connsiteY2" fmla="*/ 706582 h 706582"/>
              <a:gd name="connsiteX3" fmla="*/ 0 w 876992"/>
              <a:gd name="connsiteY3" fmla="*/ 0 h 706582"/>
              <a:gd name="connsiteX0" fmla="*/ 0 w 876992"/>
              <a:gd name="connsiteY0" fmla="*/ 0 h 706582"/>
              <a:gd name="connsiteX1" fmla="*/ 852054 w 876992"/>
              <a:gd name="connsiteY1" fmla="*/ 606830 h 706582"/>
              <a:gd name="connsiteX0" fmla="*/ 0 w 876992"/>
              <a:gd name="connsiteY0" fmla="*/ 0 h 706582"/>
              <a:gd name="connsiteX1" fmla="*/ 876992 w 876992"/>
              <a:gd name="connsiteY1" fmla="*/ 706582 h 706582"/>
              <a:gd name="connsiteX2" fmla="*/ 0 w 876992"/>
              <a:gd name="connsiteY2" fmla="*/ 706582 h 706582"/>
              <a:gd name="connsiteX3" fmla="*/ 0 w 876992"/>
              <a:gd name="connsiteY3" fmla="*/ 0 h 706582"/>
              <a:gd name="connsiteX0" fmla="*/ 0 w 876992"/>
              <a:gd name="connsiteY0" fmla="*/ 0 h 706582"/>
              <a:gd name="connsiteX1" fmla="*/ 818803 w 876992"/>
              <a:gd name="connsiteY1" fmla="*/ 623456 h 706582"/>
              <a:gd name="connsiteX0" fmla="*/ 0 w 876992"/>
              <a:gd name="connsiteY0" fmla="*/ 0 h 706582"/>
              <a:gd name="connsiteX1" fmla="*/ 876992 w 876992"/>
              <a:gd name="connsiteY1" fmla="*/ 706582 h 706582"/>
              <a:gd name="connsiteX2" fmla="*/ 0 w 876992"/>
              <a:gd name="connsiteY2" fmla="*/ 706582 h 706582"/>
              <a:gd name="connsiteX3" fmla="*/ 0 w 876992"/>
              <a:gd name="connsiteY3" fmla="*/ 0 h 706582"/>
              <a:gd name="connsiteX0" fmla="*/ 0 w 876992"/>
              <a:gd name="connsiteY0" fmla="*/ 0 h 706582"/>
              <a:gd name="connsiteX1" fmla="*/ 835428 w 876992"/>
              <a:gd name="connsiteY1" fmla="*/ 615144 h 706582"/>
              <a:gd name="connsiteX0" fmla="*/ 266007 w 1142999"/>
              <a:gd name="connsiteY0" fmla="*/ 108066 h 814648"/>
              <a:gd name="connsiteX1" fmla="*/ 1142999 w 1142999"/>
              <a:gd name="connsiteY1" fmla="*/ 814648 h 814648"/>
              <a:gd name="connsiteX2" fmla="*/ 266007 w 1142999"/>
              <a:gd name="connsiteY2" fmla="*/ 814648 h 814648"/>
              <a:gd name="connsiteX3" fmla="*/ 266007 w 1142999"/>
              <a:gd name="connsiteY3" fmla="*/ 108066 h 814648"/>
              <a:gd name="connsiteX0" fmla="*/ 0 w 1142999"/>
              <a:gd name="connsiteY0" fmla="*/ 0 h 814648"/>
              <a:gd name="connsiteX1" fmla="*/ 1101435 w 1142999"/>
              <a:gd name="connsiteY1" fmla="*/ 723210 h 814648"/>
              <a:gd name="connsiteX0" fmla="*/ 282632 w 1159624"/>
              <a:gd name="connsiteY0" fmla="*/ 49877 h 756459"/>
              <a:gd name="connsiteX1" fmla="*/ 1159624 w 1159624"/>
              <a:gd name="connsiteY1" fmla="*/ 756459 h 756459"/>
              <a:gd name="connsiteX2" fmla="*/ 282632 w 1159624"/>
              <a:gd name="connsiteY2" fmla="*/ 756459 h 756459"/>
              <a:gd name="connsiteX3" fmla="*/ 282632 w 1159624"/>
              <a:gd name="connsiteY3" fmla="*/ 49877 h 756459"/>
              <a:gd name="connsiteX0" fmla="*/ 0 w 1159624"/>
              <a:gd name="connsiteY0" fmla="*/ 0 h 756459"/>
              <a:gd name="connsiteX1" fmla="*/ 1118060 w 1159624"/>
              <a:gd name="connsiteY1" fmla="*/ 665021 h 756459"/>
              <a:gd name="connsiteX0" fmla="*/ 315883 w 1192875"/>
              <a:gd name="connsiteY0" fmla="*/ 108066 h 814648"/>
              <a:gd name="connsiteX1" fmla="*/ 1192875 w 1192875"/>
              <a:gd name="connsiteY1" fmla="*/ 814648 h 814648"/>
              <a:gd name="connsiteX2" fmla="*/ 315883 w 1192875"/>
              <a:gd name="connsiteY2" fmla="*/ 814648 h 814648"/>
              <a:gd name="connsiteX3" fmla="*/ 315883 w 1192875"/>
              <a:gd name="connsiteY3" fmla="*/ 108066 h 814648"/>
              <a:gd name="connsiteX0" fmla="*/ 0 w 1192875"/>
              <a:gd name="connsiteY0" fmla="*/ 0 h 814648"/>
              <a:gd name="connsiteX1" fmla="*/ 1151311 w 1192875"/>
              <a:gd name="connsiteY1" fmla="*/ 723210 h 814648"/>
              <a:gd name="connsiteX0" fmla="*/ 315883 w 1192875"/>
              <a:gd name="connsiteY0" fmla="*/ 49877 h 756459"/>
              <a:gd name="connsiteX1" fmla="*/ 1192875 w 1192875"/>
              <a:gd name="connsiteY1" fmla="*/ 756459 h 756459"/>
              <a:gd name="connsiteX2" fmla="*/ 315883 w 1192875"/>
              <a:gd name="connsiteY2" fmla="*/ 756459 h 756459"/>
              <a:gd name="connsiteX3" fmla="*/ 315883 w 1192875"/>
              <a:gd name="connsiteY3" fmla="*/ 49877 h 756459"/>
              <a:gd name="connsiteX0" fmla="*/ 0 w 1192875"/>
              <a:gd name="connsiteY0" fmla="*/ 0 h 756459"/>
              <a:gd name="connsiteX1" fmla="*/ 1151311 w 1192875"/>
              <a:gd name="connsiteY1" fmla="*/ 665021 h 756459"/>
              <a:gd name="connsiteX0" fmla="*/ 0 w 876992"/>
              <a:gd name="connsiteY0" fmla="*/ 35589 h 742171"/>
              <a:gd name="connsiteX1" fmla="*/ 876992 w 876992"/>
              <a:gd name="connsiteY1" fmla="*/ 742171 h 742171"/>
              <a:gd name="connsiteX2" fmla="*/ 0 w 876992"/>
              <a:gd name="connsiteY2" fmla="*/ 742171 h 742171"/>
              <a:gd name="connsiteX3" fmla="*/ 0 w 876992"/>
              <a:gd name="connsiteY3" fmla="*/ 35589 h 742171"/>
              <a:gd name="connsiteX0" fmla="*/ 41199 w 876992"/>
              <a:gd name="connsiteY0" fmla="*/ 0 h 742171"/>
              <a:gd name="connsiteX1" fmla="*/ 835428 w 876992"/>
              <a:gd name="connsiteY1" fmla="*/ 650733 h 742171"/>
              <a:gd name="connsiteX0" fmla="*/ 0 w 876992"/>
              <a:gd name="connsiteY0" fmla="*/ 35589 h 742171"/>
              <a:gd name="connsiteX1" fmla="*/ 876992 w 876992"/>
              <a:gd name="connsiteY1" fmla="*/ 742171 h 742171"/>
              <a:gd name="connsiteX2" fmla="*/ 0 w 876992"/>
              <a:gd name="connsiteY2" fmla="*/ 742171 h 742171"/>
              <a:gd name="connsiteX3" fmla="*/ 0 w 876992"/>
              <a:gd name="connsiteY3" fmla="*/ 35589 h 742171"/>
              <a:gd name="connsiteX0" fmla="*/ 27103 w 876992"/>
              <a:gd name="connsiteY0" fmla="*/ 0 h 742171"/>
              <a:gd name="connsiteX1" fmla="*/ 835428 w 876992"/>
              <a:gd name="connsiteY1" fmla="*/ 650733 h 742171"/>
              <a:gd name="connsiteX0" fmla="*/ 85659 w 962651"/>
              <a:gd name="connsiteY0" fmla="*/ 35589 h 742171"/>
              <a:gd name="connsiteX1" fmla="*/ 962651 w 962651"/>
              <a:gd name="connsiteY1" fmla="*/ 742171 h 742171"/>
              <a:gd name="connsiteX2" fmla="*/ 85659 w 962651"/>
              <a:gd name="connsiteY2" fmla="*/ 742171 h 742171"/>
              <a:gd name="connsiteX3" fmla="*/ 85659 w 962651"/>
              <a:gd name="connsiteY3" fmla="*/ 35589 h 742171"/>
              <a:gd name="connsiteX0" fmla="*/ 0 w 962651"/>
              <a:gd name="connsiteY0" fmla="*/ 0 h 742171"/>
              <a:gd name="connsiteX1" fmla="*/ 921087 w 962651"/>
              <a:gd name="connsiteY1" fmla="*/ 650733 h 742171"/>
              <a:gd name="connsiteX0" fmla="*/ 179628 w 1056620"/>
              <a:gd name="connsiteY0" fmla="*/ 35589 h 742171"/>
              <a:gd name="connsiteX1" fmla="*/ 1056620 w 1056620"/>
              <a:gd name="connsiteY1" fmla="*/ 742171 h 742171"/>
              <a:gd name="connsiteX2" fmla="*/ 179628 w 1056620"/>
              <a:gd name="connsiteY2" fmla="*/ 742171 h 742171"/>
              <a:gd name="connsiteX3" fmla="*/ 179628 w 1056620"/>
              <a:gd name="connsiteY3" fmla="*/ 35589 h 742171"/>
              <a:gd name="connsiteX0" fmla="*/ 0 w 1056620"/>
              <a:gd name="connsiteY0" fmla="*/ 0 h 742171"/>
              <a:gd name="connsiteX1" fmla="*/ 1015056 w 1056620"/>
              <a:gd name="connsiteY1" fmla="*/ 650733 h 742171"/>
              <a:gd name="connsiteX0" fmla="*/ 0 w 876992"/>
              <a:gd name="connsiteY0" fmla="*/ 40352 h 746934"/>
              <a:gd name="connsiteX1" fmla="*/ 876992 w 876992"/>
              <a:gd name="connsiteY1" fmla="*/ 746934 h 746934"/>
              <a:gd name="connsiteX2" fmla="*/ 0 w 876992"/>
              <a:gd name="connsiteY2" fmla="*/ 746934 h 746934"/>
              <a:gd name="connsiteX3" fmla="*/ 0 w 876992"/>
              <a:gd name="connsiteY3" fmla="*/ 40352 h 746934"/>
              <a:gd name="connsiteX0" fmla="*/ 41199 w 876992"/>
              <a:gd name="connsiteY0" fmla="*/ 0 h 746934"/>
              <a:gd name="connsiteX1" fmla="*/ 835428 w 876992"/>
              <a:gd name="connsiteY1" fmla="*/ 655496 h 746934"/>
              <a:gd name="connsiteX0" fmla="*/ 0 w 876992"/>
              <a:gd name="connsiteY0" fmla="*/ 40352 h 1759015"/>
              <a:gd name="connsiteX1" fmla="*/ 876992 w 876992"/>
              <a:gd name="connsiteY1" fmla="*/ 746934 h 1759015"/>
              <a:gd name="connsiteX2" fmla="*/ 0 w 876992"/>
              <a:gd name="connsiteY2" fmla="*/ 746934 h 1759015"/>
              <a:gd name="connsiteX3" fmla="*/ 0 w 876992"/>
              <a:gd name="connsiteY3" fmla="*/ 40352 h 1759015"/>
              <a:gd name="connsiteX0" fmla="*/ 41199 w 876992"/>
              <a:gd name="connsiteY0" fmla="*/ 0 h 1759015"/>
              <a:gd name="connsiteX1" fmla="*/ 869165 w 876992"/>
              <a:gd name="connsiteY1" fmla="*/ 1759015 h 1759015"/>
              <a:gd name="connsiteX0" fmla="*/ 0 w 876992"/>
              <a:gd name="connsiteY0" fmla="*/ 40417 h 1759080"/>
              <a:gd name="connsiteX1" fmla="*/ 876992 w 876992"/>
              <a:gd name="connsiteY1" fmla="*/ 746999 h 1759080"/>
              <a:gd name="connsiteX2" fmla="*/ 0 w 876992"/>
              <a:gd name="connsiteY2" fmla="*/ 746999 h 1759080"/>
              <a:gd name="connsiteX3" fmla="*/ 0 w 876992"/>
              <a:gd name="connsiteY3" fmla="*/ 40417 h 1759080"/>
              <a:gd name="connsiteX0" fmla="*/ 41199 w 876992"/>
              <a:gd name="connsiteY0" fmla="*/ 65 h 1759080"/>
              <a:gd name="connsiteX1" fmla="*/ 869165 w 876992"/>
              <a:gd name="connsiteY1" fmla="*/ 1759080 h 1759080"/>
              <a:gd name="connsiteX0" fmla="*/ 0 w 881131"/>
              <a:gd name="connsiteY0" fmla="*/ 40352 h 1759015"/>
              <a:gd name="connsiteX1" fmla="*/ 876992 w 881131"/>
              <a:gd name="connsiteY1" fmla="*/ 746934 h 1759015"/>
              <a:gd name="connsiteX2" fmla="*/ 0 w 881131"/>
              <a:gd name="connsiteY2" fmla="*/ 746934 h 1759015"/>
              <a:gd name="connsiteX3" fmla="*/ 0 w 881131"/>
              <a:gd name="connsiteY3" fmla="*/ 40352 h 1759015"/>
              <a:gd name="connsiteX0" fmla="*/ 41199 w 881131"/>
              <a:gd name="connsiteY0" fmla="*/ 0 h 1759015"/>
              <a:gd name="connsiteX1" fmla="*/ 869165 w 881131"/>
              <a:gd name="connsiteY1" fmla="*/ 1759015 h 1759015"/>
              <a:gd name="connsiteX0" fmla="*/ 0 w 878874"/>
              <a:gd name="connsiteY0" fmla="*/ 40352 h 1759015"/>
              <a:gd name="connsiteX1" fmla="*/ 876992 w 878874"/>
              <a:gd name="connsiteY1" fmla="*/ 746934 h 1759015"/>
              <a:gd name="connsiteX2" fmla="*/ 0 w 878874"/>
              <a:gd name="connsiteY2" fmla="*/ 746934 h 1759015"/>
              <a:gd name="connsiteX3" fmla="*/ 0 w 878874"/>
              <a:gd name="connsiteY3" fmla="*/ 40352 h 1759015"/>
              <a:gd name="connsiteX0" fmla="*/ 41199 w 878874"/>
              <a:gd name="connsiteY0" fmla="*/ 0 h 1759015"/>
              <a:gd name="connsiteX1" fmla="*/ 869165 w 878874"/>
              <a:gd name="connsiteY1" fmla="*/ 1759015 h 1759015"/>
              <a:gd name="connsiteX0" fmla="*/ 0 w 882128"/>
              <a:gd name="connsiteY0" fmla="*/ 40352 h 1759015"/>
              <a:gd name="connsiteX1" fmla="*/ 876992 w 882128"/>
              <a:gd name="connsiteY1" fmla="*/ 746934 h 1759015"/>
              <a:gd name="connsiteX2" fmla="*/ 0 w 882128"/>
              <a:gd name="connsiteY2" fmla="*/ 746934 h 1759015"/>
              <a:gd name="connsiteX3" fmla="*/ 0 w 882128"/>
              <a:gd name="connsiteY3" fmla="*/ 40352 h 1759015"/>
              <a:gd name="connsiteX0" fmla="*/ 41199 w 882128"/>
              <a:gd name="connsiteY0" fmla="*/ 0 h 1759015"/>
              <a:gd name="connsiteX1" fmla="*/ 869165 w 882128"/>
              <a:gd name="connsiteY1" fmla="*/ 1759015 h 1759015"/>
              <a:gd name="connsiteX0" fmla="*/ 0 w 876992"/>
              <a:gd name="connsiteY0" fmla="*/ 40352 h 1759015"/>
              <a:gd name="connsiteX1" fmla="*/ 876992 w 876992"/>
              <a:gd name="connsiteY1" fmla="*/ 746934 h 1759015"/>
              <a:gd name="connsiteX2" fmla="*/ 0 w 876992"/>
              <a:gd name="connsiteY2" fmla="*/ 746934 h 1759015"/>
              <a:gd name="connsiteX3" fmla="*/ 0 w 876992"/>
              <a:gd name="connsiteY3" fmla="*/ 40352 h 1759015"/>
              <a:gd name="connsiteX0" fmla="*/ 41199 w 876992"/>
              <a:gd name="connsiteY0" fmla="*/ 0 h 1759015"/>
              <a:gd name="connsiteX1" fmla="*/ 869165 w 876992"/>
              <a:gd name="connsiteY1" fmla="*/ 1759015 h 1759015"/>
              <a:gd name="connsiteX0" fmla="*/ 0 w 876992"/>
              <a:gd name="connsiteY0" fmla="*/ 40352 h 1759015"/>
              <a:gd name="connsiteX1" fmla="*/ 876992 w 876992"/>
              <a:gd name="connsiteY1" fmla="*/ 746934 h 1759015"/>
              <a:gd name="connsiteX2" fmla="*/ 0 w 876992"/>
              <a:gd name="connsiteY2" fmla="*/ 746934 h 1759015"/>
              <a:gd name="connsiteX3" fmla="*/ 0 w 876992"/>
              <a:gd name="connsiteY3" fmla="*/ 40352 h 1759015"/>
              <a:gd name="connsiteX0" fmla="*/ 41199 w 876992"/>
              <a:gd name="connsiteY0" fmla="*/ 0 h 1759015"/>
              <a:gd name="connsiteX1" fmla="*/ 869165 w 876992"/>
              <a:gd name="connsiteY1" fmla="*/ 1759015 h 1759015"/>
              <a:gd name="connsiteX0" fmla="*/ 192520 w 1069512"/>
              <a:gd name="connsiteY0" fmla="*/ 55714 h 1774377"/>
              <a:gd name="connsiteX1" fmla="*/ 1069512 w 1069512"/>
              <a:gd name="connsiteY1" fmla="*/ 762296 h 1774377"/>
              <a:gd name="connsiteX2" fmla="*/ 192520 w 1069512"/>
              <a:gd name="connsiteY2" fmla="*/ 762296 h 1774377"/>
              <a:gd name="connsiteX3" fmla="*/ 192520 w 1069512"/>
              <a:gd name="connsiteY3" fmla="*/ 55714 h 1774377"/>
              <a:gd name="connsiteX0" fmla="*/ 0 w 1069512"/>
              <a:gd name="connsiteY0" fmla="*/ 0 h 1774377"/>
              <a:gd name="connsiteX1" fmla="*/ 1061685 w 1069512"/>
              <a:gd name="connsiteY1" fmla="*/ 1774377 h 1774377"/>
              <a:gd name="connsiteX0" fmla="*/ 192520 w 1069512"/>
              <a:gd name="connsiteY0" fmla="*/ 93916 h 1812579"/>
              <a:gd name="connsiteX1" fmla="*/ 1069512 w 1069512"/>
              <a:gd name="connsiteY1" fmla="*/ 800498 h 1812579"/>
              <a:gd name="connsiteX2" fmla="*/ 192520 w 1069512"/>
              <a:gd name="connsiteY2" fmla="*/ 800498 h 1812579"/>
              <a:gd name="connsiteX3" fmla="*/ 192520 w 1069512"/>
              <a:gd name="connsiteY3" fmla="*/ 93916 h 1812579"/>
              <a:gd name="connsiteX0" fmla="*/ 0 w 1069512"/>
              <a:gd name="connsiteY0" fmla="*/ 38202 h 1812579"/>
              <a:gd name="connsiteX1" fmla="*/ 1061685 w 1069512"/>
              <a:gd name="connsiteY1" fmla="*/ 1812579 h 1812579"/>
              <a:gd name="connsiteX0" fmla="*/ 192520 w 1069512"/>
              <a:gd name="connsiteY0" fmla="*/ 66116 h 1784779"/>
              <a:gd name="connsiteX1" fmla="*/ 1069512 w 1069512"/>
              <a:gd name="connsiteY1" fmla="*/ 772698 h 1784779"/>
              <a:gd name="connsiteX2" fmla="*/ 192520 w 1069512"/>
              <a:gd name="connsiteY2" fmla="*/ 772698 h 1784779"/>
              <a:gd name="connsiteX3" fmla="*/ 192520 w 1069512"/>
              <a:gd name="connsiteY3" fmla="*/ 66116 h 1784779"/>
              <a:gd name="connsiteX0" fmla="*/ 0 w 1069512"/>
              <a:gd name="connsiteY0" fmla="*/ 10402 h 1784779"/>
              <a:gd name="connsiteX1" fmla="*/ 1061685 w 1069512"/>
              <a:gd name="connsiteY1" fmla="*/ 1784779 h 1784779"/>
              <a:gd name="connsiteX0" fmla="*/ 451102 w 1328094"/>
              <a:gd name="connsiteY0" fmla="*/ 58619 h 1777282"/>
              <a:gd name="connsiteX1" fmla="*/ 1328094 w 1328094"/>
              <a:gd name="connsiteY1" fmla="*/ 765201 h 1777282"/>
              <a:gd name="connsiteX2" fmla="*/ 451102 w 1328094"/>
              <a:gd name="connsiteY2" fmla="*/ 765201 h 1777282"/>
              <a:gd name="connsiteX3" fmla="*/ 451102 w 1328094"/>
              <a:gd name="connsiteY3" fmla="*/ 58619 h 1777282"/>
              <a:gd name="connsiteX0" fmla="*/ 0 w 1328094"/>
              <a:gd name="connsiteY0" fmla="*/ 10586 h 1777282"/>
              <a:gd name="connsiteX1" fmla="*/ 1320267 w 1328094"/>
              <a:gd name="connsiteY1" fmla="*/ 1777282 h 1777282"/>
              <a:gd name="connsiteX0" fmla="*/ 451102 w 1330996"/>
              <a:gd name="connsiteY0" fmla="*/ 94135 h 1812798"/>
              <a:gd name="connsiteX1" fmla="*/ 1328094 w 1330996"/>
              <a:gd name="connsiteY1" fmla="*/ 800717 h 1812798"/>
              <a:gd name="connsiteX2" fmla="*/ 451102 w 1330996"/>
              <a:gd name="connsiteY2" fmla="*/ 800717 h 1812798"/>
              <a:gd name="connsiteX3" fmla="*/ 451102 w 1330996"/>
              <a:gd name="connsiteY3" fmla="*/ 94135 h 1812798"/>
              <a:gd name="connsiteX0" fmla="*/ 0 w 1330996"/>
              <a:gd name="connsiteY0" fmla="*/ 46102 h 1812798"/>
              <a:gd name="connsiteX1" fmla="*/ 1320267 w 1330996"/>
              <a:gd name="connsiteY1" fmla="*/ 1812798 h 1812798"/>
              <a:gd name="connsiteX0" fmla="*/ 664929 w 1541921"/>
              <a:gd name="connsiteY0" fmla="*/ 115759 h 1834422"/>
              <a:gd name="connsiteX1" fmla="*/ 1541921 w 1541921"/>
              <a:gd name="connsiteY1" fmla="*/ 822341 h 1834422"/>
              <a:gd name="connsiteX2" fmla="*/ 664929 w 1541921"/>
              <a:gd name="connsiteY2" fmla="*/ 822341 h 1834422"/>
              <a:gd name="connsiteX3" fmla="*/ 664929 w 1541921"/>
              <a:gd name="connsiteY3" fmla="*/ 115759 h 1834422"/>
              <a:gd name="connsiteX0" fmla="*/ 0 w 1541921"/>
              <a:gd name="connsiteY0" fmla="*/ 44683 h 1834422"/>
              <a:gd name="connsiteX1" fmla="*/ 1534094 w 1541921"/>
              <a:gd name="connsiteY1" fmla="*/ 1834422 h 1834422"/>
              <a:gd name="connsiteX0" fmla="*/ 664929 w 1565283"/>
              <a:gd name="connsiteY0" fmla="*/ 72943 h 1791606"/>
              <a:gd name="connsiteX1" fmla="*/ 1541921 w 1565283"/>
              <a:gd name="connsiteY1" fmla="*/ 779525 h 1791606"/>
              <a:gd name="connsiteX2" fmla="*/ 664929 w 1565283"/>
              <a:gd name="connsiteY2" fmla="*/ 779525 h 1791606"/>
              <a:gd name="connsiteX3" fmla="*/ 664929 w 1565283"/>
              <a:gd name="connsiteY3" fmla="*/ 72943 h 1791606"/>
              <a:gd name="connsiteX0" fmla="*/ 0 w 1565283"/>
              <a:gd name="connsiteY0" fmla="*/ 1867 h 1791606"/>
              <a:gd name="connsiteX1" fmla="*/ 1534094 w 1565283"/>
              <a:gd name="connsiteY1" fmla="*/ 1791606 h 1791606"/>
              <a:gd name="connsiteX0" fmla="*/ 664929 w 1541921"/>
              <a:gd name="connsiteY0" fmla="*/ 72943 h 1791606"/>
              <a:gd name="connsiteX1" fmla="*/ 1541921 w 1541921"/>
              <a:gd name="connsiteY1" fmla="*/ 779525 h 1791606"/>
              <a:gd name="connsiteX2" fmla="*/ 664929 w 1541921"/>
              <a:gd name="connsiteY2" fmla="*/ 779525 h 1791606"/>
              <a:gd name="connsiteX3" fmla="*/ 664929 w 1541921"/>
              <a:gd name="connsiteY3" fmla="*/ 72943 h 1791606"/>
              <a:gd name="connsiteX0" fmla="*/ 0 w 1541921"/>
              <a:gd name="connsiteY0" fmla="*/ 1867 h 1791606"/>
              <a:gd name="connsiteX1" fmla="*/ 1494312 w 1541921"/>
              <a:gd name="connsiteY1" fmla="*/ 1791606 h 1791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1921" h="1791606" stroke="0" extrusionOk="0">
                <a:moveTo>
                  <a:pt x="664929" y="72943"/>
                </a:moveTo>
                <a:cubicBezTo>
                  <a:pt x="1149278" y="72943"/>
                  <a:pt x="1541921" y="389291"/>
                  <a:pt x="1541921" y="779525"/>
                </a:cubicBezTo>
                <a:lnTo>
                  <a:pt x="664929" y="779525"/>
                </a:lnTo>
                <a:lnTo>
                  <a:pt x="664929" y="72943"/>
                </a:lnTo>
                <a:close/>
              </a:path>
              <a:path w="1541921" h="1791606" fill="none">
                <a:moveTo>
                  <a:pt x="0" y="1867"/>
                </a:moveTo>
                <a:cubicBezTo>
                  <a:pt x="1812436" y="-25350"/>
                  <a:pt x="1532265" y="229659"/>
                  <a:pt x="1494312" y="1791606"/>
                </a:cubicBezTo>
              </a:path>
            </a:pathLst>
          </a:custGeom>
          <a:ln w="57150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8FFDE6B-85A1-418B-B05E-8FD0888063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6050" y="5097981"/>
            <a:ext cx="333251" cy="1361711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3A93FC48-152B-432E-900E-0C3A094649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08489" y="4337555"/>
            <a:ext cx="237482" cy="633285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E5149A9-BC04-4C69-A151-2362D3871C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6350" y="3944899"/>
            <a:ext cx="341761" cy="411626"/>
          </a:xfrm>
          <a:prstGeom prst="rect">
            <a:avLst/>
          </a:prstGeom>
        </p:spPr>
      </p:pic>
      <p:sp>
        <p:nvSpPr>
          <p:cNvPr id="16" name="標題 1"/>
          <p:cNvSpPr>
            <a:spLocks noGrp="1"/>
          </p:cNvSpPr>
          <p:nvPr>
            <p:ph type="title"/>
          </p:nvPr>
        </p:nvSpPr>
        <p:spPr>
          <a:xfrm>
            <a:off x="905691" y="281590"/>
            <a:ext cx="3675102" cy="646331"/>
          </a:xfrm>
        </p:spPr>
        <p:txBody>
          <a:bodyPr/>
          <a:lstStyle/>
          <a:p>
            <a:r>
              <a:rPr lang="zh-TW" altLang="en-US" smtClean="0"/>
              <a:t>車禍怎麼發生呢</a:t>
            </a:r>
            <a:r>
              <a:rPr lang="en-US" altLang="zh-TW" smtClean="0"/>
              <a:t>?</a:t>
            </a:r>
            <a:endParaRPr lang="zh-TW" altLang="en-US" dirty="0"/>
          </a:p>
        </p:txBody>
      </p:sp>
      <p:pic>
        <p:nvPicPr>
          <p:cNvPr id="5" name="圖片 13" descr="小圖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215972" y="177053"/>
            <a:ext cx="830313" cy="8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806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-3.54167E-6 -0.11111 C -3.54167E-6 -0.16296 0.02735 -0.22199 0.05105 -0.22199 L 0.10248 -0.22199 " pathEditMode="relative" rAng="0" ptsTypes="AAAA">
                                      <p:cBhvr>
                                        <p:cTn id="3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-1111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5400000">
                                      <p:cBhvr>
                                        <p:cTn id="32" dur="1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-2.08333E-6 -0.07708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6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0" grpId="0" animBg="1"/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905690" y="281590"/>
            <a:ext cx="5794048" cy="646331"/>
          </a:xfrm>
        </p:spPr>
        <p:txBody>
          <a:bodyPr/>
          <a:lstStyle/>
          <a:p>
            <a:r>
              <a:rPr lang="zh-TW" altLang="en-US" smtClean="0"/>
              <a:t>播放影片</a:t>
            </a:r>
            <a:r>
              <a:rPr lang="en-US" altLang="zh-TW" smtClean="0"/>
              <a:t>—</a:t>
            </a:r>
            <a:r>
              <a:rPr lang="zh-TW" altLang="en-US" smtClean="0"/>
              <a:t>我家阿公的日常</a:t>
            </a:r>
            <a:endParaRPr lang="zh-TW" altLang="en-US" dirty="0"/>
          </a:p>
        </p:txBody>
      </p:sp>
      <p:pic>
        <p:nvPicPr>
          <p:cNvPr id="8" name="影片一－阿公的日常生活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3679" y="1001713"/>
            <a:ext cx="9598944" cy="5399406"/>
          </a:xfr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5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106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6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汽車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A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柱問題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59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2657781" cy="646331"/>
          </a:xfrm>
        </p:spPr>
        <p:txBody>
          <a:bodyPr/>
          <a:lstStyle/>
          <a:p>
            <a:r>
              <a:rPr lang="en-US" altLang="zh-TW" dirty="0"/>
              <a:t>A</a:t>
            </a:r>
            <a:r>
              <a:rPr lang="zh-TW" altLang="en-US" dirty="0"/>
              <a:t>柱在哪裡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7</a:t>
            </a:fld>
            <a:endParaRPr lang="zh-TW" altLang="en-US" dirty="0"/>
          </a:p>
        </p:txBody>
      </p:sp>
      <p:pic>
        <p:nvPicPr>
          <p:cNvPr id="5" name="圖片 13" descr="小圖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5972" y="177053"/>
            <a:ext cx="830313" cy="8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投影片編號版面配置區 2"/>
          <p:cNvSpPr txBox="1">
            <a:spLocks/>
          </p:cNvSpPr>
          <p:nvPr/>
        </p:nvSpPr>
        <p:spPr>
          <a:xfrm>
            <a:off x="9363456" y="640111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TW"/>
            </a:defPPr>
            <a:lvl1pPr marL="0" algn="r" defTabSz="914400" rtl="0" eaLnBrk="1" latinLnBrk="0" hangingPunct="1">
              <a:defRPr sz="2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74E1D9F-E4BC-4927-97D9-AD3E6141CB06}" type="slidenum">
              <a:rPr lang="zh-TW" altLang="en-US" smtClean="0"/>
              <a:pPr/>
              <a:t>7</a:t>
            </a:fld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8A5F51B-F1DD-44EC-A963-1E6BD2D7A3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" t="25364" r="3666" b="9153"/>
          <a:stretch/>
        </p:blipFill>
        <p:spPr>
          <a:xfrm flipH="1">
            <a:off x="1937345" y="2248318"/>
            <a:ext cx="8317310" cy="4001628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語音泡泡: 橢圓形 5">
            <a:extLst>
              <a:ext uri="{FF2B5EF4-FFF2-40B4-BE49-F238E27FC236}">
                <a16:creationId xmlns:a16="http://schemas.microsoft.com/office/drawing/2014/main" id="{DA244BD4-160C-4CA9-BA30-B2584AB81643}"/>
              </a:ext>
            </a:extLst>
          </p:cNvPr>
          <p:cNvSpPr/>
          <p:nvPr/>
        </p:nvSpPr>
        <p:spPr>
          <a:xfrm>
            <a:off x="8516781" y="1031028"/>
            <a:ext cx="1582460" cy="1236843"/>
          </a:xfrm>
          <a:prstGeom prst="wedgeEllipseCallout">
            <a:avLst>
              <a:gd name="adj1" fmla="val -58189"/>
              <a:gd name="adj2" fmla="val 95059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ysClr val="windowText" lastClr="000000"/>
                </a:solidFill>
              </a:rPr>
              <a:t>B</a:t>
            </a:r>
            <a:r>
              <a:rPr lang="zh-TW" altLang="en-US" sz="4000" b="1" dirty="0">
                <a:solidFill>
                  <a:sysClr val="windowText" lastClr="000000"/>
                </a:solidFill>
              </a:rPr>
              <a:t>柱</a:t>
            </a:r>
          </a:p>
        </p:txBody>
      </p:sp>
      <p:sp>
        <p:nvSpPr>
          <p:cNvPr id="9" name="語音泡泡: 橢圓形 6">
            <a:extLst>
              <a:ext uri="{FF2B5EF4-FFF2-40B4-BE49-F238E27FC236}">
                <a16:creationId xmlns:a16="http://schemas.microsoft.com/office/drawing/2014/main" id="{8E9102A9-F872-472E-BA4F-DAB940E732B8}"/>
              </a:ext>
            </a:extLst>
          </p:cNvPr>
          <p:cNvSpPr/>
          <p:nvPr/>
        </p:nvSpPr>
        <p:spPr>
          <a:xfrm>
            <a:off x="9943826" y="1922987"/>
            <a:ext cx="1582460" cy="1236843"/>
          </a:xfrm>
          <a:prstGeom prst="wedgeEllipseCallout">
            <a:avLst>
              <a:gd name="adj1" fmla="val -82119"/>
              <a:gd name="adj2" fmla="val 42785"/>
            </a:avLst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ysClr val="windowText" lastClr="000000"/>
                </a:solidFill>
              </a:rPr>
              <a:t>C</a:t>
            </a:r>
            <a:r>
              <a:rPr lang="zh-TW" altLang="en-US" sz="4000" b="1" dirty="0">
                <a:solidFill>
                  <a:sysClr val="windowText" lastClr="000000"/>
                </a:solidFill>
              </a:rPr>
              <a:t>柱</a:t>
            </a:r>
          </a:p>
        </p:txBody>
      </p:sp>
      <p:sp>
        <p:nvSpPr>
          <p:cNvPr id="10" name="語音泡泡: 橢圓形 7">
            <a:extLst>
              <a:ext uri="{FF2B5EF4-FFF2-40B4-BE49-F238E27FC236}">
                <a16:creationId xmlns:a16="http://schemas.microsoft.com/office/drawing/2014/main" id="{6A4B8A50-A840-41A3-9C89-E28F3715C950}"/>
              </a:ext>
            </a:extLst>
          </p:cNvPr>
          <p:cNvSpPr/>
          <p:nvPr/>
        </p:nvSpPr>
        <p:spPr>
          <a:xfrm>
            <a:off x="7633169" y="5000170"/>
            <a:ext cx="1582460" cy="1236843"/>
          </a:xfrm>
          <a:prstGeom prst="wedgeEllipseCallout">
            <a:avLst>
              <a:gd name="adj1" fmla="val -67526"/>
              <a:gd name="adj2" fmla="val -190206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A</a:t>
            </a:r>
            <a:r>
              <a:rPr lang="zh-TW" altLang="en-US" sz="4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柱</a:t>
            </a:r>
          </a:p>
        </p:txBody>
      </p:sp>
      <p:sp>
        <p:nvSpPr>
          <p:cNvPr id="11" name="語音泡泡: 橢圓形 8">
            <a:extLst>
              <a:ext uri="{FF2B5EF4-FFF2-40B4-BE49-F238E27FC236}">
                <a16:creationId xmlns:a16="http://schemas.microsoft.com/office/drawing/2014/main" id="{9DA6CC6D-A9B5-4725-B5FA-23EEF3DFCF71}"/>
              </a:ext>
            </a:extLst>
          </p:cNvPr>
          <p:cNvSpPr/>
          <p:nvPr/>
        </p:nvSpPr>
        <p:spPr>
          <a:xfrm>
            <a:off x="1146115" y="2042047"/>
            <a:ext cx="1582460" cy="1236843"/>
          </a:xfrm>
          <a:prstGeom prst="wedgeEllipseCallout">
            <a:avLst>
              <a:gd name="adj1" fmla="val 135591"/>
              <a:gd name="adj2" fmla="val 31584"/>
            </a:avLst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A</a:t>
            </a:r>
            <a:r>
              <a:rPr lang="zh-TW" altLang="en-US" sz="4000" b="1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柱</a:t>
            </a:r>
          </a:p>
        </p:txBody>
      </p:sp>
    </p:spTree>
    <p:extLst>
      <p:ext uri="{BB962C8B-B14F-4D97-AF65-F5344CB8AC3E}">
        <p14:creationId xmlns:p14="http://schemas.microsoft.com/office/powerpoint/2010/main" val="415457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05690" y="281590"/>
            <a:ext cx="5364396" cy="646331"/>
          </a:xfrm>
        </p:spPr>
        <p:txBody>
          <a:bodyPr/>
          <a:lstStyle/>
          <a:p>
            <a:r>
              <a:rPr lang="zh-TW" altLang="en-US" dirty="0"/>
              <a:t>為何車輛</a:t>
            </a:r>
            <a:r>
              <a:rPr lang="en-US" altLang="zh-TW" dirty="0"/>
              <a:t>A</a:t>
            </a:r>
            <a:r>
              <a:rPr lang="zh-TW" altLang="en-US" dirty="0"/>
              <a:t>柱會擋住視線</a:t>
            </a:r>
            <a:r>
              <a:rPr lang="en-US" altLang="zh-TW" dirty="0"/>
              <a:t>?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8</a:t>
            </a:fld>
            <a:endParaRPr lang="zh-TW" altLang="en-US" dirty="0"/>
          </a:p>
        </p:txBody>
      </p:sp>
      <p:pic>
        <p:nvPicPr>
          <p:cNvPr id="5" name="圖片 13" descr="小圖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5972" y="177053"/>
            <a:ext cx="830313" cy="83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左邊的</a:t>
            </a:r>
            <a:r>
              <a:rPr lang="en-US" altLang="zh-TW" dirty="0" smtClean="0"/>
              <a:t>A</a:t>
            </a:r>
            <a:r>
              <a:rPr lang="zh-TW" altLang="en-US" dirty="0" smtClean="0"/>
              <a:t>柱：</a:t>
            </a:r>
          </a:p>
          <a:p>
            <a:pPr lvl="1"/>
            <a:r>
              <a:rPr lang="zh-TW" altLang="en-US" dirty="0" smtClean="0"/>
              <a:t>影響左轉時的視線</a:t>
            </a:r>
          </a:p>
          <a:p>
            <a:r>
              <a:rPr lang="zh-TW" altLang="en-US" dirty="0" smtClean="0"/>
              <a:t>右邊的</a:t>
            </a:r>
            <a:r>
              <a:rPr lang="en-US" altLang="zh-TW" dirty="0" smtClean="0"/>
              <a:t>A</a:t>
            </a:r>
            <a:r>
              <a:rPr lang="zh-TW" altLang="en-US" dirty="0" smtClean="0"/>
              <a:t>柱：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影響右轉時的視線</a:t>
            </a:r>
            <a:endParaRPr lang="en-US" altLang="zh-TW" dirty="0" smtClean="0"/>
          </a:p>
          <a:p>
            <a:pPr lvl="1"/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6FF7DD2-A36C-4C8B-B5BF-1C0ACE80499C}"/>
              </a:ext>
            </a:extLst>
          </p:cNvPr>
          <p:cNvSpPr/>
          <p:nvPr/>
        </p:nvSpPr>
        <p:spPr>
          <a:xfrm>
            <a:off x="1310158" y="3560656"/>
            <a:ext cx="4959928" cy="138499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schemeClr val="tx1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行人穿越路口時，要想到</a:t>
            </a:r>
            <a:endParaRPr lang="en-US" altLang="zh-TW" sz="2800" dirty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「駕駛有可能沒看到我」，</a:t>
            </a:r>
            <a:endParaRPr lang="en-US" altLang="zh-TW" sz="28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自己注意</a:t>
            </a:r>
            <a:r>
              <a:rPr lang="zh-TW" altLang="en-US" sz="28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道路上的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轉彎車。</a:t>
            </a:r>
            <a:endParaRPr lang="zh-TW" altLang="en-US" sz="2800" dirty="0">
              <a:solidFill>
                <a:schemeClr val="tx1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17">
            <a:extLst>
              <a:ext uri="{FF2B5EF4-FFF2-40B4-BE49-F238E27FC236}">
                <a16:creationId xmlns:a16="http://schemas.microsoft.com/office/drawing/2014/main" id="{31DA8983-2DD9-43F7-9D4F-5054F9E4B0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" t="15741" r="5340" b="16370"/>
          <a:stretch/>
        </p:blipFill>
        <p:spPr bwMode="auto">
          <a:xfrm>
            <a:off x="7070402" y="759897"/>
            <a:ext cx="419859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圖片 4">
            <a:extLst>
              <a:ext uri="{FF2B5EF4-FFF2-40B4-BE49-F238E27FC236}">
                <a16:creationId xmlns:a16="http://schemas.microsoft.com/office/drawing/2014/main" id="{04D1E726-3013-4007-AFCB-27F4249B27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" t="15279" r="4556" b="15727"/>
          <a:stretch/>
        </p:blipFill>
        <p:spPr bwMode="auto">
          <a:xfrm>
            <a:off x="7066257" y="2560496"/>
            <a:ext cx="421236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圖片 18">
            <a:extLst>
              <a:ext uri="{FF2B5EF4-FFF2-40B4-BE49-F238E27FC236}">
                <a16:creationId xmlns:a16="http://schemas.microsoft.com/office/drawing/2014/main" id="{D67143E2-A19B-4FD2-8C4F-B1E989E15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16203" r="4297" b="15712"/>
          <a:stretch/>
        </p:blipFill>
        <p:spPr bwMode="auto">
          <a:xfrm>
            <a:off x="7066257" y="4360496"/>
            <a:ext cx="420274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49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行人與轉彎車的衝突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1D9F-E4BC-4927-97D9-AD3E6141CB06}" type="slidenum">
              <a:rPr lang="zh-TW" altLang="en-US" smtClean="0"/>
              <a:pPr/>
              <a:t>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982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7">
      <a:majorFont>
        <a:latin typeface="微軟正黑體"/>
        <a:ea typeface="標楷體"/>
        <a:cs typeface=""/>
      </a:majorFont>
      <a:minorFont>
        <a:latin typeface="微軟正黑體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5707</TotalTime>
  <Words>811</Words>
  <Application>Microsoft Office PowerPoint</Application>
  <PresentationFormat>寬螢幕</PresentationFormat>
  <Paragraphs>188</Paragraphs>
  <Slides>23</Slides>
  <Notes>0</Notes>
  <HiddenSlides>0</HiddenSlides>
  <MMClips>3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1" baseType="lpstr"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Office 佈景主題</vt:lpstr>
      <vt:lpstr>PowerPoint 簡報</vt:lpstr>
      <vt:lpstr>行人綠燈通行時能安全過馬路嗎？</vt:lpstr>
      <vt:lpstr>車禍怎麼發生呢?</vt:lpstr>
      <vt:lpstr>車禍怎麼發生呢?</vt:lpstr>
      <vt:lpstr>播放影片—我家阿公的日常</vt:lpstr>
      <vt:lpstr>汽車A柱問題</vt:lpstr>
      <vt:lpstr>A柱在哪裡?</vt:lpstr>
      <vt:lpstr>為何車輛A柱會擋住視線?</vt:lpstr>
      <vt:lpstr>行人與轉彎車的衝突</vt:lpstr>
      <vt:lpstr>行人與轉彎車衝突</vt:lpstr>
      <vt:lpstr>行人與轉彎車衝突</vt:lpstr>
      <vt:lpstr>還有，要注意闖紅燈的車！</vt:lpstr>
      <vt:lpstr>過馬路要時時注意左右來車及轉彎車</vt:lpstr>
      <vt:lpstr>你有注意到這些車嗎?</vt:lpstr>
      <vt:lpstr>你有注意到這些車嗎?</vt:lpstr>
      <vt:lpstr>停等時站在哪裡較安全?</vt:lpstr>
      <vt:lpstr>再次叮嚀……</vt:lpstr>
      <vt:lpstr>PowerPoint 簡報</vt:lpstr>
      <vt:lpstr> 1.請問哪些編號的位置是A柱?</vt:lpstr>
      <vt:lpstr> 2.請畫出行人綠燈穿越路口，須注意哪些來車?</vt:lpstr>
      <vt:lpstr> 2.請畫出行人綠燈穿越路口，須注意哪些來車?</vt:lpstr>
      <vt:lpstr> 3.請問行人在綠燈穿越路口時，何者是正確的作為？</vt:lpstr>
      <vt:lpstr> 4.請問行人在綠燈穿越路口前，何者是正確的作為？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奔跑時，看哪?</dc:title>
  <dc:creator>承軒 江</dc:creator>
  <cp:lastModifiedBy>jim</cp:lastModifiedBy>
  <cp:revision>358</cp:revision>
  <cp:lastPrinted>2019-03-15T03:45:50Z</cp:lastPrinted>
  <dcterms:created xsi:type="dcterms:W3CDTF">2018-07-19T13:21:49Z</dcterms:created>
  <dcterms:modified xsi:type="dcterms:W3CDTF">2019-07-04T03:31:16Z</dcterms:modified>
</cp:coreProperties>
</file>