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1"/>
  </p:handoutMasterIdLst>
  <p:sldIdLst>
    <p:sldId id="256" r:id="rId2"/>
    <p:sldId id="257" r:id="rId3"/>
    <p:sldId id="281" r:id="rId4"/>
    <p:sldId id="259" r:id="rId5"/>
    <p:sldId id="258" r:id="rId6"/>
    <p:sldId id="290" r:id="rId7"/>
    <p:sldId id="283" r:id="rId8"/>
    <p:sldId id="291" r:id="rId9"/>
    <p:sldId id="292" r:id="rId10"/>
    <p:sldId id="289" r:id="rId11"/>
    <p:sldId id="293" r:id="rId12"/>
    <p:sldId id="296" r:id="rId13"/>
    <p:sldId id="267" r:id="rId14"/>
    <p:sldId id="294" r:id="rId15"/>
    <p:sldId id="274" r:id="rId16"/>
    <p:sldId id="295" r:id="rId17"/>
    <p:sldId id="282" r:id="rId18"/>
    <p:sldId id="266" r:id="rId19"/>
    <p:sldId id="288" r:id="rId20"/>
  </p:sldIdLst>
  <p:sldSz cx="9144000" cy="6858000" type="screen4x3"/>
  <p:notesSz cx="6858000" cy="98742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3583" autoAdjust="0"/>
  </p:normalViewPr>
  <p:slideViewPr>
    <p:cSldViewPr>
      <p:cViewPr varScale="1">
        <p:scale>
          <a:sx n="68" d="100"/>
          <a:sy n="68" d="100"/>
        </p:scale>
        <p:origin x="58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3F0D8-4ED1-40A1-B50F-451813A1323F}" type="datetimeFigureOut">
              <a:rPr lang="zh-TW" altLang="en-US" smtClean="0"/>
              <a:t>2020/9/11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4A3EB-BE77-43DD-A524-3198FA92A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9075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1CB9-3725-4132-A3B4-DC8EDB1FE352}" type="datetimeFigureOut">
              <a:rPr lang="zh-TW" altLang="en-US" smtClean="0"/>
              <a:t>2020/9/11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4B4E-1D01-4CCE-A7CC-168B1DC7DA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182880" indent="0" algn="l">
              <a:buNone/>
              <a:defRPr sz="540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1CB9-3725-4132-A3B4-DC8EDB1FE352}" type="datetimeFigureOut">
              <a:rPr lang="zh-TW" altLang="en-US" smtClean="0"/>
              <a:t>2020/9/11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4B4E-1D01-4CCE-A7CC-168B1DC7DA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1CB9-3725-4132-A3B4-DC8EDB1FE352}" type="datetimeFigureOut">
              <a:rPr lang="zh-TW" altLang="en-US" smtClean="0"/>
              <a:t>2020/9/11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4B4E-1D01-4CCE-A7CC-168B1DC7DA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1CB9-3725-4132-A3B4-DC8EDB1FE352}" type="datetimeFigureOut">
              <a:rPr lang="zh-TW" altLang="en-US" smtClean="0"/>
              <a:t>2020/9/11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4B4E-1D01-4CCE-A7CC-168B1DC7DA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512511" cy="1143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1CB9-3725-4132-A3B4-DC8EDB1FE352}" type="datetimeFigureOut">
              <a:rPr lang="zh-TW" altLang="en-US" smtClean="0"/>
              <a:t>2020/9/11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4B4E-1D01-4CCE-A7CC-168B1DC7DA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1CB9-3725-4132-A3B4-DC8EDB1FE352}" type="datetimeFigureOut">
              <a:rPr lang="zh-TW" altLang="en-US" smtClean="0"/>
              <a:t>2020/9/11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4B4E-1D01-4CCE-A7CC-168B1DC7DA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1CB9-3725-4132-A3B4-DC8EDB1FE352}" type="datetimeFigureOut">
              <a:rPr lang="zh-TW" altLang="en-US" smtClean="0"/>
              <a:t>2020/9/11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4B4E-1D01-4CCE-A7CC-168B1DC7DA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1CB9-3725-4132-A3B4-DC8EDB1FE352}" type="datetimeFigureOut">
              <a:rPr lang="zh-TW" altLang="en-US" smtClean="0"/>
              <a:t>2020/9/11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4B4E-1D01-4CCE-A7CC-168B1DC7DA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1CB9-3725-4132-A3B4-DC8EDB1FE352}" type="datetimeFigureOut">
              <a:rPr lang="zh-TW" altLang="en-US" smtClean="0"/>
              <a:t>2020/9/11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4B4E-1D01-4CCE-A7CC-168B1DC7DA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1CB9-3725-4132-A3B4-DC8EDB1FE352}" type="datetimeFigureOut">
              <a:rPr lang="zh-TW" altLang="en-US" smtClean="0"/>
              <a:t>2020/9/11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4B4E-1D01-4CCE-A7CC-168B1DC7DA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1CB9-3725-4132-A3B4-DC8EDB1FE352}" type="datetimeFigureOut">
              <a:rPr lang="zh-TW" altLang="en-US" smtClean="0"/>
              <a:t>2020/9/11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4B4E-1D01-4CCE-A7CC-168B1DC7DA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B9E1CB9-3725-4132-A3B4-DC8EDB1FE352}" type="datetimeFigureOut">
              <a:rPr lang="zh-TW" altLang="en-US" smtClean="0"/>
              <a:t>2020/9/11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FF04B4E-1D01-4CCE-A7CC-168B1DC7DA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klps.tp.edu.tw/enable2007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&#19977;&#24180;&#32026;&#29677;&#26381;&#35373;&#35336;&#35498;&#26126;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3981" y="806535"/>
            <a:ext cx="6400800" cy="86409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zh-TW" altLang="en-US" sz="3600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誠摯歡迎您</a:t>
            </a:r>
            <a:endParaRPr lang="zh-HK" altLang="en-US" sz="3600" dirty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562618" y="27644"/>
            <a:ext cx="8018764" cy="12241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182880" indent="0" algn="ctr" eaLnBrk="1" hangingPunct="1">
              <a:buNone/>
            </a:pPr>
            <a:r>
              <a:rPr kumimoji="1" lang="zh-TW" altLang="en-US" sz="4800" dirty="0">
                <a:ln>
                  <a:noFill/>
                </a:ln>
                <a:solidFill>
                  <a:srgbClr val="99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三年三班學校日</a:t>
            </a:r>
            <a:endParaRPr kumimoji="1" lang="zh-HK" altLang="en-US" sz="4800" dirty="0">
              <a:ln>
                <a:noFill/>
              </a:ln>
              <a:solidFill>
                <a:srgbClr val="99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39173BB-1CA2-4F25-9730-751FB1502D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69" y="1327410"/>
            <a:ext cx="7337262" cy="550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05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0855FA-F04C-4551-A3C4-FE9252C03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班級經營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E2CE1D3-A8E6-417C-A727-3490EDCCD387}"/>
              </a:ext>
            </a:extLst>
          </p:cNvPr>
          <p:cNvSpPr txBox="1"/>
          <p:nvPr/>
        </p:nvSpPr>
        <p:spPr>
          <a:xfrm>
            <a:off x="2787695" y="1124744"/>
            <a:ext cx="31683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安全</a:t>
            </a:r>
            <a:r>
              <a:rPr lang="en-US" altLang="zh-TW" sz="48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健康</a:t>
            </a:r>
            <a:r>
              <a:rPr lang="en-US" altLang="zh-TW" sz="48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48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↓</a:t>
            </a:r>
            <a:endParaRPr lang="en-US" altLang="zh-TW" sz="4800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品行道德</a:t>
            </a:r>
            <a:endParaRPr lang="en-US" altLang="zh-TW" sz="4800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↓</a:t>
            </a:r>
            <a:endParaRPr lang="en-US" altLang="zh-TW" sz="4800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行為要求</a:t>
            </a:r>
            <a:endParaRPr lang="en-US" altLang="zh-TW" sz="4800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↓</a:t>
            </a:r>
            <a:endParaRPr lang="en-US" altLang="zh-TW" sz="4800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課業成績</a:t>
            </a:r>
          </a:p>
        </p:txBody>
      </p:sp>
    </p:spTree>
    <p:extLst>
      <p:ext uri="{BB962C8B-B14F-4D97-AF65-F5344CB8AC3E}">
        <p14:creationId xmlns:p14="http://schemas.microsoft.com/office/powerpoint/2010/main" val="2155959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BAF578-99C1-4D64-B2D8-2DC6E60DE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班級加分制度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63F9AD1-4CC3-409B-8739-206365DB1B67}"/>
              </a:ext>
            </a:extLst>
          </p:cNvPr>
          <p:cNvSpPr txBox="1"/>
          <p:nvPr/>
        </p:nvSpPr>
        <p:spPr>
          <a:xfrm>
            <a:off x="899592" y="1269595"/>
            <a:ext cx="7848872" cy="2898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☆小組：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上課發言、團隊合作表現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☆個人：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作業繳交、作業認真、遵守規定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☆全班：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榮譽錦旗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路隊、秩序、整潔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 descr="1090146253.gif">
            <a:extLst>
              <a:ext uri="{FF2B5EF4-FFF2-40B4-BE49-F238E27FC236}">
                <a16:creationId xmlns:a16="http://schemas.microsoft.com/office/drawing/2014/main" id="{F96A2357-9E7A-48DC-99C0-A074B4B90DC5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4786322"/>
            <a:ext cx="2000232" cy="2071678"/>
          </a:xfrm>
          <a:prstGeom prst="rect">
            <a:avLst/>
          </a:prstGeom>
        </p:spPr>
      </p:pic>
      <p:sp>
        <p:nvSpPr>
          <p:cNvPr id="8" name="AutoShape 2">
            <a:extLst>
              <a:ext uri="{FF2B5EF4-FFF2-40B4-BE49-F238E27FC236}">
                <a16:creationId xmlns:a16="http://schemas.microsoft.com/office/drawing/2014/main" id="{B7426735-7B7E-4F83-B9FA-9C30E2809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54" y="4500570"/>
            <a:ext cx="3781433" cy="1628791"/>
          </a:xfrm>
          <a:prstGeom prst="wedgeEllipseCallout">
            <a:avLst>
              <a:gd name="adj1" fmla="val 56438"/>
              <a:gd name="adj2" fmla="val 23976"/>
            </a:avLst>
          </a:prstGeom>
          <a:solidFill>
            <a:srgbClr val="FFFFFF"/>
          </a:solidFill>
          <a:ln w="9525">
            <a:solidFill>
              <a:srgbClr val="27272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1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 charset="-120"/>
              </a:rPr>
              <a:t>所有的獎勵加分，其實都只是為了讓孩子學會對自己負責喔</a:t>
            </a:r>
            <a:r>
              <a:rPr kumimoji="1" lang="en-US" altLang="zh-TW" sz="2000" b="1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 charset="-12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6063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CF6A1D-7916-404D-81F1-6A6C8F800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16632"/>
            <a:ext cx="7776864" cy="1143000"/>
          </a:xfrm>
        </p:spPr>
        <p:txBody>
          <a:bodyPr/>
          <a:lstStyle/>
          <a:p>
            <a:r>
              <a:rPr lang="zh-TW" altLang="en-US" dirty="0"/>
              <a:t>國語、數學、社會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F327B6C-86A0-4776-AB21-EC2A981DC907}"/>
              </a:ext>
            </a:extLst>
          </p:cNvPr>
          <p:cNvSpPr txBox="1"/>
          <p:nvPr/>
        </p:nvSpPr>
        <p:spPr>
          <a:xfrm>
            <a:off x="863080" y="1628800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國語上課</a:t>
            </a:r>
            <a:r>
              <a:rPr lang="en-US" altLang="zh-TW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每課講義一份</a:t>
            </a:r>
            <a:r>
              <a:rPr lang="en-US" altLang="zh-TW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預習單、短語練習等</a:t>
            </a:r>
            <a:r>
              <a:rPr lang="en-US" altLang="zh-TW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重點複習本</a:t>
            </a:r>
            <a:r>
              <a:rPr lang="en-US" altLang="zh-TW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武功秘笈</a:t>
            </a:r>
            <a:r>
              <a:rPr lang="en-US" altLang="zh-TW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、詩詞選</a:t>
            </a:r>
            <a:endParaRPr lang="en-US" altLang="zh-TW" sz="24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國語測驗</a:t>
            </a:r>
            <a:r>
              <a:rPr lang="en-US" altLang="zh-TW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聽寫</a:t>
            </a:r>
            <a:r>
              <a:rPr lang="en-US" altLang="zh-TW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兩課一次</a:t>
            </a:r>
            <a:r>
              <a:rPr lang="en-US" altLang="zh-TW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、小考考卷</a:t>
            </a:r>
            <a:r>
              <a:rPr lang="en-US" altLang="zh-TW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兩課一張</a:t>
            </a:r>
            <a:r>
              <a:rPr lang="en-US" altLang="zh-TW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D8CE162-B311-4C35-AFAD-B1CDEB9A4892}"/>
              </a:ext>
            </a:extLst>
          </p:cNvPr>
          <p:cNvSpPr txBox="1"/>
          <p:nvPr/>
        </p:nvSpPr>
        <p:spPr>
          <a:xfrm>
            <a:off x="863080" y="3336795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數學上課</a:t>
            </a:r>
            <a:r>
              <a:rPr lang="en-US" altLang="zh-TW" sz="2400" b="1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b="1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以課本為主</a:t>
            </a:r>
            <a:r>
              <a:rPr lang="en-US" altLang="zh-TW" sz="2400" b="1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部分單元用講義上課</a:t>
            </a:r>
            <a:r>
              <a:rPr lang="en-US" altLang="zh-TW" sz="2400" b="1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sz="2400" b="1" dirty="0">
              <a:solidFill>
                <a:schemeClr val="accent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數學測驗</a:t>
            </a:r>
            <a:r>
              <a:rPr lang="en-US" altLang="zh-TW" sz="2400" b="1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b="1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課本一次</a:t>
            </a:r>
            <a:r>
              <a:rPr lang="en-US" altLang="zh-TW" sz="2400" b="1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可看書考</a:t>
            </a:r>
            <a:r>
              <a:rPr lang="en-US" altLang="zh-TW" sz="2400" b="1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、小考考卷</a:t>
            </a:r>
            <a:r>
              <a:rPr lang="en-US" altLang="zh-TW" sz="2400" b="1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一單元一張</a:t>
            </a:r>
            <a:r>
              <a:rPr lang="en-US" altLang="zh-TW" sz="2400" b="1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B7298BE-2E4E-4A8B-8CCF-73B6CE908422}"/>
              </a:ext>
            </a:extLst>
          </p:cNvPr>
          <p:cNvSpPr txBox="1"/>
          <p:nvPr/>
        </p:nvSpPr>
        <p:spPr>
          <a:xfrm>
            <a:off x="863080" y="4675459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社會上課</a:t>
            </a:r>
            <a:r>
              <a:rPr lang="en-US" altLang="zh-TW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以課本為主、補充表格、影片等</a:t>
            </a:r>
            <a:endParaRPr lang="en-US" altLang="zh-TW" sz="24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社會測驗</a:t>
            </a:r>
            <a:r>
              <a:rPr lang="en-US" altLang="zh-TW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小考考卷</a:t>
            </a:r>
            <a:r>
              <a:rPr lang="en-US" altLang="zh-TW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一單元一張</a:t>
            </a:r>
            <a:r>
              <a:rPr lang="en-US" altLang="zh-TW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8A20FD7D-3B55-4389-9BC0-734CCDDED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112" y="5275787"/>
            <a:ext cx="3178395" cy="1294172"/>
          </a:xfrm>
          <a:prstGeom prst="wedgeEllipseCallout">
            <a:avLst>
              <a:gd name="adj1" fmla="val 56438"/>
              <a:gd name="adj2" fmla="val 23976"/>
            </a:avLst>
          </a:prstGeom>
          <a:solidFill>
            <a:srgbClr val="FFFFFF"/>
          </a:solidFill>
          <a:ln w="9525">
            <a:solidFill>
              <a:srgbClr val="27272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1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 charset="-120"/>
              </a:rPr>
              <a:t>某些作業有時會讓學生在早自習完成</a:t>
            </a:r>
            <a:r>
              <a:rPr kumimoji="1" lang="en-US" altLang="zh-TW" sz="2000" b="1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 charset="-12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82296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1939" y="173478"/>
            <a:ext cx="7704856" cy="1143000"/>
          </a:xfrm>
        </p:spPr>
        <p:txBody>
          <a:bodyPr/>
          <a:lstStyle/>
          <a:p>
            <a:r>
              <a:rPr lang="zh-TW" altLang="en-US" dirty="0"/>
              <a:t>評量方式</a:t>
            </a:r>
            <a:r>
              <a:rPr lang="en-US" altLang="zh-TW" dirty="0"/>
              <a:t>(</a:t>
            </a:r>
            <a:r>
              <a:rPr lang="zh-TW" altLang="en-US" dirty="0"/>
              <a:t>國語、數學、社會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5" name="向下箭號 4"/>
          <p:cNvSpPr/>
          <p:nvPr/>
        </p:nvSpPr>
        <p:spPr>
          <a:xfrm rot="19737048">
            <a:off x="4298086" y="2695544"/>
            <a:ext cx="312562" cy="13317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032607"/>
              </p:ext>
            </p:extLst>
          </p:nvPr>
        </p:nvGraphicFramePr>
        <p:xfrm>
          <a:off x="1416097" y="3960440"/>
          <a:ext cx="609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比例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10%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測驗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10%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實作、上課表現等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5%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25%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AFBBBBB0-A066-415B-B0C7-D27614D347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255297"/>
              </p:ext>
            </p:extLst>
          </p:nvPr>
        </p:nvGraphicFramePr>
        <p:xfrm>
          <a:off x="1408040" y="1275928"/>
          <a:ext cx="6096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06961748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9405515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期中考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期末考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定期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定期</a:t>
                      </a:r>
                      <a:endParaRPr lang="en-US" altLang="zh-TW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平時</a:t>
                      </a:r>
                      <a:endParaRPr lang="en-US" altLang="zh-TW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25%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25%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732053"/>
                  </a:ext>
                </a:extLst>
              </a:tr>
            </a:tbl>
          </a:graphicData>
        </a:graphic>
      </p:graphicFrame>
      <p:sp>
        <p:nvSpPr>
          <p:cNvPr id="7" name="橢圓 6"/>
          <p:cNvSpPr/>
          <p:nvPr/>
        </p:nvSpPr>
        <p:spPr>
          <a:xfrm>
            <a:off x="5887500" y="1648506"/>
            <a:ext cx="1630325" cy="137268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2D5F9D36-3DB0-481D-98E5-3B9A6009E9A1}"/>
              </a:ext>
            </a:extLst>
          </p:cNvPr>
          <p:cNvSpPr/>
          <p:nvPr/>
        </p:nvSpPr>
        <p:spPr>
          <a:xfrm>
            <a:off x="2987824" y="1614100"/>
            <a:ext cx="1584176" cy="13021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下箭號 4">
            <a:extLst>
              <a:ext uri="{FF2B5EF4-FFF2-40B4-BE49-F238E27FC236}">
                <a16:creationId xmlns:a16="http://schemas.microsoft.com/office/drawing/2014/main" id="{323EA7AC-7DE2-4250-9B1C-4C0090220B70}"/>
              </a:ext>
            </a:extLst>
          </p:cNvPr>
          <p:cNvSpPr/>
          <p:nvPr/>
        </p:nvSpPr>
        <p:spPr>
          <a:xfrm rot="2029993">
            <a:off x="5367632" y="2631730"/>
            <a:ext cx="312562" cy="13804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2484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0898FC-E551-4423-BB45-41E32A685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收費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CE1726C5-BEA2-4FEE-9E60-617162E8E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776409"/>
              </p:ext>
            </p:extLst>
          </p:nvPr>
        </p:nvGraphicFramePr>
        <p:xfrm>
          <a:off x="539551" y="1052736"/>
          <a:ext cx="8064897" cy="55770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1686836594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933505104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325678918"/>
                    </a:ext>
                  </a:extLst>
                </a:gridCol>
              </a:tblGrid>
              <a:tr h="47890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全班項目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618197"/>
                  </a:ext>
                </a:extLst>
              </a:tr>
              <a:tr h="8496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小黃板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160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727834"/>
                  </a:ext>
                </a:extLst>
              </a:tr>
              <a:tr h="8496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聯絡簿書套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140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353788"/>
                  </a:ext>
                </a:extLst>
              </a:tr>
              <a:tr h="8496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影印費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500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14963"/>
                  </a:ext>
                </a:extLst>
              </a:tr>
              <a:tr h="8496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洗窗簾費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950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508212"/>
                  </a:ext>
                </a:extLst>
              </a:tr>
              <a:tr h="8496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校外教學車資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4800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089685"/>
                  </a:ext>
                </a:extLst>
              </a:tr>
              <a:tr h="8496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8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6550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全班人數</a:t>
                      </a:r>
                      <a:r>
                        <a:rPr lang="en-US" altLang="zh-TW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27</a:t>
                      </a:r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人平分完，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一人約</a:t>
                      </a:r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243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</a:t>
                      </a:r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148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482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46558D-00CE-4CBF-83E8-15B0D9FFD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740" y="-26803"/>
            <a:ext cx="4680520" cy="720080"/>
          </a:xfrm>
        </p:spPr>
        <p:txBody>
          <a:bodyPr/>
          <a:lstStyle/>
          <a:p>
            <a:r>
              <a:rPr lang="zh-TW" altLang="en-US" dirty="0"/>
              <a:t>收費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51E79F5E-3272-4F6E-AD31-F387D1A91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971955"/>
              </p:ext>
            </p:extLst>
          </p:nvPr>
        </p:nvGraphicFramePr>
        <p:xfrm>
          <a:off x="539552" y="802289"/>
          <a:ext cx="8280920" cy="4735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9177">
                  <a:extLst>
                    <a:ext uri="{9D8B030D-6E8A-4147-A177-3AD203B41FA5}">
                      <a16:colId xmlns:a16="http://schemas.microsoft.com/office/drawing/2014/main" val="3971140422"/>
                    </a:ext>
                  </a:extLst>
                </a:gridCol>
                <a:gridCol w="1777764">
                  <a:extLst>
                    <a:ext uri="{9D8B030D-6E8A-4147-A177-3AD203B41FA5}">
                      <a16:colId xmlns:a16="http://schemas.microsoft.com/office/drawing/2014/main" val="794858666"/>
                    </a:ext>
                  </a:extLst>
                </a:gridCol>
                <a:gridCol w="3753979">
                  <a:extLst>
                    <a:ext uri="{9D8B030D-6E8A-4147-A177-3AD203B41FA5}">
                      <a16:colId xmlns:a16="http://schemas.microsoft.com/office/drawing/2014/main" val="773556751"/>
                    </a:ext>
                  </a:extLst>
                </a:gridCol>
              </a:tblGrid>
              <a:tr h="5899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個人項目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141906"/>
                  </a:ext>
                </a:extLst>
              </a:tr>
              <a:tr h="5113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045766"/>
                  </a:ext>
                </a:extLst>
              </a:tr>
              <a:tr h="5113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339761"/>
                  </a:ext>
                </a:extLst>
              </a:tr>
              <a:tr h="5113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797937"/>
                  </a:ext>
                </a:extLst>
              </a:tr>
              <a:tr h="5113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國語重點複習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45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867544"/>
                  </a:ext>
                </a:extLst>
              </a:tr>
              <a:tr h="5113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28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886749"/>
                  </a:ext>
                </a:extLst>
              </a:tr>
              <a:tr h="5113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桌墊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68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使用兩年，只收一次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371150"/>
                  </a:ext>
                </a:extLst>
              </a:tr>
              <a:tr h="5113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班服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220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473845"/>
                  </a:ext>
                </a:extLst>
              </a:tr>
              <a:tr h="5113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8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466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298904"/>
                  </a:ext>
                </a:extLst>
              </a:tr>
            </a:tbl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FCB42E1C-6A44-46E4-8149-5C13418BBD39}"/>
              </a:ext>
            </a:extLst>
          </p:cNvPr>
          <p:cNvSpPr txBox="1"/>
          <p:nvPr/>
        </p:nvSpPr>
        <p:spPr>
          <a:xfrm>
            <a:off x="719572" y="5662079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每人應收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466+243=709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實收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800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元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，最後剩餘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2468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元納入班費。</a:t>
            </a:r>
          </a:p>
        </p:txBody>
      </p:sp>
    </p:spTree>
    <p:extLst>
      <p:ext uri="{BB962C8B-B14F-4D97-AF65-F5344CB8AC3E}">
        <p14:creationId xmlns:p14="http://schemas.microsoft.com/office/powerpoint/2010/main" val="1067086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021359-B169-488D-9BBB-81BB8652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冷氣收費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93174EF-ED9C-4FBA-90F2-6C68AB1D72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9"/>
          <a:stretch/>
        </p:blipFill>
        <p:spPr>
          <a:xfrm>
            <a:off x="323528" y="1844824"/>
            <a:ext cx="8496944" cy="237626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16B67A4-2AB1-409C-B18E-CEAF7076DFB7}"/>
              </a:ext>
            </a:extLst>
          </p:cNvPr>
          <p:cNvSpPr/>
          <p:nvPr/>
        </p:nvSpPr>
        <p:spPr>
          <a:xfrm>
            <a:off x="395536" y="2996952"/>
            <a:ext cx="8424936" cy="28803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103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457DA2-23EE-47C1-A45C-BB22AA07E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選拔班級代表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8DBBCE73-AC03-43F3-8110-960E42289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505284"/>
              </p:ext>
            </p:extLst>
          </p:nvPr>
        </p:nvGraphicFramePr>
        <p:xfrm>
          <a:off x="1495585" y="1052736"/>
          <a:ext cx="60960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1781877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2878115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姓名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007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家長代表</a:t>
                      </a:r>
                      <a:r>
                        <a:rPr lang="en-US" altLang="zh-TW" sz="4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4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4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445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家長代表</a:t>
                      </a:r>
                      <a:r>
                        <a:rPr lang="en-US" altLang="zh-TW" sz="4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4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44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769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4400" dirty="0">
                        <a:solidFill>
                          <a:srgbClr val="00B0F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761383"/>
                  </a:ext>
                </a:extLst>
              </a:tr>
            </a:tbl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021C72B5-9E75-4C87-9887-2F8BCFF67C8F}"/>
              </a:ext>
            </a:extLst>
          </p:cNvPr>
          <p:cNvSpPr txBox="1"/>
          <p:nvPr/>
        </p:nvSpPr>
        <p:spPr>
          <a:xfrm>
            <a:off x="2303748" y="5461000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請家長踴躍參與</a:t>
            </a:r>
            <a:r>
              <a:rPr lang="en-US" altLang="zh-TW" sz="2800" b="1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2800" b="1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拜託拜託</a:t>
            </a:r>
            <a:r>
              <a:rPr lang="en-US" altLang="zh-TW" sz="2800" b="1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zh-TW" altLang="en-US" sz="2800" b="1" dirty="0">
              <a:solidFill>
                <a:schemeClr val="accent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8CA0F7C-4EB1-4A94-B794-57D7D4B9B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876" y="4433973"/>
            <a:ext cx="2598984" cy="224777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C9DCFA6-03F0-483B-AC9D-E12F89C05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463964"/>
            <a:ext cx="2598984" cy="224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44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Arial" charset="0"/>
                <a:ea typeface="標楷體" pitchFamily="65" charset="-120"/>
              </a:rPr>
              <a:t>滿心</a:t>
            </a:r>
            <a:r>
              <a:rPr lang="zh-TW" altLang="en-US" dirty="0">
                <a:latin typeface="Arial" charset="0"/>
              </a:rPr>
              <a:t>感謝</a:t>
            </a:r>
            <a:endParaRPr lang="zh-TW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1259632" y="908720"/>
            <a:ext cx="6400800" cy="259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483226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483226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483226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483226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483226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483226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483226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483226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483226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dirty="0">
                <a:solidFill>
                  <a:schemeClr val="hlink"/>
                </a:solidFill>
                <a:latin typeface="文鼎海報體" pitchFamily="49" charset="-120"/>
                <a:ea typeface="文鼎海報體" pitchFamily="49" charset="-120"/>
              </a:rPr>
              <a:t> </a:t>
            </a:r>
            <a:r>
              <a:rPr lang="zh-TW" altLang="en-US" sz="4000" dirty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感謝熱情的參與，</a:t>
            </a:r>
            <a:br>
              <a:rPr lang="zh-TW" altLang="en-US" sz="4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dirty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讓我們一同攜手，</a:t>
            </a:r>
            <a:br>
              <a:rPr lang="zh-TW" altLang="en-US" sz="4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為孩子的成長而努力。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4000" dirty="0">
              <a:solidFill>
                <a:schemeClr val="tx1"/>
              </a:solidFill>
              <a:latin typeface="文鼎海報體" pitchFamily="49" charset="-120"/>
              <a:ea typeface="文鼎海報體" pitchFamily="49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0AF99B8-D655-40C9-8E45-1F4DB985874C}"/>
              </a:ext>
            </a:extLst>
          </p:cNvPr>
          <p:cNvSpPr txBox="1"/>
          <p:nvPr/>
        </p:nvSpPr>
        <p:spPr>
          <a:xfrm>
            <a:off x="827584" y="3209350"/>
            <a:ext cx="7776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您的付出與參與將是</a:t>
            </a:r>
            <a:r>
              <a:rPr lang="en-US" altLang="zh-TW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303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孩子最大的榮幸！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1055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39437F-698B-4605-99DD-C7CC366CD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謝謝各位家長</a:t>
            </a:r>
            <a:r>
              <a:rPr lang="en-US" altLang="zh-TW" dirty="0"/>
              <a:t>~</a:t>
            </a:r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D7F323E-F385-4893-BA60-F394615B5706}"/>
              </a:ext>
            </a:extLst>
          </p:cNvPr>
          <p:cNvSpPr txBox="1"/>
          <p:nvPr/>
        </p:nvSpPr>
        <p:spPr>
          <a:xfrm>
            <a:off x="755576" y="1628800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☆學校發的回饋單記得繳回</a:t>
            </a:r>
            <a:r>
              <a:rPr lang="en-US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放回紅色籃子</a:t>
            </a:r>
            <a:r>
              <a:rPr lang="en-US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現在也可以找老師個別談話哦</a:t>
            </a:r>
            <a:r>
              <a:rPr lang="en-US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9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 bwMode="auto">
          <a:xfrm>
            <a:off x="1187624" y="620688"/>
            <a:ext cx="6512511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zh-TW" altLang="en-US" sz="5400" dirty="0">
                <a:ln>
                  <a:noFill/>
                </a:ln>
                <a:effectLst/>
                <a:ea typeface="標楷體" pitchFamily="65" charset="-120"/>
              </a:rPr>
              <a:t>活動流程</a:t>
            </a:r>
          </a:p>
        </p:txBody>
      </p:sp>
      <p:graphicFrame>
        <p:nvGraphicFramePr>
          <p:cNvPr id="4" name="Group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336691"/>
              </p:ext>
            </p:extLst>
          </p:nvPr>
        </p:nvGraphicFramePr>
        <p:xfrm>
          <a:off x="457200" y="2276872"/>
          <a:ext cx="8229599" cy="3036978"/>
        </p:xfrm>
        <a:graphic>
          <a:graphicData uri="http://schemas.openxmlformats.org/drawingml/2006/table">
            <a:tbl>
              <a:tblPr/>
              <a:tblGrid>
                <a:gridCol w="1660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3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7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7569">
                  <a:extLst>
                    <a:ext uri="{9D8B030D-6E8A-4147-A177-3AD203B41FA5}">
                      <a16:colId xmlns:a16="http://schemas.microsoft.com/office/drawing/2014/main" val="1289051249"/>
                    </a:ext>
                  </a:extLst>
                </a:gridCol>
              </a:tblGrid>
              <a:tr h="5791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8322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時間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DD9"/>
                        </a:gs>
                        <a:gs pos="100000">
                          <a:srgbClr val="FFFFA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8322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內容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DD9"/>
                        </a:gs>
                        <a:gs pos="100000">
                          <a:srgbClr val="FFFFA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8322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地點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DD9"/>
                        </a:gs>
                        <a:gs pos="100000">
                          <a:srgbClr val="FFFFA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8322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備註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DD9"/>
                        </a:gs>
                        <a:gs pos="100000">
                          <a:srgbClr val="FFFFA7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0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8322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09:00~09:30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8322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與各班級科任老師溝通時間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8322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教師大辦公室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83226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12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483226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483226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8322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09:30~11:30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483226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483226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8322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班級經營宣導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483226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8322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483226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8322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303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483226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83226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8322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英文、自然師隨時入班說明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8322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11:00~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8322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賦歸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483226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83226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174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BB98E9-7E33-4451-B648-FA8EE3D68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導師聯絡方式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772DD0C-E4E6-41D9-9BF0-E97B04CE064F}"/>
              </a:ext>
            </a:extLst>
          </p:cNvPr>
          <p:cNvSpPr txBox="1"/>
          <p:nvPr/>
        </p:nvSpPr>
        <p:spPr>
          <a:xfrm>
            <a:off x="899592" y="1052736"/>
            <a:ext cx="799288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☆聯絡簿</a:t>
            </a:r>
            <a:r>
              <a:rPr lang="en-US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如果不急的話</a:t>
            </a:r>
            <a:r>
              <a:rPr lang="en-US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…)</a:t>
            </a:r>
          </a:p>
          <a:p>
            <a:endParaRPr lang="en-US" altLang="zh-TW" sz="2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</a:t>
            </a:r>
            <a:r>
              <a:rPr lang="en-US" altLang="zh-TW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Line ID:music2630</a:t>
            </a:r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可先留言</a:t>
            </a:r>
            <a:r>
              <a:rPr lang="en-US" altLang="zh-TW" sz="2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但看到即處理。</a:t>
            </a:r>
            <a:r>
              <a:rPr lang="en-US" altLang="zh-TW" sz="2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sz="2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</a:t>
            </a:r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手機</a:t>
            </a:r>
            <a:r>
              <a:rPr lang="en-US" altLang="zh-TW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:0988796207</a:t>
            </a:r>
            <a:r>
              <a:rPr lang="en-US" altLang="zh-TW" sz="2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如有空堂，可接電話。</a:t>
            </a:r>
            <a:r>
              <a:rPr lang="en-US" altLang="zh-TW" sz="2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sz="2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</a:t>
            </a:r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班級網頁</a:t>
            </a:r>
            <a:r>
              <a:rPr lang="en-US" altLang="zh-TW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康寧國小三年三班</a:t>
            </a:r>
            <a:endParaRPr lang="en-US" altLang="zh-TW" sz="2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</a:t>
            </a:r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班群 </a:t>
            </a:r>
            <a:r>
              <a:rPr lang="en-US" altLang="zh-TW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Line:</a:t>
            </a:r>
          </a:p>
          <a:p>
            <a:endParaRPr lang="en-US" altLang="zh-TW" sz="2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000" b="1" dirty="0">
              <a:solidFill>
                <a:srgbClr val="7030A0"/>
              </a:solidFill>
            </a:endParaRPr>
          </a:p>
          <a:p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PS: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如有問題請直接詢問，勿讓孩子傳話，以免有語意上的問題</a:t>
            </a:r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zh-TW" altLang="en-US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9C546B5-F0E7-4B24-9737-53CAAF42C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596" y="4293096"/>
            <a:ext cx="1700808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44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8838" y="35565"/>
            <a:ext cx="6512511" cy="1143000"/>
          </a:xfrm>
        </p:spPr>
        <p:txBody>
          <a:bodyPr/>
          <a:lstStyle/>
          <a:p>
            <a:pPr algn="ctr"/>
            <a:r>
              <a:rPr lang="zh-TW" altLang="en-US" dirty="0">
                <a:ln>
                  <a:noFill/>
                </a:ln>
                <a:effectLst/>
                <a:ea typeface="標楷體" pitchFamily="65" charset="-120"/>
              </a:rPr>
              <a:t>定期評量</a:t>
            </a:r>
            <a:endParaRPr lang="zh-TW" altLang="en-US" dirty="0"/>
          </a:p>
        </p:txBody>
      </p:sp>
      <p:graphicFrame>
        <p:nvGraphicFramePr>
          <p:cNvPr id="4" name="Group 2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937389743"/>
              </p:ext>
            </p:extLst>
          </p:nvPr>
        </p:nvGraphicFramePr>
        <p:xfrm>
          <a:off x="323528" y="836712"/>
          <a:ext cx="8604250" cy="3339272"/>
        </p:xfrm>
        <a:graphic>
          <a:graphicData uri="http://schemas.openxmlformats.org/drawingml/2006/table">
            <a:tbl>
              <a:tblPr/>
              <a:tblGrid>
                <a:gridCol w="100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4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8322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週別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48322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日期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48322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內容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48322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備註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86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10/29(</a:t>
                      </a:r>
                      <a:r>
                        <a:rPr kumimoji="0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四</a:t>
                      </a: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10/30(</a:t>
                      </a:r>
                      <a:r>
                        <a:rPr kumimoji="0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五</a:t>
                      </a: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期中考</a:t>
                      </a:r>
                      <a:endParaRPr kumimoji="0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0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國、自、英</a:t>
                      </a: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0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數、社</a:t>
                      </a: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0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國語、數學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: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考試時間</a:t>
                      </a: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國語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: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加入詩詞選考試</a:t>
                      </a: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英語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: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英聽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+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筆試</a:t>
                      </a: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95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1/12 (</a:t>
                      </a:r>
                      <a:r>
                        <a:rPr kumimoji="0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二</a:t>
                      </a: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1/13 (</a:t>
                      </a:r>
                      <a:r>
                        <a:rPr kumimoji="0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三</a:t>
                      </a: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期末考</a:t>
                      </a:r>
                      <a:endParaRPr kumimoji="0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0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國、自、英</a:t>
                      </a: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0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數、社</a:t>
                      </a: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0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187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3167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dirty="0">
                <a:ln>
                  <a:noFill/>
                </a:ln>
                <a:effectLst/>
                <a:ea typeface="標楷體" pitchFamily="65" charset="-120"/>
              </a:rPr>
              <a:t>上學期學校活動介紹</a:t>
            </a:r>
            <a:r>
              <a:rPr lang="en-US" altLang="zh-TW" sz="4000" dirty="0">
                <a:ln>
                  <a:noFill/>
                </a:ln>
                <a:solidFill>
                  <a:srgbClr val="660033"/>
                </a:solidFill>
                <a:effectLst/>
                <a:ea typeface="標楷體" pitchFamily="65" charset="-120"/>
              </a:rPr>
              <a:t>〈</a:t>
            </a:r>
            <a:r>
              <a:rPr lang="zh-TW" altLang="en-US" sz="4000" dirty="0">
                <a:ln>
                  <a:noFill/>
                </a:ln>
                <a:solidFill>
                  <a:srgbClr val="660033"/>
                </a:solidFill>
                <a:effectLst/>
                <a:ea typeface="標楷體" pitchFamily="65" charset="-120"/>
              </a:rPr>
              <a:t>參閱行事曆</a:t>
            </a:r>
            <a:r>
              <a:rPr lang="en-US" altLang="zh-TW" sz="4000" dirty="0">
                <a:ln>
                  <a:noFill/>
                </a:ln>
                <a:solidFill>
                  <a:srgbClr val="660033"/>
                </a:solidFill>
                <a:effectLst/>
                <a:ea typeface="標楷體" pitchFamily="65" charset="-120"/>
              </a:rPr>
              <a:t>〉</a:t>
            </a:r>
            <a:endParaRPr lang="zh-TW" altLang="en-US" sz="4000" dirty="0"/>
          </a:p>
        </p:txBody>
      </p:sp>
      <p:graphicFrame>
        <p:nvGraphicFramePr>
          <p:cNvPr id="4" name="Group 16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599963396"/>
              </p:ext>
            </p:extLst>
          </p:nvPr>
        </p:nvGraphicFramePr>
        <p:xfrm>
          <a:off x="323528" y="918810"/>
          <a:ext cx="8568952" cy="5791270"/>
        </p:xfrm>
        <a:graphic>
          <a:graphicData uri="http://schemas.openxmlformats.org/drawingml/2006/table">
            <a:tbl>
              <a:tblPr/>
              <a:tblGrid>
                <a:gridCol w="101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9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4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8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03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8322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週別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48322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日期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48322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內容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48322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備註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9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kumimoji="0" lang="zh-TW" alt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9/17(</a:t>
                      </a:r>
                      <a:r>
                        <a:rPr kumimoji="0" lang="zh-TW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四</a:t>
                      </a: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客家文化體驗</a:t>
                      </a:r>
                      <a:endParaRPr kumimoji="0" lang="en-US" altLang="zh-TW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14386"/>
                  </a:ext>
                </a:extLst>
              </a:tr>
              <a:tr h="8839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endParaRPr kumimoji="0" lang="zh-TW" alt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9/21(</a:t>
                      </a:r>
                      <a:r>
                        <a:rPr kumimoji="0" lang="zh-TW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</a:t>
                      </a: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國家防災日正式演練</a:t>
                      </a:r>
                      <a:endParaRPr kumimoji="0" lang="en-US" altLang="zh-TW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39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11/10(</a:t>
                      </a:r>
                      <a:r>
                        <a:rPr kumimoji="0" lang="zh-TW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二</a:t>
                      </a: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0" lang="zh-TW" altLang="zh-TW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科學日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39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12</a:t>
                      </a:r>
                      <a:endParaRPr kumimoji="0" lang="zh-TW" altLang="en-US" sz="2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11/21(</a:t>
                      </a:r>
                      <a:r>
                        <a:rPr kumimoji="0" lang="zh-TW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六</a:t>
                      </a: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運動會</a:t>
                      </a:r>
                      <a:endParaRPr kumimoji="0" lang="en-US" altLang="zh-TW" sz="2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kumimoji="0" lang="zh-TW" alt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進場、個人賽、大隊接力</a:t>
                      </a:r>
                      <a:r>
                        <a:rPr kumimoji="0" lang="en-US" altLang="zh-TW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)</a:t>
                      </a:r>
                      <a:endParaRPr kumimoji="0" lang="zh-TW" alt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n-US" altLang="zh-TW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11/23(</a:t>
                      </a:r>
                      <a:r>
                        <a:rPr kumimoji="0" lang="zh-TW" alt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一</a:t>
                      </a:r>
                      <a:r>
                        <a:rPr kumimoji="0" lang="en-US" altLang="zh-TW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)</a:t>
                      </a:r>
                      <a:r>
                        <a:rPr kumimoji="0" lang="zh-TW" alt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補假</a:t>
                      </a:r>
                      <a:endParaRPr kumimoji="0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39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14</a:t>
                      </a:r>
                      <a:endParaRPr kumimoji="0" lang="zh-TW" altLang="en-US" sz="2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12/3(</a:t>
                      </a:r>
                      <a:r>
                        <a:rPr kumimoji="0" lang="zh-TW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四</a:t>
                      </a: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校外教學</a:t>
                      </a:r>
                      <a:endParaRPr kumimoji="0" lang="en-US" altLang="zh-TW" sz="2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kumimoji="0" lang="zh-TW" alt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木柵動物園</a:t>
                      </a:r>
                      <a:r>
                        <a:rPr kumimoji="0" lang="en-US" altLang="zh-TW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)</a:t>
                      </a:r>
                      <a:endParaRPr kumimoji="0" lang="zh-TW" alt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邀請家長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協助</a:t>
                      </a:r>
                      <a:endParaRPr kumimoji="0" lang="zh-TW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037765"/>
                  </a:ext>
                </a:extLst>
              </a:tr>
              <a:tr h="8839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21</a:t>
                      </a:r>
                      <a:endParaRPr kumimoji="0" lang="zh-TW" alt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110/1/20(</a:t>
                      </a:r>
                      <a:r>
                        <a:rPr kumimoji="0" lang="zh-TW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三</a:t>
                      </a: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第一學期休業式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endParaRPr kumimoji="0" lang="zh-TW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483226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008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4B7991-81EC-470C-B0FF-4CD718A71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班級概況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85F02E8-90EF-425E-9217-353BC0906276}"/>
              </a:ext>
            </a:extLst>
          </p:cNvPr>
          <p:cNvSpPr txBox="1"/>
          <p:nvPr/>
        </p:nvSpPr>
        <p:spPr>
          <a:xfrm>
            <a:off x="539552" y="1259632"/>
            <a:ext cx="792088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☆本班人數</a:t>
            </a:r>
          </a:p>
          <a:p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男生</a:t>
            </a:r>
            <a:r>
              <a:rPr lang="en-US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人，女生</a:t>
            </a:r>
            <a:r>
              <a:rPr lang="en-US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人，共</a:t>
            </a:r>
            <a:r>
              <a:rPr lang="en-US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27</a:t>
            </a: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人。</a:t>
            </a: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☆科任教師</a:t>
            </a:r>
          </a:p>
          <a:p>
            <a:r>
              <a:rPr lang="zh-TW" altLang="en-US" sz="32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自然：孫嘉珍 老師  資訊：柯政宏 老師</a:t>
            </a:r>
          </a:p>
          <a:p>
            <a:r>
              <a:rPr lang="zh-TW" altLang="en-US" sz="32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英語：王筱雯 老師  美勞：姚杏沛 老師</a:t>
            </a:r>
          </a:p>
          <a:p>
            <a:r>
              <a:rPr lang="zh-TW" altLang="en-US" sz="32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音樂：江函儒 老師  本土：彭柔誨 老師</a:t>
            </a:r>
          </a:p>
          <a:p>
            <a:r>
              <a:rPr lang="zh-TW" altLang="en-US" sz="32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體育：廖韋任 老師</a:t>
            </a:r>
          </a:p>
        </p:txBody>
      </p:sp>
    </p:spTree>
    <p:extLst>
      <p:ext uri="{BB962C8B-B14F-4D97-AF65-F5344CB8AC3E}">
        <p14:creationId xmlns:p14="http://schemas.microsoft.com/office/powerpoint/2010/main" val="3761675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DFFD46-E5B7-4379-9D51-CD8A8821A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班級遵守事項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D046931-8AB3-436B-9239-6B69B960460A}"/>
              </a:ext>
            </a:extLst>
          </p:cNvPr>
          <p:cNvSpPr txBox="1"/>
          <p:nvPr/>
        </p:nvSpPr>
        <p:spPr>
          <a:xfrm>
            <a:off x="611560" y="1134301"/>
            <a:ext cx="8208912" cy="504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8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請在</a:t>
            </a:r>
            <a:r>
              <a:rPr lang="en-US" altLang="zh-TW" sz="28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zh-TW" sz="28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8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40</a:t>
            </a:r>
            <a:r>
              <a:rPr lang="zh-TW" altLang="en-US" sz="28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zh-TW" altLang="zh-TW" sz="28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進教室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，有特殊情況請向老師說明。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105000"/>
              </a:lnSpc>
              <a:buNone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105000"/>
              </a:lnSpc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準時於</a:t>
            </a:r>
            <a:r>
              <a:rPr lang="zh-TW" altLang="zh-TW" sz="28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早上</a:t>
            </a:r>
            <a:r>
              <a:rPr lang="en-US" altLang="zh-TW" sz="28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zh-TW" sz="28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8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40</a:t>
            </a:r>
            <a:r>
              <a:rPr lang="zh-TW" altLang="zh-TW" sz="28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至外掃區打掃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105000"/>
              </a:lnSpc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55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完成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打掃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工作進教室；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105000"/>
              </a:lnSpc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其他人安靜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閱讀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交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作業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、抄聯絡簿。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105000"/>
              </a:lnSpc>
              <a:buNone/>
            </a:pP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105000"/>
              </a:lnSpc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為配合防疫，每天早晚務必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在家量體溫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105000"/>
              </a:lnSpc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並</a:t>
            </a:r>
            <a:r>
              <a:rPr lang="zh-TW" altLang="zh-TW" sz="28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在家裡吃</a:t>
            </a:r>
            <a:r>
              <a:rPr lang="zh-TW" altLang="en-US" sz="28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完早餐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才上學。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105000"/>
              </a:lnSpc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午休完防疫長會協助再量一次體溫。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105000"/>
              </a:lnSpc>
              <a:buNone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105000"/>
              </a:lnSpc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中午吃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完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飯進行</a:t>
            </a:r>
            <a:r>
              <a:rPr lang="zh-TW" altLang="zh-TW" sz="28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潔牙</a:t>
            </a:r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午休時一律趴在桌上休息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6044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2F28AA-4E99-4CDD-9B80-DAC96DE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班級遵守事項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67F1D5B-DFAE-4E4D-B0AE-D1D8CB3BD9BE}"/>
              </a:ext>
            </a:extLst>
          </p:cNvPr>
          <p:cNvSpPr txBox="1"/>
          <p:nvPr/>
        </p:nvSpPr>
        <p:spPr>
          <a:xfrm>
            <a:off x="611560" y="1413063"/>
            <a:ext cx="828092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請家長再協助一下聯絡簿事項，請每日確認孩子  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是否交齊功課，尤其是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回條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老師也是會被學校催催催催催的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服裝儀容應整齊乾淨，依規定穿著適當服裝並配戴名牌、帽子。</a:t>
            </a: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9C69494A-3D39-4647-91E5-34B6A2546E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26023"/>
              </p:ext>
            </p:extLst>
          </p:nvPr>
        </p:nvGraphicFramePr>
        <p:xfrm>
          <a:off x="827585" y="4476229"/>
          <a:ext cx="7848870" cy="1937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774">
                  <a:extLst>
                    <a:ext uri="{9D8B030D-6E8A-4147-A177-3AD203B41FA5}">
                      <a16:colId xmlns:a16="http://schemas.microsoft.com/office/drawing/2014/main" val="277085040"/>
                    </a:ext>
                  </a:extLst>
                </a:gridCol>
                <a:gridCol w="1569774">
                  <a:extLst>
                    <a:ext uri="{9D8B030D-6E8A-4147-A177-3AD203B41FA5}">
                      <a16:colId xmlns:a16="http://schemas.microsoft.com/office/drawing/2014/main" val="21255973"/>
                    </a:ext>
                  </a:extLst>
                </a:gridCol>
                <a:gridCol w="1569774">
                  <a:extLst>
                    <a:ext uri="{9D8B030D-6E8A-4147-A177-3AD203B41FA5}">
                      <a16:colId xmlns:a16="http://schemas.microsoft.com/office/drawing/2014/main" val="2125247672"/>
                    </a:ext>
                  </a:extLst>
                </a:gridCol>
                <a:gridCol w="1569774">
                  <a:extLst>
                    <a:ext uri="{9D8B030D-6E8A-4147-A177-3AD203B41FA5}">
                      <a16:colId xmlns:a16="http://schemas.microsoft.com/office/drawing/2014/main" val="1922581079"/>
                    </a:ext>
                  </a:extLst>
                </a:gridCol>
                <a:gridCol w="1569774">
                  <a:extLst>
                    <a:ext uri="{9D8B030D-6E8A-4147-A177-3AD203B41FA5}">
                      <a16:colId xmlns:a16="http://schemas.microsoft.com/office/drawing/2014/main" val="1340825217"/>
                    </a:ext>
                  </a:extLst>
                </a:gridCol>
              </a:tblGrid>
              <a:tr h="6458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Times New Roman"/>
                          <a:ea typeface="標楷體"/>
                          <a:cs typeface="Times New Roman"/>
                        </a:rPr>
                        <a:t>星期一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Times New Roman"/>
                          <a:ea typeface="標楷體"/>
                          <a:cs typeface="Times New Roman"/>
                        </a:rPr>
                        <a:t>星期二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Times New Roman"/>
                          <a:ea typeface="標楷體"/>
                          <a:cs typeface="Times New Roman"/>
                        </a:rPr>
                        <a:t>星期三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Times New Roman"/>
                          <a:ea typeface="標楷體"/>
                          <a:cs typeface="Times New Roman"/>
                        </a:rPr>
                        <a:t>星期四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Times New Roman"/>
                          <a:ea typeface="標楷體"/>
                          <a:cs typeface="Times New Roman"/>
                        </a:rPr>
                        <a:t>星期五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8258424"/>
                  </a:ext>
                </a:extLst>
              </a:tr>
              <a:tr h="6458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走廊朝會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學生朝會</a:t>
                      </a:r>
                      <a:endParaRPr lang="zh-TW" sz="240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特別節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學生活動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4662776"/>
                  </a:ext>
                </a:extLst>
              </a:tr>
              <a:tr h="6458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Times New Roman"/>
                          <a:ea typeface="標楷體"/>
                          <a:cs typeface="Times New Roman"/>
                        </a:rPr>
                        <a:t>運動服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400" kern="100" dirty="0">
                          <a:latin typeface="Times New Roman"/>
                          <a:ea typeface="標楷體"/>
                          <a:cs typeface="Times New Roman"/>
                        </a:rPr>
                        <a:t>運動服</a:t>
                      </a:r>
                      <a:endParaRPr lang="zh-TW" alt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>
                          <a:latin typeface="Times New Roman"/>
                          <a:ea typeface="標楷體"/>
                          <a:cs typeface="Times New Roman"/>
                        </a:rPr>
                        <a:t>便服</a:t>
                      </a:r>
                      <a:endParaRPr lang="zh-TW" altLang="zh-TW" sz="24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班服</a:t>
                      </a:r>
                      <a:endParaRPr lang="zh-TW" altLang="zh-TW" sz="2400" kern="100" dirty="0">
                        <a:solidFill>
                          <a:srgbClr val="FF0000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latin typeface="Times New Roman"/>
                          <a:ea typeface="標楷體"/>
                          <a:cs typeface="Times New Roman"/>
                        </a:rPr>
                        <a:t>便服</a:t>
                      </a:r>
                      <a:endParaRPr lang="zh-TW" sz="24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478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1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4F34C5-242C-4F4A-8F21-F3B776AF6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hlinkClick r:id="rId2" action="ppaction://hlinkfile"/>
              </a:rPr>
              <a:t>班服說明</a:t>
            </a:r>
            <a:endParaRPr lang="zh-TW" altLang="en-US" dirty="0"/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2745CDB4-8BA8-4617-9D49-63F9C084E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860578"/>
              </p:ext>
            </p:extLst>
          </p:nvPr>
        </p:nvGraphicFramePr>
        <p:xfrm>
          <a:off x="1524000" y="1397000"/>
          <a:ext cx="6512510" cy="951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512510">
                  <a:extLst>
                    <a:ext uri="{9D8B030D-6E8A-4147-A177-3AD203B41FA5}">
                      <a16:colId xmlns:a16="http://schemas.microsoft.com/office/drawing/2014/main" val="338502966"/>
                    </a:ext>
                  </a:extLst>
                </a:gridCol>
              </a:tblGrid>
              <a:tr h="95188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748596"/>
                  </a:ext>
                </a:extLst>
              </a:tr>
            </a:tbl>
          </a:graphicData>
        </a:graphic>
      </p:graphicFrame>
      <p:pic>
        <p:nvPicPr>
          <p:cNvPr id="5" name="圖片 4">
            <a:extLst>
              <a:ext uri="{FF2B5EF4-FFF2-40B4-BE49-F238E27FC236}">
                <a16:creationId xmlns:a16="http://schemas.microsoft.com/office/drawing/2014/main" id="{30819831-8304-499F-B979-1EB7881A5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62" y="2519926"/>
            <a:ext cx="4263802" cy="392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80213"/>
      </p:ext>
    </p:extLst>
  </p:cSld>
  <p:clrMapOvr>
    <a:masterClrMapping/>
  </p:clrMapOvr>
</p:sld>
</file>

<file path=ppt/theme/theme1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1353</TotalTime>
  <Words>934</Words>
  <Application>Microsoft Office PowerPoint</Application>
  <PresentationFormat>如螢幕大小 (4:3)</PresentationFormat>
  <Paragraphs>230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9" baseType="lpstr">
      <vt:lpstr>文鼎海報體</vt:lpstr>
      <vt:lpstr>微軟正黑體</vt:lpstr>
      <vt:lpstr>新細明體</vt:lpstr>
      <vt:lpstr>標楷體</vt:lpstr>
      <vt:lpstr>Arial</vt:lpstr>
      <vt:lpstr>Calibri</vt:lpstr>
      <vt:lpstr>Georgia</vt:lpstr>
      <vt:lpstr>Times New Roman</vt:lpstr>
      <vt:lpstr>Trebuchet MS</vt:lpstr>
      <vt:lpstr>氣流</vt:lpstr>
      <vt:lpstr>三年三班學校日</vt:lpstr>
      <vt:lpstr>活動流程</vt:lpstr>
      <vt:lpstr>導師聯絡方式</vt:lpstr>
      <vt:lpstr>定期評量</vt:lpstr>
      <vt:lpstr>上學期學校活動介紹〈參閱行事曆〉</vt:lpstr>
      <vt:lpstr>班級概況</vt:lpstr>
      <vt:lpstr>班級遵守事項</vt:lpstr>
      <vt:lpstr>班級遵守事項</vt:lpstr>
      <vt:lpstr>班服說明</vt:lpstr>
      <vt:lpstr>班級經營</vt:lpstr>
      <vt:lpstr>班級加分制度</vt:lpstr>
      <vt:lpstr>國語、數學、社會</vt:lpstr>
      <vt:lpstr>評量方式(國語、數學、社會)</vt:lpstr>
      <vt:lpstr>收費</vt:lpstr>
      <vt:lpstr>收費</vt:lpstr>
      <vt:lpstr>冷氣收費</vt:lpstr>
      <vt:lpstr>選拔班級代表</vt:lpstr>
      <vt:lpstr>滿心感謝</vt:lpstr>
      <vt:lpstr>謝謝各位家長~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Administrator</cp:lastModifiedBy>
  <cp:revision>148</cp:revision>
  <cp:lastPrinted>2016-09-21T12:09:14Z</cp:lastPrinted>
  <dcterms:created xsi:type="dcterms:W3CDTF">2015-09-06T13:27:31Z</dcterms:created>
  <dcterms:modified xsi:type="dcterms:W3CDTF">2020-09-11T09:00:53Z</dcterms:modified>
</cp:coreProperties>
</file>