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1" r:id="rId3"/>
    <p:sldId id="258" r:id="rId4"/>
    <p:sldId id="260" r:id="rId5"/>
    <p:sldId id="275" r:id="rId6"/>
    <p:sldId id="302" r:id="rId7"/>
    <p:sldId id="277" r:id="rId8"/>
    <p:sldId id="272" r:id="rId9"/>
    <p:sldId id="264" r:id="rId10"/>
    <p:sldId id="265" r:id="rId11"/>
    <p:sldId id="273" r:id="rId12"/>
    <p:sldId id="279" r:id="rId13"/>
    <p:sldId id="266" r:id="rId14"/>
    <p:sldId id="299" r:id="rId15"/>
    <p:sldId id="281" r:id="rId16"/>
    <p:sldId id="300" r:id="rId17"/>
    <p:sldId id="301" r:id="rId18"/>
    <p:sldId id="274" r:id="rId19"/>
    <p:sldId id="303" r:id="rId2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88355" autoAdjust="0"/>
  </p:normalViewPr>
  <p:slideViewPr>
    <p:cSldViewPr snapToGrid="0">
      <p:cViewPr varScale="1">
        <p:scale>
          <a:sx n="76" d="100"/>
          <a:sy n="76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2021/9/10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2021/9/10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916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1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69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068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62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2021/9/10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15335" y="501825"/>
            <a:ext cx="9396664" cy="18288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Salesforce Sans"/>
                <a:sym typeface="Salesforce Sans"/>
              </a:rPr>
              <a:t>感謝各位一起在幸福花園裡</a:t>
            </a:r>
            <a:br>
              <a:rPr lang="en-US" altLang="zh-TW" dirty="0">
                <a:latin typeface="Salesforce Sans"/>
                <a:sym typeface="Salesforce Sans"/>
              </a:rPr>
            </a:br>
            <a:r>
              <a:rPr lang="zh-TW" altLang="en-US" dirty="0">
                <a:latin typeface="Salesforce Sans"/>
                <a:sym typeface="Salesforce Sans"/>
              </a:rPr>
              <a:t>澆灌愛與溫暖的園丁們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99471" y="2514600"/>
            <a:ext cx="3347429" cy="9144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b="1" dirty="0">
                <a:latin typeface="Salesforce Sans"/>
                <a:sym typeface="Salesforce Sans"/>
              </a:rPr>
              <a:t>六年二班</a:t>
            </a:r>
          </a:p>
        </p:txBody>
      </p:sp>
      <p:sp>
        <p:nvSpPr>
          <p:cNvPr id="4" name="文本框 17">
            <a:extLst>
              <a:ext uri="{FF2B5EF4-FFF2-40B4-BE49-F238E27FC236}">
                <a16:creationId xmlns:a16="http://schemas.microsoft.com/office/drawing/2014/main" id="{50B4330A-0F35-4BF7-84DA-EBEE4F7AD677}"/>
              </a:ext>
            </a:extLst>
          </p:cNvPr>
          <p:cNvSpPr txBox="1"/>
          <p:nvPr/>
        </p:nvSpPr>
        <p:spPr>
          <a:xfrm>
            <a:off x="5031516" y="3552401"/>
            <a:ext cx="5980483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華康POP1體W7(P)" panose="02010600010101010101" pitchFamily="2" charset="-120"/>
                <a:ea typeface="華康POP1體W7(P)" panose="02010600010101010101" pitchFamily="2" charset="-120"/>
              </a:rPr>
              <a:t>先到的家長，請到留言區</a:t>
            </a:r>
            <a:endParaRPr kumimoji="0" lang="en-US" altLang="zh-TW" sz="36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華康POP1體W7(P)" panose="02010600010101010101" pitchFamily="2" charset="-120"/>
              <a:ea typeface="華康POP1體W7(P)" panose="02010600010101010101" pitchFamily="2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華康POP1體W7(P)" panose="02010600010101010101" pitchFamily="2" charset="-120"/>
                <a:ea typeface="華康POP1體W7(P)" panose="02010600010101010101" pitchFamily="2" charset="-120"/>
              </a:rPr>
              <a:t>留下您</a:t>
            </a:r>
            <a:r>
              <a:rPr lang="zh-TW" altLang="en-US" sz="3600" dirty="0">
                <a:solidFill>
                  <a:schemeClr val="accent1"/>
                </a:solidFill>
                <a:latin typeface="華康POP1體W7(P)" panose="02010600010101010101" pitchFamily="2" charset="-120"/>
                <a:ea typeface="華康POP1體W7(P)" panose="02010600010101010101" pitchFamily="2" charset="-120"/>
              </a:rPr>
              <a:t>是哪位孩子的家長唷</a:t>
            </a:r>
            <a:r>
              <a:rPr lang="en-US" altLang="zh-TW" sz="3600" dirty="0">
                <a:solidFill>
                  <a:schemeClr val="accent1"/>
                </a:solidFill>
                <a:latin typeface="華康POP1體W7(P)" panose="02010600010101010101" pitchFamily="2" charset="-120"/>
                <a:ea typeface="華康POP1體W7(P)" panose="02010600010101010101" pitchFamily="2" charset="-120"/>
              </a:rPr>
              <a:t>!</a:t>
            </a:r>
            <a:endParaRPr kumimoji="0" lang="en-US" altLang="zh-TW" sz="360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華康POP1體W7(P)" panose="02010600010101010101" pitchFamily="2" charset="-120"/>
              <a:ea typeface="華康POP1體W7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F0E25520-DC15-4FBF-89BA-776926F2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-242888"/>
            <a:ext cx="7886700" cy="25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本學期學校行事曆</a:t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2">
            <a:extLst>
              <a:ext uri="{FF2B5EF4-FFF2-40B4-BE49-F238E27FC236}">
                <a16:creationId xmlns:a16="http://schemas.microsoft.com/office/drawing/2014/main" id="{531302EB-1398-45B8-BC0B-85F882D630D4}"/>
              </a:ext>
            </a:extLst>
          </p:cNvPr>
          <p:cNvGrpSpPr>
            <a:grpSpLocks/>
          </p:cNvGrpSpPr>
          <p:nvPr/>
        </p:nvGrpSpPr>
        <p:grpSpPr bwMode="auto">
          <a:xfrm>
            <a:off x="1739752" y="1041966"/>
            <a:ext cx="10655448" cy="5400675"/>
            <a:chOff x="412551" y="1196752"/>
            <a:chExt cx="10655540" cy="54005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485F924-37A3-4641-AEBC-0EE0C27AB42A}"/>
                </a:ext>
              </a:extLst>
            </p:cNvPr>
            <p:cNvSpPr/>
            <p:nvPr/>
          </p:nvSpPr>
          <p:spPr>
            <a:xfrm>
              <a:off x="610991" y="1336450"/>
              <a:ext cx="9479192" cy="309827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7E6045-E8D7-47EC-8A94-5CF363331237}"/>
                </a:ext>
              </a:extLst>
            </p:cNvPr>
            <p:cNvSpPr/>
            <p:nvPr/>
          </p:nvSpPr>
          <p:spPr>
            <a:xfrm>
              <a:off x="610991" y="4815635"/>
              <a:ext cx="9479192" cy="1781716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9EBA9351-53B2-4FD9-9D88-DC9C19EBCDBB}"/>
                </a:ext>
              </a:extLst>
            </p:cNvPr>
            <p:cNvSpPr/>
            <p:nvPr/>
          </p:nvSpPr>
          <p:spPr>
            <a:xfrm>
              <a:off x="412551" y="1196752"/>
              <a:ext cx="1998681" cy="101542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十一、</a:t>
              </a:r>
              <a:endPara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十二月份</a:t>
              </a:r>
            </a:p>
          </p:txBody>
        </p:sp>
        <p:sp>
          <p:nvSpPr>
            <p:cNvPr id="13" name="文字方塊 10">
              <a:extLst>
                <a:ext uri="{FF2B5EF4-FFF2-40B4-BE49-F238E27FC236}">
                  <a16:creationId xmlns:a16="http://schemas.microsoft.com/office/drawing/2014/main" id="{714F26CA-4399-47B7-9C0C-B38963C8A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0675" y="1478093"/>
              <a:ext cx="8317416" cy="267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lvl="0" eaLnBrk="0" fontAlgn="base" hangingPunct="0"/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11/2(</a:t>
              </a:r>
              <a:r>
                <a:rPr lang="zh-TW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11/3(</a:t>
              </a:r>
              <a:r>
                <a:rPr lang="zh-TW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r>
                <a:rPr lang="zh-TW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第一次定期評量</a:t>
              </a:r>
              <a:endPara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eaLnBrk="0" fontAlgn="base" hangingPunct="0"/>
              <a:endPara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eaLnBrk="0" fontAlgn="base" hangingPunct="0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11/27(</a:t>
              </a:r>
              <a:r>
                <a:rPr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r>
                <a:rPr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校慶運動會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</a:p>
            <a:p>
              <a:pPr lvl="0" eaLnBrk="0" fontAlgn="base" hangingPunct="0"/>
              <a:endPara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11/29(</a:t>
              </a:r>
              <a:r>
                <a:rPr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r>
                <a:rPr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運動會補假一天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12/31(</a:t>
              </a:r>
              <a:r>
                <a:rPr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r>
                <a:rPr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元旦補假一天</a:t>
              </a:r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A6365720-5E32-4246-B69D-0C0FC932572E}"/>
                </a:ext>
              </a:extLst>
            </p:cNvPr>
            <p:cNvSpPr/>
            <p:nvPr/>
          </p:nvSpPr>
          <p:spPr>
            <a:xfrm>
              <a:off x="412551" y="4655766"/>
              <a:ext cx="1871679" cy="7207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一月份</a:t>
              </a:r>
            </a:p>
          </p:txBody>
        </p:sp>
        <p:sp>
          <p:nvSpPr>
            <p:cNvPr id="15" name="文字方塊 16">
              <a:extLst>
                <a:ext uri="{FF2B5EF4-FFF2-40B4-BE49-F238E27FC236}">
                  <a16:creationId xmlns:a16="http://schemas.microsoft.com/office/drawing/2014/main" id="{84561C40-908C-40A9-9509-BD455EA3F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0675" y="5016124"/>
              <a:ext cx="6085168" cy="120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lvl="0" eaLnBrk="0" fontAlgn="base" hangingPunct="0"/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1/13(</a:t>
              </a:r>
              <a:r>
                <a:rPr lang="zh-TW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1/14(</a:t>
              </a:r>
              <a:r>
                <a:rPr lang="zh-TW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r>
                <a:rPr lang="zh-TW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第二次定期評量</a:t>
              </a:r>
              <a:endPara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eaLnBrk="0" fontAlgn="base" hangingPunct="0"/>
              <a:endPara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eaLnBrk="0" fontAlgn="base" hangingPunct="0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1/20(</a:t>
              </a:r>
              <a:r>
                <a:rPr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r>
                <a:rPr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休業式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FC57B7-B641-4560-A45B-6712C123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-26988"/>
            <a:ext cx="7886700" cy="25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班級家長支援</a:t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86EAE-AA0A-440A-863C-62B03CFC1BE0}"/>
              </a:ext>
            </a:extLst>
          </p:cNvPr>
          <p:cNvSpPr txBox="1">
            <a:spLocks noChangeArrowheads="1"/>
          </p:cNvSpPr>
          <p:nvPr/>
        </p:nvSpPr>
        <p:spPr>
          <a:xfrm>
            <a:off x="977124" y="1894589"/>
            <a:ext cx="10237751" cy="4464050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TW" altLang="en-US" sz="4000" dirty="0"/>
              <a:t>六</a:t>
            </a:r>
            <a:r>
              <a:rPr lang="zh-TW" altLang="zh-TW" sz="4000" dirty="0"/>
              <a:t>年級班級</a:t>
            </a:r>
            <a:r>
              <a:rPr lang="zh-TW" altLang="zh-TW" sz="4000" b="1" dirty="0"/>
              <a:t>家長代表</a:t>
            </a:r>
            <a:r>
              <a:rPr lang="zh-TW" altLang="zh-TW" sz="4000" dirty="0"/>
              <a:t>：</a:t>
            </a:r>
            <a:r>
              <a:rPr lang="zh-TW" altLang="zh-TW" sz="4000" u="sng" dirty="0"/>
              <a:t>玟瑾</a:t>
            </a:r>
            <a:r>
              <a:rPr lang="zh-TW" altLang="zh-TW" sz="4000" dirty="0"/>
              <a:t>媽媽</a:t>
            </a:r>
            <a:r>
              <a:rPr lang="zh-TW" altLang="zh-TW" sz="4000" b="1" dirty="0"/>
              <a:t>、</a:t>
            </a:r>
            <a:r>
              <a:rPr lang="zh-TW" altLang="zh-TW" sz="4000" u="sng" dirty="0"/>
              <a:t>思帆</a:t>
            </a:r>
            <a:r>
              <a:rPr lang="zh-TW" altLang="zh-TW" sz="4000" dirty="0"/>
              <a:t>媽媽</a:t>
            </a:r>
            <a:endParaRPr lang="en-US" altLang="zh-TW" sz="4000" dirty="0"/>
          </a:p>
          <a:p>
            <a:pPr>
              <a:lnSpc>
                <a:spcPct val="150000"/>
              </a:lnSpc>
              <a:defRPr/>
            </a:pPr>
            <a:r>
              <a:rPr lang="zh-TW" altLang="en-US" sz="4000" dirty="0"/>
              <a:t>六</a:t>
            </a:r>
            <a:r>
              <a:rPr lang="zh-TW" altLang="zh-TW" sz="4000" dirty="0"/>
              <a:t>年級班級</a:t>
            </a:r>
            <a:r>
              <a:rPr lang="zh-TW" altLang="zh-TW" sz="4000" b="1" dirty="0"/>
              <a:t>總務</a:t>
            </a:r>
            <a:r>
              <a:rPr lang="zh-TW" altLang="zh-TW" sz="4000" dirty="0"/>
              <a:t>：</a:t>
            </a:r>
            <a:r>
              <a:rPr lang="zh-TW" altLang="zh-TW" sz="4000" u="sng" dirty="0"/>
              <a:t>苡軒</a:t>
            </a:r>
            <a:r>
              <a:rPr lang="zh-TW" altLang="zh-TW" sz="4000" dirty="0"/>
              <a:t>媽媽</a:t>
            </a:r>
            <a:endParaRPr lang="en-US" altLang="zh-TW" sz="4000" b="1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zh-TW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感謝協助班務的您們，您的付出是孩子最大的福氣！</a:t>
            </a: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zh-TW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en-US" altLang="zh-TW" sz="2800" dirty="0"/>
          </a:p>
          <a:p>
            <a:pPr>
              <a:lnSpc>
                <a:spcPct val="150000"/>
              </a:lnSpc>
              <a:defRPr/>
            </a:pPr>
            <a:endParaRPr lang="en-US" altLang="zh-TW" sz="2800" dirty="0"/>
          </a:p>
          <a:p>
            <a:pPr>
              <a:lnSpc>
                <a:spcPct val="150000"/>
              </a:lnSpc>
              <a:buFontTx/>
              <a:buNone/>
              <a:defRPr/>
            </a:pPr>
            <a:endParaRPr lang="zh-TW" altLang="zh-TW" sz="2800" dirty="0"/>
          </a:p>
          <a:p>
            <a:pPr>
              <a:lnSpc>
                <a:spcPct val="150000"/>
              </a:lnSpc>
              <a:defRPr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328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463C4F-80F1-426D-A1FD-4FCCF93F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73" y="-432619"/>
            <a:ext cx="10058402" cy="1219200"/>
          </a:xfrm>
        </p:spPr>
        <p:txBody>
          <a:bodyPr/>
          <a:lstStyle/>
          <a:p>
            <a:r>
              <a:rPr lang="en-US" altLang="zh-TW" b="1" u="sng" dirty="0"/>
              <a:t>502</a:t>
            </a:r>
            <a:r>
              <a:rPr lang="zh-TW" altLang="zh-TW" b="1" u="sng" dirty="0"/>
              <a:t>上學期學生的個人補充教材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984FFDA-5BD6-4F2B-8CAC-C635A6655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79902"/>
              </p:ext>
            </p:extLst>
          </p:nvPr>
        </p:nvGraphicFramePr>
        <p:xfrm>
          <a:off x="504771" y="1060930"/>
          <a:ext cx="10438531" cy="395533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22577">
                  <a:extLst>
                    <a:ext uri="{9D8B030D-6E8A-4147-A177-3AD203B41FA5}">
                      <a16:colId xmlns:a16="http://schemas.microsoft.com/office/drawing/2014/main" val="1905117959"/>
                    </a:ext>
                  </a:extLst>
                </a:gridCol>
                <a:gridCol w="2100135">
                  <a:extLst>
                    <a:ext uri="{9D8B030D-6E8A-4147-A177-3AD203B41FA5}">
                      <a16:colId xmlns:a16="http://schemas.microsoft.com/office/drawing/2014/main" val="2693827019"/>
                    </a:ext>
                  </a:extLst>
                </a:gridCol>
                <a:gridCol w="970736">
                  <a:extLst>
                    <a:ext uri="{9D8B030D-6E8A-4147-A177-3AD203B41FA5}">
                      <a16:colId xmlns:a16="http://schemas.microsoft.com/office/drawing/2014/main" val="650538451"/>
                    </a:ext>
                  </a:extLst>
                </a:gridCol>
                <a:gridCol w="577497">
                  <a:extLst>
                    <a:ext uri="{9D8B030D-6E8A-4147-A177-3AD203B41FA5}">
                      <a16:colId xmlns:a16="http://schemas.microsoft.com/office/drawing/2014/main" val="3867458486"/>
                    </a:ext>
                  </a:extLst>
                </a:gridCol>
                <a:gridCol w="1154996">
                  <a:extLst>
                    <a:ext uri="{9D8B030D-6E8A-4147-A177-3AD203B41FA5}">
                      <a16:colId xmlns:a16="http://schemas.microsoft.com/office/drawing/2014/main" val="1698112354"/>
                    </a:ext>
                  </a:extLst>
                </a:gridCol>
                <a:gridCol w="1154996">
                  <a:extLst>
                    <a:ext uri="{9D8B030D-6E8A-4147-A177-3AD203B41FA5}">
                      <a16:colId xmlns:a16="http://schemas.microsoft.com/office/drawing/2014/main" val="773023088"/>
                    </a:ext>
                  </a:extLst>
                </a:gridCol>
                <a:gridCol w="3357594">
                  <a:extLst>
                    <a:ext uri="{9D8B030D-6E8A-4147-A177-3AD203B41FA5}">
                      <a16:colId xmlns:a16="http://schemas.microsoft.com/office/drawing/2014/main" val="2917667747"/>
                    </a:ext>
                  </a:extLst>
                </a:gridCol>
              </a:tblGrid>
              <a:tr h="546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優先項次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名</a:t>
                      </a:r>
                      <a:r>
                        <a:rPr lang="en-US" sz="1800" b="1" kern="100" dirty="0">
                          <a:effectLst/>
                        </a:rPr>
                        <a:t>            </a:t>
                      </a:r>
                      <a:r>
                        <a:rPr lang="zh-TW" sz="1800" b="1" kern="100" dirty="0">
                          <a:effectLst/>
                        </a:rPr>
                        <a:t>稱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單位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</a:rPr>
                        <a:t>數量</a:t>
                      </a:r>
                      <a:endParaRPr lang="zh-TW" sz="18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</a:rPr>
                        <a:t>預估單價</a:t>
                      </a:r>
                      <a:endParaRPr lang="zh-TW" sz="18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</a:rPr>
                        <a:t>總</a:t>
                      </a:r>
                      <a:r>
                        <a:rPr lang="en-US" sz="1800" b="1" kern="100">
                          <a:effectLst/>
                        </a:rPr>
                        <a:t>  </a:t>
                      </a:r>
                      <a:r>
                        <a:rPr lang="zh-TW" sz="1800" b="1" kern="100">
                          <a:effectLst/>
                        </a:rPr>
                        <a:t>價</a:t>
                      </a:r>
                      <a:endParaRPr lang="zh-TW" sz="18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說</a:t>
                      </a:r>
                      <a:r>
                        <a:rPr lang="en-US" sz="1800" b="1" kern="100" dirty="0">
                          <a:effectLst/>
                        </a:rPr>
                        <a:t>               </a:t>
                      </a:r>
                      <a:r>
                        <a:rPr lang="zh-TW" sz="1800" b="1" kern="100" dirty="0">
                          <a:effectLst/>
                        </a:rPr>
                        <a:t>明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973495"/>
                  </a:ext>
                </a:extLst>
              </a:tr>
              <a:tr h="3545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altLang="en-US" sz="18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國語隨堂演練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字詞理解、修辭運用、成語補充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533730"/>
                  </a:ext>
                </a:extLst>
              </a:tr>
              <a:tr h="3544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數學重點複習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加強試題演練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396792"/>
                  </a:ext>
                </a:extLst>
              </a:tr>
              <a:tr h="3544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社會作業簿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加強試題演練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045967"/>
                  </a:ext>
                </a:extLst>
              </a:tr>
              <a:tr h="3773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閱讀小行家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zh-TW" altLang="en-US" sz="18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2250</a:t>
                      </a:r>
                      <a:endParaRPr lang="zh-TW" altLang="en-US" sz="18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延伸語文學習的深度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373739"/>
                  </a:ext>
                </a:extLst>
              </a:tr>
              <a:tr h="3773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聯絡簿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zh-TW" altLang="en-US" sz="18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zh-TW" altLang="en-US" sz="18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親師溝通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389944"/>
                  </a:ext>
                </a:extLst>
              </a:tr>
              <a:tr h="3773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資料夾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TW" altLang="en-US" sz="18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  <a:endParaRPr lang="zh-TW" altLang="en-US" sz="18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學生各項作品資料整理記錄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09894"/>
                  </a:ext>
                </a:extLst>
              </a:tr>
              <a:tr h="37731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579639"/>
                  </a:ext>
                </a:extLst>
              </a:tr>
              <a:tr h="37731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63253"/>
                  </a:ext>
                </a:extLst>
              </a:tr>
              <a:tr h="459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總</a:t>
                      </a:r>
                      <a:r>
                        <a:rPr lang="en-US" sz="1800" b="1" kern="100" dirty="0">
                          <a:effectLst/>
                        </a:rPr>
                        <a:t>  </a:t>
                      </a:r>
                      <a:r>
                        <a:rPr lang="zh-TW" sz="1800" b="1" kern="100" dirty="0">
                          <a:effectLst/>
                        </a:rPr>
                        <a:t>額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7500</a:t>
                      </a: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每生收費： </a:t>
                      </a:r>
                      <a:r>
                        <a:rPr lang="en-US" altLang="zh-TW" sz="1800" b="1" kern="100" dirty="0">
                          <a:effectLst/>
                        </a:rPr>
                        <a:t>3</a:t>
                      </a:r>
                      <a:r>
                        <a:rPr lang="en-US" sz="1800" b="1" kern="100" dirty="0">
                          <a:effectLst/>
                        </a:rPr>
                        <a:t>00     </a:t>
                      </a:r>
                      <a:r>
                        <a:rPr lang="zh-TW" sz="1800" b="1" kern="100" dirty="0">
                          <a:effectLst/>
                        </a:rPr>
                        <a:t>元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58685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8EB3DE1-A11E-417F-8FCC-235DE7AA5F2E}"/>
              </a:ext>
            </a:extLst>
          </p:cNvPr>
          <p:cNvSpPr/>
          <p:nvPr/>
        </p:nvSpPr>
        <p:spPr>
          <a:xfrm>
            <a:off x="504771" y="5397909"/>
            <a:ext cx="11430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52400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＊以上純為個人自購的補充教材費、本班並無統一收取班費做使用。若對上述補充材購買有意見者，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52400" indent="-152400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請告知老師或家長代表做處理。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＊若有不足的影印費和其他雜支將從日後的班級家長捐款項目支出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!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ts val="600"/>
              </a:spcBef>
            </a:pP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＊關於校外教學費用等支出說明，請見校外教學通知單</a:t>
            </a:r>
            <a:r>
              <a:rPr lang="en-US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2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0E66CD-69FA-4A23-9C84-496B8135E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53" y="0"/>
            <a:ext cx="7886700" cy="25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親師合作</a:t>
            </a:r>
            <a:br>
              <a:rPr lang="en-US" altLang="zh-TW" sz="44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44E8F5-1D4E-4729-A85B-6E5FA9A26CC5}"/>
              </a:ext>
            </a:extLst>
          </p:cNvPr>
          <p:cNvSpPr txBox="1">
            <a:spLocks noChangeArrowheads="1"/>
          </p:cNvSpPr>
          <p:nvPr/>
        </p:nvSpPr>
        <p:spPr>
          <a:xfrm>
            <a:off x="971233" y="1679944"/>
            <a:ext cx="10054730" cy="4609235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TW" altLang="en-US" sz="2800" dirty="0"/>
              <a:t>期待您能多多利用聯絡簿、電話或訊息詳談，分享您的意見、想法或告知聯絡事項，以了解孩子在家或在校的表現。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800" dirty="0"/>
              <a:t>學生請假：事前聯絡簿告知 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800" dirty="0">
                <a:sym typeface="Wingdings" pitchFamily="2" charset="2"/>
              </a:rPr>
              <a:t></a:t>
            </a:r>
            <a:r>
              <a:rPr lang="zh-TW" altLang="en-US" sz="2800" dirty="0"/>
              <a:t>：</a:t>
            </a:r>
            <a:r>
              <a:rPr lang="en-US" altLang="zh-TW" sz="2800" dirty="0"/>
              <a:t>2792-5063</a:t>
            </a:r>
            <a:r>
              <a:rPr lang="zh-TW" altLang="en-US" sz="2800" dirty="0"/>
              <a:t>（學校請假專線）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800" dirty="0"/>
              <a:t>雅婷老師行動電話：</a:t>
            </a:r>
            <a:r>
              <a:rPr lang="en-US" altLang="zh-TW" sz="2800" dirty="0"/>
              <a:t>0912-816-266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 dirty="0"/>
              <a:t>602</a:t>
            </a:r>
            <a:r>
              <a:rPr lang="zh-TW" altLang="en-US" sz="2800" dirty="0"/>
              <a:t>班級</a:t>
            </a:r>
            <a:r>
              <a:rPr lang="en-US" altLang="zh-TW" sz="2800" dirty="0"/>
              <a:t>line</a:t>
            </a:r>
            <a:r>
              <a:rPr lang="zh-TW" altLang="en-US" sz="2800" dirty="0"/>
              <a:t>官方帳號</a:t>
            </a:r>
            <a:endParaRPr lang="en-US" altLang="zh-TW" sz="2800" dirty="0"/>
          </a:p>
          <a:p>
            <a:pPr>
              <a:lnSpc>
                <a:spcPct val="90000"/>
              </a:lnSpc>
              <a:defRPr/>
            </a:pPr>
            <a:endParaRPr lang="en-US" altLang="zh-TW" sz="2800" dirty="0"/>
          </a:p>
        </p:txBody>
      </p:sp>
      <p:pic>
        <p:nvPicPr>
          <p:cNvPr id="8" name="圖片 7" descr="一張含有 文字, 室內, 片 的圖片&#10;&#10;自動產生的描述">
            <a:extLst>
              <a:ext uri="{FF2B5EF4-FFF2-40B4-BE49-F238E27FC236}">
                <a16:creationId xmlns:a16="http://schemas.microsoft.com/office/drawing/2014/main" id="{BAA1335D-9A8B-48AF-A0AF-E145AA107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53" y="2915905"/>
            <a:ext cx="2859273" cy="28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0CFE819-DD8E-4E78-B949-E22F47D1D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911" y="2133600"/>
            <a:ext cx="6858002" cy="1828800"/>
          </a:xfrm>
        </p:spPr>
        <p:txBody>
          <a:bodyPr>
            <a:normAutofit fontScale="90000"/>
          </a:bodyPr>
          <a:lstStyle/>
          <a:p>
            <a:r>
              <a:rPr lang="zh-TW" altLang="en-US" sz="9600" dirty="0"/>
              <a:t>學校宣導事項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33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C9E904-EC4E-4CFD-BAE9-75A4C5EAF389}"/>
              </a:ext>
            </a:extLst>
          </p:cNvPr>
          <p:cNvSpPr txBox="1">
            <a:spLocks/>
          </p:cNvSpPr>
          <p:nvPr/>
        </p:nvSpPr>
        <p:spPr>
          <a:xfrm>
            <a:off x="1703512" y="1196753"/>
            <a:ext cx="8424936" cy="1323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/>
              <a:t>教育局於</a:t>
            </a:r>
            <a:r>
              <a:rPr lang="en-US" altLang="zh-TW" sz="4000"/>
              <a:t>110</a:t>
            </a:r>
            <a:r>
              <a:rPr lang="zh-TW" altLang="en-US" sz="4000"/>
              <a:t>學年度起推動酷課</a:t>
            </a:r>
            <a:r>
              <a:rPr lang="en-US" altLang="zh-TW" sz="4000"/>
              <a:t>APP</a:t>
            </a:r>
            <a:r>
              <a:rPr lang="zh-TW" altLang="en-US" sz="4000"/>
              <a:t>並全面推行線上校園繳費系統</a:t>
            </a:r>
            <a:endParaRPr lang="zh-TW" altLang="en-US" sz="4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B0EB2BF-77E9-4605-A279-05C688516959}"/>
              </a:ext>
            </a:extLst>
          </p:cNvPr>
          <p:cNvSpPr txBox="1">
            <a:spLocks/>
          </p:cNvSpPr>
          <p:nvPr/>
        </p:nvSpPr>
        <p:spPr>
          <a:xfrm>
            <a:off x="1350992" y="2865636"/>
            <a:ext cx="8885208" cy="2088232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solidFill>
                  <a:srgbClr val="002060"/>
                </a:solidFill>
                <a:latin typeface="+mj-lt"/>
              </a:rPr>
              <a:t>歡迎尚未申請親子綁定的家長於</a:t>
            </a:r>
            <a:r>
              <a:rPr lang="zh-TW" altLang="en-US" sz="4000" b="1" dirty="0">
                <a:solidFill>
                  <a:srgbClr val="FF0000"/>
                </a:solidFill>
                <a:latin typeface="+mj-lt"/>
              </a:rPr>
              <a:t>酷課雲首頁</a:t>
            </a:r>
            <a:r>
              <a:rPr lang="zh-TW" altLang="en-US" sz="4000" dirty="0">
                <a:solidFill>
                  <a:srgbClr val="002060"/>
                </a:solidFill>
                <a:latin typeface="+mj-lt"/>
              </a:rPr>
              <a:t>線上申請，待學校審核通過後即可登入酷課</a:t>
            </a:r>
            <a:r>
              <a:rPr lang="en-US" altLang="zh-TW" sz="4000" dirty="0">
                <a:solidFill>
                  <a:srgbClr val="002060"/>
                </a:solidFill>
                <a:latin typeface="+mj-lt"/>
              </a:rPr>
              <a:t>APP</a:t>
            </a:r>
            <a:r>
              <a:rPr lang="zh-TW" altLang="en-US" sz="4000" dirty="0">
                <a:solidFill>
                  <a:srgbClr val="002060"/>
                </a:solidFill>
                <a:latin typeface="+mj-lt"/>
              </a:rPr>
              <a:t>，使用上述服務</a:t>
            </a:r>
          </a:p>
        </p:txBody>
      </p:sp>
    </p:spTree>
    <p:extLst>
      <p:ext uri="{BB962C8B-B14F-4D97-AF65-F5344CB8AC3E}">
        <p14:creationId xmlns:p14="http://schemas.microsoft.com/office/powerpoint/2010/main" val="16053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5C3C958-7463-4BF8-9863-C6974FEC7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304" r="20068"/>
          <a:stretch/>
        </p:blipFill>
        <p:spPr>
          <a:xfrm>
            <a:off x="2063553" y="3429000"/>
            <a:ext cx="8136904" cy="237626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AB59BBC-AAF9-429D-8B56-D3280F2C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90" y="848906"/>
            <a:ext cx="8893621" cy="707886"/>
          </a:xfrm>
        </p:spPr>
        <p:txBody>
          <a:bodyPr/>
          <a:lstStyle/>
          <a:p>
            <a:r>
              <a:rPr lang="zh-TW" altLang="en-US" sz="4000" dirty="0"/>
              <a:t>相關資料公告於學校官網的行政公告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826B8D-36BC-460C-88DA-ABC5D25FFDC0}"/>
              </a:ext>
            </a:extLst>
          </p:cNvPr>
          <p:cNvSpPr/>
          <p:nvPr/>
        </p:nvSpPr>
        <p:spPr bwMode="auto">
          <a:xfrm>
            <a:off x="4179086" y="5187288"/>
            <a:ext cx="374441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161EC57-9A87-499A-B985-39AF82B8A8A9}"/>
              </a:ext>
            </a:extLst>
          </p:cNvPr>
          <p:cNvCxnSpPr>
            <a:cxnSpLocks/>
          </p:cNvCxnSpPr>
          <p:nvPr/>
        </p:nvCxnSpPr>
        <p:spPr bwMode="auto">
          <a:xfrm flipH="1">
            <a:off x="7259706" y="4485551"/>
            <a:ext cx="682597" cy="573000"/>
          </a:xfrm>
          <a:prstGeom prst="straightConnector1">
            <a:avLst/>
          </a:prstGeom>
          <a:solidFill>
            <a:schemeClr val="accent1"/>
          </a:solidFill>
          <a:ln w="1047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CF032F7A-86AA-47BF-A8C7-585F93EB7671}"/>
              </a:ext>
            </a:extLst>
          </p:cNvPr>
          <p:cNvSpPr/>
          <p:nvPr/>
        </p:nvSpPr>
        <p:spPr>
          <a:xfrm>
            <a:off x="2063552" y="199104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srgbClr val="FF0000"/>
                </a:solidFill>
                <a:latin typeface="Verdana" panose="020B0604030504040204" pitchFamily="34" charset="0"/>
              </a:rPr>
              <a:t>http://www.klps.tp.edu.tw/enable2007//modules/news/article.php?storyid=13869</a:t>
            </a:r>
          </a:p>
        </p:txBody>
      </p:sp>
    </p:spTree>
    <p:extLst>
      <p:ext uri="{BB962C8B-B14F-4D97-AF65-F5344CB8AC3E}">
        <p14:creationId xmlns:p14="http://schemas.microsoft.com/office/powerpoint/2010/main" val="9344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D59D53-9E05-4B79-89E5-58573CBE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938" y="725104"/>
            <a:ext cx="7858125" cy="762000"/>
          </a:xfrm>
        </p:spPr>
        <p:txBody>
          <a:bodyPr/>
          <a:lstStyle/>
          <a:p>
            <a:r>
              <a:rPr lang="zh-TW" altLang="en-US" dirty="0"/>
              <a:t>下載酷課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710D673-25D7-4DD9-B52B-6B040F0D0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364" y="1916833"/>
            <a:ext cx="2802533" cy="327524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260148B-28D7-4D6F-AC31-D7BE43201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473" y="1916833"/>
            <a:ext cx="2827699" cy="32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ãæåãçåçæå°çµæ">
            <a:extLst>
              <a:ext uri="{FF2B5EF4-FFF2-40B4-BE49-F238E27FC236}">
                <a16:creationId xmlns:a16="http://schemas.microsoft.com/office/drawing/2014/main" id="{BD588DF3-D812-42CD-A013-FF61E984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6120" y="2043813"/>
            <a:ext cx="4155560" cy="277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3">
            <a:extLst>
              <a:ext uri="{FF2B5EF4-FFF2-40B4-BE49-F238E27FC236}">
                <a16:creationId xmlns:a16="http://schemas.microsoft.com/office/drawing/2014/main" id="{30307BAD-244E-42E5-8FFF-958BFDC94327}"/>
              </a:ext>
            </a:extLst>
          </p:cNvPr>
          <p:cNvSpPr txBox="1">
            <a:spLocks/>
          </p:cNvSpPr>
          <p:nvPr/>
        </p:nvSpPr>
        <p:spPr>
          <a:xfrm>
            <a:off x="2356125" y="5222873"/>
            <a:ext cx="7761289" cy="10922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9600" dirty="0"/>
              <a:t>祝各位有個美好周末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8382B79-3E8C-444A-87BE-9D02A9602185}"/>
              </a:ext>
            </a:extLst>
          </p:cNvPr>
          <p:cNvSpPr txBox="1">
            <a:spLocks/>
          </p:cNvSpPr>
          <p:nvPr/>
        </p:nvSpPr>
        <p:spPr>
          <a:xfrm>
            <a:off x="304005" y="428627"/>
            <a:ext cx="11583990" cy="208914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zh-TW" altLang="en-US" sz="9600" dirty="0"/>
              <a:t>例行的家長日結束，但我們的聯繫隨時暢通唷</a:t>
            </a:r>
            <a:r>
              <a:rPr lang="en-US" altLang="zh-TW" sz="9600" dirty="0"/>
              <a:t>!</a:t>
            </a:r>
          </a:p>
          <a:p>
            <a:pPr algn="ctr">
              <a:lnSpc>
                <a:spcPct val="170000"/>
              </a:lnSpc>
            </a:pPr>
            <a:r>
              <a:rPr lang="zh-TW" altLang="en-US" sz="9600" dirty="0"/>
              <a:t>讓我們一起陪伴孩子國小的最後一年。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0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1228009-2647-4BE9-AB6C-C2D10A382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542315"/>
            <a:ext cx="105721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zh-TW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回饋表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:</a:t>
            </a:r>
            <a:r>
              <a:rPr kumimoji="0" lang="zh-TW" alt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本次使用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google</a:t>
            </a:r>
            <a:r>
              <a:rPr kumimoji="0" lang="zh-TW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表單給家長填寫，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提供</a:t>
            </a:r>
            <a:r>
              <a:rPr kumimoji="0" lang="en-US" altLang="zh-TW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QRcode</a:t>
            </a:r>
            <a:r>
              <a:rPr kumimoji="0" lang="zh-TW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給家長及連結方便傳給家長。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表單連結：</a:t>
            </a:r>
            <a:r>
              <a:rPr kumimoji="0" lang="en-US" altLang="zh-TW" sz="3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https://</a:t>
            </a:r>
            <a:r>
              <a:rPr kumimoji="0" lang="en-US" altLang="zh-TW" sz="36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forms.gle</a:t>
            </a:r>
            <a:r>
              <a:rPr kumimoji="0" lang="en-US" altLang="zh-TW" sz="3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/</a:t>
            </a:r>
            <a:r>
              <a:rPr kumimoji="0" lang="en-US" altLang="zh-TW" sz="36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tRLbuU9ktZ2nE9cj9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圖片 2">
            <a:extLst>
              <a:ext uri="{FF2B5EF4-FFF2-40B4-BE49-F238E27FC236}">
                <a16:creationId xmlns:a16="http://schemas.microsoft.com/office/drawing/2014/main" id="{6225EBFD-F6E6-49F1-898C-E845A7B7F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85" y="2806789"/>
            <a:ext cx="3248338" cy="32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BA6820C-0298-4647-B6D9-043EE7AF7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3013501"/>
            <a:ext cx="38779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表單</a:t>
            </a:r>
            <a:r>
              <a:rPr kumimoji="0" lang="en-US" altLang="zh-TW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QRcode</a:t>
            </a:r>
            <a:r>
              <a:rPr kumimoji="0" lang="zh-TW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：</a:t>
            </a:r>
            <a:endParaRPr kumimoji="0" lang="zh-TW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4F734BA8-C4AF-46DE-A011-F66111977CDC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055303"/>
            <a:ext cx="10299853" cy="418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史以來最長的暑假結束，原本老師還掛心著這群孩子是否能順利收心回到學校的生活，所以開學前一一打點話問候關心，沒想到我們二班的孩子們真的超乎我想像的棒，大部分的孩子不只很快地就上軌道，而且還看得見孩子們的成長甚至轉變得穩重些，上學、上課準時，午休安靜休息，教室的各項規則都能遵守，對老師也有禮貌，甚至還有被科任老師稱讚的呢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9BA2B89-402E-4BCD-9B88-E305DA1219B0}"/>
              </a:ext>
            </a:extLst>
          </p:cNvPr>
          <p:cNvSpPr txBox="1">
            <a:spLocks noChangeArrowheads="1"/>
          </p:cNvSpPr>
          <p:nvPr/>
        </p:nvSpPr>
        <p:spPr>
          <a:xfrm>
            <a:off x="1367928" y="55268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dirty="0"/>
              <a:t>           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感恩的心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~~~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感謝有您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級任座談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00~20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99961" y="1752600"/>
            <a:ext cx="4327132" cy="4800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一、班級經營報告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二、班級學習活動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三、教學計畫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四、本學期學校行事曆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749A185-26C9-46BB-83AD-DD22DE5534D2}"/>
              </a:ext>
            </a:extLst>
          </p:cNvPr>
          <p:cNvSpPr txBox="1"/>
          <p:nvPr/>
        </p:nvSpPr>
        <p:spPr>
          <a:xfrm>
            <a:off x="6300717" y="1752600"/>
            <a:ext cx="5099786" cy="3833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>
              <a:lnSpc>
                <a:spcPct val="160000"/>
              </a:lnSpc>
              <a:spcBef>
                <a:spcPts val="1800"/>
              </a:spcBef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五、班級家長支援</a:t>
            </a:r>
          </a:p>
          <a:p>
            <a:pPr marL="347472" indent="-347472">
              <a:lnSpc>
                <a:spcPct val="160000"/>
              </a:lnSpc>
              <a:spcBef>
                <a:spcPts val="1800"/>
              </a:spcBef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六、親師合作</a:t>
            </a:r>
          </a:p>
          <a:p>
            <a:pPr marL="347472" indent="-347472">
              <a:lnSpc>
                <a:spcPct val="160000"/>
              </a:lnSpc>
              <a:spcBef>
                <a:spcPts val="1800"/>
              </a:spcBef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七、宣導事項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7472" indent="-347472">
              <a:lnSpc>
                <a:spcPct val="160000"/>
              </a:lnSpc>
              <a:spcBef>
                <a:spcPts val="1800"/>
              </a:spcBef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八、散會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0C8E7E87-C271-4BF8-B557-AC09E1307C9D}"/>
              </a:ext>
            </a:extLst>
          </p:cNvPr>
          <p:cNvGrpSpPr/>
          <p:nvPr/>
        </p:nvGrpSpPr>
        <p:grpSpPr>
          <a:xfrm>
            <a:off x="1877038" y="248010"/>
            <a:ext cx="9409284" cy="6463354"/>
            <a:chOff x="1877038" y="248010"/>
            <a:chExt cx="9409284" cy="6463354"/>
          </a:xfrm>
        </p:grpSpPr>
        <p:pic>
          <p:nvPicPr>
            <p:cNvPr id="6" name="圖片 5" descr="一張含有 室內, 個人, 房間, 桌 的圖片&#10;&#10;自動產生的描述">
              <a:extLst>
                <a:ext uri="{FF2B5EF4-FFF2-40B4-BE49-F238E27FC236}">
                  <a16:creationId xmlns:a16="http://schemas.microsoft.com/office/drawing/2014/main" id="{2B228C32-A8D2-4DF3-8DA4-3C8BE1C16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038" y="248010"/>
              <a:ext cx="9409284" cy="6463354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3886CA7-B386-4D45-B095-B947B467716D}"/>
                </a:ext>
              </a:extLst>
            </p:cNvPr>
            <p:cNvSpPr txBox="1"/>
            <p:nvPr/>
          </p:nvSpPr>
          <p:spPr>
            <a:xfrm>
              <a:off x="5215305" y="5781090"/>
              <a:ext cx="6071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FFC000"/>
                  </a:solidFill>
                  <a:latin typeface="華康布丁體" panose="02010609010101010101" pitchFamily="49" charset="-120"/>
                  <a:ea typeface="華康布丁體" panose="02010609010101010101" pitchFamily="49" charset="-120"/>
                </a:rPr>
                <a:t>五年級開學第一天的我們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6065" y="91763"/>
            <a:ext cx="10058402" cy="3999122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班級經營報告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學生人數：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女生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男生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總共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6D4B33A-2A3F-4011-9C57-AC9B0E00F814}"/>
              </a:ext>
            </a:extLst>
          </p:cNvPr>
          <p:cNvGrpSpPr/>
          <p:nvPr/>
        </p:nvGrpSpPr>
        <p:grpSpPr>
          <a:xfrm>
            <a:off x="2222265" y="1156776"/>
            <a:ext cx="9944752" cy="5533080"/>
            <a:chOff x="2222265" y="1156776"/>
            <a:chExt cx="9944752" cy="553308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53CFDD6-47C8-4C0F-8DFB-0367665D3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22" r="4431" b="4511"/>
            <a:stretch/>
          </p:blipFill>
          <p:spPr>
            <a:xfrm>
              <a:off x="2222265" y="1156776"/>
              <a:ext cx="9858989" cy="5533080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FA9EF9D9-157D-4D43-AF03-D416E3C3F02E}"/>
                </a:ext>
              </a:extLst>
            </p:cNvPr>
            <p:cNvSpPr txBox="1"/>
            <p:nvPr/>
          </p:nvSpPr>
          <p:spPr>
            <a:xfrm>
              <a:off x="6096000" y="5759582"/>
              <a:ext cx="6071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FFC000"/>
                  </a:solidFill>
                  <a:latin typeface="華康布丁體" panose="02010609010101010101" pitchFamily="49" charset="-120"/>
                  <a:ea typeface="華康布丁體" panose="02010609010101010101" pitchFamily="49" charset="-120"/>
                </a:rPr>
                <a:t>六年級開學第一天的我們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36ACB2C1-BCBD-42D9-9852-3F74C3493E3F}"/>
              </a:ext>
            </a:extLst>
          </p:cNvPr>
          <p:cNvSpPr txBox="1">
            <a:spLocks noChangeArrowheads="1"/>
          </p:cNvSpPr>
          <p:nvPr/>
        </p:nvSpPr>
        <p:spPr>
          <a:xfrm>
            <a:off x="690389" y="408541"/>
            <a:ext cx="10537244" cy="567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C00000"/>
                </a:solidFill>
              </a:rPr>
              <a:t>老師對</a:t>
            </a:r>
            <a:r>
              <a:rPr lang="en-US" altLang="zh-TW" sz="2800" b="1" dirty="0">
                <a:solidFill>
                  <a:srgbClr val="C00000"/>
                </a:solidFill>
              </a:rPr>
              <a:t>602</a:t>
            </a:r>
            <a:r>
              <a:rPr lang="zh-TW" altLang="en-US" sz="2800" b="1" dirty="0">
                <a:solidFill>
                  <a:srgbClr val="C00000"/>
                </a:solidFill>
              </a:rPr>
              <a:t>期許：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zh-TW" altLang="en-US" b="1" dirty="0"/>
              <a:t>       </a:t>
            </a:r>
            <a:r>
              <a:rPr lang="zh-TW" altLang="en-US" sz="2800" b="1" dirty="0"/>
              <a:t> 依舊秉持著在愛與溫暖的學習環境下，陪伴孩子們成長茁壯，升上六年級的孩子們，更清楚知道教室規則加上和老師的默契，每天到校後能主動完成該做的事：養成上課準時、確實交作業、認真打掃、遵守上課規則等，培養好習慣的建立。</a:t>
            </a:r>
            <a:endParaRPr lang="en-US" altLang="zh-TW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5BF2E93-ABD7-4BAB-898A-7EE5E06FFC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22037" r="16389" b="1482"/>
          <a:stretch/>
        </p:blipFill>
        <p:spPr>
          <a:xfrm rot="750223">
            <a:off x="8063346" y="3657068"/>
            <a:ext cx="4142581" cy="325883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8703B6A-5588-4CF7-8AD8-A8BD9BA0B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/>
          <a:stretch/>
        </p:blipFill>
        <p:spPr>
          <a:xfrm>
            <a:off x="3187700" y="3994148"/>
            <a:ext cx="4572000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C89A17F-7722-41DE-B963-1DCC4FDDDBB1}"/>
              </a:ext>
            </a:extLst>
          </p:cNvPr>
          <p:cNvSpPr/>
          <p:nvPr/>
        </p:nvSpPr>
        <p:spPr>
          <a:xfrm>
            <a:off x="355600" y="418922"/>
            <a:ext cx="10871200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altLang="en-US" sz="2800" b="1" dirty="0"/>
              <a:t>     即使孩子們有時候遇到規矩亂流，或個別行為出狀況，老師會溫和堅定地提醒孩子們，並且會跟孩子們解釋清楚，有時候也會個別和孩子討論，協助孩子察覺並思考，如何改善現況，並搭配鼓勵策略，期望孩子們在正向的經驗中，意識到自己有力量解決正面臨的問題並學習長大成熟，我們一起加油！</a:t>
            </a:r>
            <a:r>
              <a:rPr lang="zh-TW" altLang="en-US" sz="2800" b="1" dirty="0">
                <a:solidFill>
                  <a:srgbClr val="C00000"/>
                </a:solidFill>
              </a:rPr>
              <a:t> </a:t>
            </a:r>
            <a:endParaRPr lang="zh-TW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A82B206-651B-45CE-98C9-84203E863D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2"/>
          <a:stretch/>
        </p:blipFill>
        <p:spPr>
          <a:xfrm rot="318083">
            <a:off x="6718298" y="3586475"/>
            <a:ext cx="5194300" cy="286679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483DA59-BBB7-41FA-9B46-123A886B6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9625">
            <a:off x="6577" y="4466942"/>
            <a:ext cx="2654300" cy="199072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CD5F19B-AD77-4BFC-ACFB-F6170FEC1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4845" y="4187951"/>
            <a:ext cx="2667000" cy="200025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DE7C21C-5FB3-439A-ABF9-FE1ABA8F2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6562">
            <a:off x="4536756" y="4417187"/>
            <a:ext cx="2786979" cy="20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CB0AAB45-6BD2-494F-AF07-A38EEAEF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-110450"/>
            <a:ext cx="11500301" cy="218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班級學習活動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國語、數學、社會</a:t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E219762-5B8F-468C-BED3-FC48F7CC74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4990" y="1733647"/>
            <a:ext cx="4968522" cy="4952378"/>
          </a:xfrm>
        </p:spPr>
        <p:txBody>
          <a:bodyPr rtlCol="0">
            <a:normAutofit/>
          </a:bodyPr>
          <a:lstStyle/>
          <a:p>
            <a:r>
              <a:rPr lang="zh-TW" altLang="en-US" b="1" dirty="0"/>
              <a:t>一</a:t>
            </a:r>
            <a:r>
              <a:rPr lang="en-US" altLang="zh-TW" b="1" dirty="0"/>
              <a:t>.</a:t>
            </a:r>
            <a:r>
              <a:rPr lang="zh-TW" altLang="zh-TW" b="1" dirty="0"/>
              <a:t>國語：</a:t>
            </a:r>
            <a:endParaRPr lang="en-US" altLang="zh-TW" b="1" dirty="0"/>
          </a:p>
          <a:p>
            <a:r>
              <a:rPr lang="zh-TW" altLang="en-US" dirty="0"/>
              <a:t>小日記 </a:t>
            </a:r>
            <a:r>
              <a:rPr lang="en-US" altLang="zh-TW" dirty="0"/>
              <a:t>(</a:t>
            </a:r>
            <a:r>
              <a:rPr lang="zh-TW" altLang="en-US" dirty="0"/>
              <a:t>心得、班書、心情</a:t>
            </a:r>
            <a:r>
              <a:rPr lang="en-US" altLang="zh-TW" dirty="0"/>
              <a:t>)</a:t>
            </a:r>
            <a:endParaRPr lang="zh-TW" altLang="zh-TW" dirty="0"/>
          </a:p>
          <a:p>
            <a:pPr lvl="0"/>
            <a:r>
              <a:rPr lang="zh-TW" altLang="zh-TW" dirty="0"/>
              <a:t>習作、甲乙本、國語隨堂演練</a:t>
            </a:r>
            <a:endParaRPr lang="en-US" altLang="zh-TW" dirty="0"/>
          </a:p>
          <a:p>
            <a:pPr lvl="0"/>
            <a:r>
              <a:rPr lang="zh-TW" altLang="en-US" dirty="0"/>
              <a:t>康寧詩詞選</a:t>
            </a:r>
            <a:endParaRPr lang="en-US" altLang="zh-TW" dirty="0"/>
          </a:p>
          <a:p>
            <a:r>
              <a:rPr lang="zh-TW" altLang="zh-TW" dirty="0"/>
              <a:t>單元複習卷</a:t>
            </a:r>
          </a:p>
          <a:p>
            <a:pPr lvl="0"/>
            <a:r>
              <a:rPr lang="zh-TW" altLang="en-US" b="1" dirty="0"/>
              <a:t>國語簿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zh-TW" altLang="zh-TW" b="1" dirty="0"/>
              <a:t>成語練習</a:t>
            </a:r>
            <a:endParaRPr lang="en-US" altLang="zh-TW" b="1" dirty="0"/>
          </a:p>
          <a:p>
            <a:r>
              <a:rPr lang="zh-TW" altLang="zh-TW" b="1" dirty="0"/>
              <a:t>閱讀小行家</a:t>
            </a:r>
          </a:p>
          <a:p>
            <a:pPr lvl="0"/>
            <a:endParaRPr lang="zh-TW" altLang="zh-TW" b="1" dirty="0"/>
          </a:p>
          <a:p>
            <a:endParaRPr lang="zh-TW" altLang="zh-TW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B824B-70C9-478C-B3DA-02371FDBA57B}"/>
              </a:ext>
            </a:extLst>
          </p:cNvPr>
          <p:cNvSpPr txBox="1">
            <a:spLocks noChangeArrowheads="1"/>
          </p:cNvSpPr>
          <p:nvPr/>
        </p:nvSpPr>
        <p:spPr>
          <a:xfrm>
            <a:off x="6145437" y="1733647"/>
            <a:ext cx="4703427" cy="178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/>
              <a:t>二</a:t>
            </a:r>
            <a:r>
              <a:rPr lang="en-US" altLang="zh-TW" b="1" dirty="0"/>
              <a:t>.</a:t>
            </a:r>
            <a:r>
              <a:rPr lang="zh-TW" altLang="zh-TW" b="1" dirty="0"/>
              <a:t>數學</a:t>
            </a:r>
            <a:r>
              <a:rPr lang="en-US" altLang="zh-TW" b="1" dirty="0"/>
              <a:t>:</a:t>
            </a:r>
            <a:endParaRPr lang="zh-TW" altLang="zh-TW" b="1" dirty="0"/>
          </a:p>
          <a:p>
            <a:r>
              <a:rPr lang="zh-TW" altLang="zh-TW" dirty="0"/>
              <a:t>習作、數學重點練習</a:t>
            </a:r>
          </a:p>
          <a:p>
            <a:r>
              <a:rPr lang="zh-TW" altLang="zh-TW" dirty="0"/>
              <a:t>習題補充、複習卷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666F706-0740-4129-BB8F-076E324D8D7A}"/>
              </a:ext>
            </a:extLst>
          </p:cNvPr>
          <p:cNvSpPr txBox="1">
            <a:spLocks noChangeArrowheads="1"/>
          </p:cNvSpPr>
          <p:nvPr/>
        </p:nvSpPr>
        <p:spPr>
          <a:xfrm>
            <a:off x="6145437" y="3865307"/>
            <a:ext cx="5698364" cy="21825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/>
              <a:t>三</a:t>
            </a:r>
            <a:r>
              <a:rPr lang="en-US" altLang="zh-TW" b="1" dirty="0"/>
              <a:t>.</a:t>
            </a:r>
            <a:r>
              <a:rPr lang="zh-TW" altLang="zh-TW" b="1" dirty="0"/>
              <a:t>社會</a:t>
            </a:r>
            <a:r>
              <a:rPr lang="en-US" altLang="zh-TW" b="1" dirty="0"/>
              <a:t>:</a:t>
            </a:r>
            <a:endParaRPr lang="zh-TW" altLang="zh-TW" b="1" dirty="0"/>
          </a:p>
          <a:p>
            <a:r>
              <a:rPr lang="zh-TW" altLang="zh-TW" dirty="0"/>
              <a:t>習作、社會作業簿</a:t>
            </a:r>
          </a:p>
          <a:p>
            <a:r>
              <a:rPr lang="zh-TW" altLang="zh-TW" dirty="0"/>
              <a:t>社會練功秘笈</a:t>
            </a:r>
            <a:r>
              <a:rPr lang="en-US" altLang="zh-TW" dirty="0"/>
              <a:t>(</a:t>
            </a:r>
            <a:r>
              <a:rPr lang="zh-TW" altLang="zh-TW" dirty="0"/>
              <a:t>重點整理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zh-TW" altLang="zh-TW" dirty="0"/>
              <a:t>單元複習卷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13D0D89-56A9-45BD-96B3-231454DE2F37}"/>
              </a:ext>
            </a:extLst>
          </p:cNvPr>
          <p:cNvSpPr/>
          <p:nvPr/>
        </p:nvSpPr>
        <p:spPr>
          <a:xfrm>
            <a:off x="461394" y="1560352"/>
            <a:ext cx="5108896" cy="50753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9D64F3-878C-4A01-86E7-E938588A2B7A}"/>
              </a:ext>
            </a:extLst>
          </p:cNvPr>
          <p:cNvSpPr/>
          <p:nvPr/>
        </p:nvSpPr>
        <p:spPr>
          <a:xfrm>
            <a:off x="5875090" y="1560352"/>
            <a:ext cx="4973774" cy="1868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33FAFF-EF1C-4D72-A5AE-A3E27D456C9F}"/>
              </a:ext>
            </a:extLst>
          </p:cNvPr>
          <p:cNvSpPr/>
          <p:nvPr/>
        </p:nvSpPr>
        <p:spPr>
          <a:xfrm>
            <a:off x="5875090" y="3687244"/>
            <a:ext cx="4973774" cy="2948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BF841A-A4C9-4D44-AB57-70F6406EE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7500" r="16939" b="6673"/>
          <a:stretch/>
        </p:blipFill>
        <p:spPr>
          <a:xfrm rot="5400000">
            <a:off x="1157437" y="2057435"/>
            <a:ext cx="4579280" cy="39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1B20F80-AD38-492A-908C-B6AFD388C43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94924" y="389861"/>
            <a:ext cx="1005840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zh-TW" sz="4400" kern="100" dirty="0">
                <a:latin typeface="華康粗黑體" panose="02010609010101010101" pitchFamily="49" charset="-120"/>
                <a:ea typeface="華康粗黑體" panose="02010609010101010101" pitchFamily="49" charset="-120"/>
              </a:rPr>
              <a:t>學生成績評量方式：</a:t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DB38255-E795-4A1E-8B9C-65A3FC62257B}"/>
              </a:ext>
            </a:extLst>
          </p:cNvPr>
          <p:cNvSpPr/>
          <p:nvPr/>
        </p:nvSpPr>
        <p:spPr>
          <a:xfrm>
            <a:off x="-1975" y="1248144"/>
            <a:ext cx="11252200" cy="334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000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◆ 國語：定期評量成績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﹪ 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第一次評量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1~7 </a:t>
            </a:r>
            <a:r>
              <a:rPr lang="en-US" altLang="zh-TW" sz="2000" b="1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課、語文天地一．二、康寧詩詞選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000" b="1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                         (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第二次評量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8~14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課、語文天地三．四、康寧詩詞選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000" b="1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         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平時成績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﹪ 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TW" sz="2000" b="1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000" b="1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◆ 數學：定期評量成績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﹪（第一次評量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1~5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單元；第二次評量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6~10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單元）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TW" sz="2000" b="1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         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平時成績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﹪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sz="2000" b="1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000" b="1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◆ 社會：定期評量成績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﹪（第一次評量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1~3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單元；第二次評量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4~6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單元）</a:t>
            </a:r>
            <a:endParaRPr lang="en-US" altLang="zh-TW" sz="2000" b="1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平時成績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﹪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98CE6A-DDAD-4690-93A5-43890CCA266D}"/>
              </a:ext>
            </a:extLst>
          </p:cNvPr>
          <p:cNvSpPr/>
          <p:nvPr/>
        </p:nvSpPr>
        <p:spPr>
          <a:xfrm>
            <a:off x="344876" y="4678087"/>
            <a:ext cx="11252200" cy="192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◆ 操行成績：以</a:t>
            </a:r>
            <a:r>
              <a:rPr lang="zh-TW" altLang="zh-TW" sz="2000" b="1" u="dotted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日常行為表現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2000" b="1" u="dotted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團體活動表現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2000" b="1" u="dotted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公共服務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2000" b="1" u="dotted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校內外特殊表現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為評量依據。</a:t>
            </a:r>
            <a:endParaRPr lang="en-US" altLang="zh-TW" sz="2000" b="1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altLang="zh-TW" sz="2000" b="1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 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◆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學期總成績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學習領域成績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85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﹪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sz="2000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                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（國語、數學、社會、英文、自然、音樂、美勞、電腦健體、綜合、本土語）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sz="2000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           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操行成績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15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﹪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D659096-C1FA-4113-B730-B67977F387BB}"/>
              </a:ext>
            </a:extLst>
          </p:cNvPr>
          <p:cNvSpPr/>
          <p:nvPr/>
        </p:nvSpPr>
        <p:spPr>
          <a:xfrm>
            <a:off x="344876" y="1371600"/>
            <a:ext cx="10308450" cy="1285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873DF35-6AD4-44AE-BF95-AACB218F9D25}"/>
              </a:ext>
            </a:extLst>
          </p:cNvPr>
          <p:cNvSpPr/>
          <p:nvPr/>
        </p:nvSpPr>
        <p:spPr>
          <a:xfrm>
            <a:off x="344876" y="2772136"/>
            <a:ext cx="10308450" cy="893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7871196-52AF-409D-8A6B-C320AA904103}"/>
              </a:ext>
            </a:extLst>
          </p:cNvPr>
          <p:cNvSpPr/>
          <p:nvPr/>
        </p:nvSpPr>
        <p:spPr>
          <a:xfrm>
            <a:off x="344876" y="3771959"/>
            <a:ext cx="10308450" cy="886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2F04C08-3CCB-4906-A2AA-2DF633DDFEFC}"/>
              </a:ext>
            </a:extLst>
          </p:cNvPr>
          <p:cNvSpPr/>
          <p:nvPr/>
        </p:nvSpPr>
        <p:spPr>
          <a:xfrm>
            <a:off x="344876" y="4797180"/>
            <a:ext cx="11252200" cy="1813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7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0BC4436D-19EE-4ECB-9F9B-EB042057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0" y="-267495"/>
            <a:ext cx="7886700" cy="25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本學期學校行事曆</a:t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7">
            <a:extLst>
              <a:ext uri="{FF2B5EF4-FFF2-40B4-BE49-F238E27FC236}">
                <a16:creationId xmlns:a16="http://schemas.microsoft.com/office/drawing/2014/main" id="{E7EE0BB8-7E5E-4AC7-A02E-E0F6728A5E82}"/>
              </a:ext>
            </a:extLst>
          </p:cNvPr>
          <p:cNvGrpSpPr>
            <a:grpSpLocks/>
          </p:cNvGrpSpPr>
          <p:nvPr/>
        </p:nvGrpSpPr>
        <p:grpSpPr bwMode="auto">
          <a:xfrm>
            <a:off x="1931249" y="1111914"/>
            <a:ext cx="9790851" cy="5400675"/>
            <a:chOff x="539552" y="1196752"/>
            <a:chExt cx="9155436" cy="540060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9C9B3ED-9EEC-4E7F-BE67-237BB189DB0A}"/>
                </a:ext>
              </a:extLst>
            </p:cNvPr>
            <p:cNvSpPr/>
            <p:nvPr/>
          </p:nvSpPr>
          <p:spPr>
            <a:xfrm>
              <a:off x="610989" y="3662106"/>
              <a:ext cx="9083999" cy="293524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4F6E144-AE01-47F8-B8E6-4AB9F4E62E54}"/>
                </a:ext>
              </a:extLst>
            </p:cNvPr>
            <p:cNvSpPr/>
            <p:nvPr/>
          </p:nvSpPr>
          <p:spPr>
            <a:xfrm>
              <a:off x="610990" y="1336450"/>
              <a:ext cx="8513959" cy="20002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0455161C-2C21-49B5-BC1F-CC60CDD119C8}"/>
                </a:ext>
              </a:extLst>
            </p:cNvPr>
            <p:cNvSpPr/>
            <p:nvPr/>
          </p:nvSpPr>
          <p:spPr>
            <a:xfrm>
              <a:off x="539552" y="1196752"/>
              <a:ext cx="1584339" cy="720715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九月份</a:t>
              </a:r>
            </a:p>
          </p:txBody>
        </p:sp>
        <p:sp>
          <p:nvSpPr>
            <p:cNvPr id="15" name="文字方塊 10">
              <a:extLst>
                <a:ext uri="{FF2B5EF4-FFF2-40B4-BE49-F238E27FC236}">
                  <a16:creationId xmlns:a16="http://schemas.microsoft.com/office/drawing/2014/main" id="{AA2787BF-8F39-4CB4-B6B0-8EBC6A89D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773" y="1766775"/>
              <a:ext cx="4092623" cy="1138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lvl="0" eaLnBrk="0" fontAlgn="base" hangingPunct="0"/>
              <a:r>
                <a:rPr kumimoji="1"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9/11(</a:t>
              </a:r>
              <a:r>
                <a:rPr kumimoji="1" lang="zh-TW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kumimoji="1"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r>
                <a:rPr kumimoji="1" lang="zh-TW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調整上班上課</a:t>
              </a:r>
              <a:r>
                <a:rPr kumimoji="1"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1" lang="zh-TW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</a:t>
              </a:r>
              <a:r>
                <a:rPr kumimoji="1"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9/20)</a:t>
              </a:r>
            </a:p>
            <a:p>
              <a:pPr lvl="0" eaLnBrk="0" fontAlgn="base" hangingPunct="0"/>
              <a:endParaRPr kumimoji="1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eaLnBrk="0" fontAlgn="base" hangingPunct="0"/>
              <a:r>
                <a:rPr kumimoji="1" lang="en-US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9/20(</a:t>
              </a:r>
              <a:r>
                <a:rPr kumimoji="1" lang="zh-TW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kumimoji="1" lang="en-US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kumimoji="1" lang="zh-TW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kumimoji="1" lang="en-US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9/21(</a:t>
              </a:r>
              <a:r>
                <a:rPr kumimoji="1" lang="zh-TW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kumimoji="1" lang="en-US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r>
                <a:rPr kumimoji="1" lang="zh-TW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中秋節連假</a:t>
              </a:r>
            </a:p>
          </p:txBody>
        </p: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D6BA38A6-302E-4B51-B1E9-EF43867FC8B5}"/>
                </a:ext>
              </a:extLst>
            </p:cNvPr>
            <p:cNvSpPr/>
            <p:nvPr/>
          </p:nvSpPr>
          <p:spPr>
            <a:xfrm>
              <a:off x="539552" y="3520820"/>
              <a:ext cx="1584339" cy="72071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十月份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1E04ABF5-11FE-4EC9-BC24-9DBB844EE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773" y="3854580"/>
              <a:ext cx="7215954" cy="2677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lvl="0" eaLnBrk="0" fontAlgn="base" hangingPunct="0"/>
              <a:r>
                <a:rPr kumimoji="1"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10/4 </a:t>
              </a:r>
              <a:r>
                <a:rPr kumimoji="1" lang="zh-TW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證件照、畢業紀念冊沙龍照拍攝</a:t>
              </a:r>
              <a:endPara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eaLnBrk="0" fontAlgn="base" hangingPunct="0"/>
              <a:endParaRPr kumimoji="1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eaLnBrk="0" fontAlgn="base" hangingPunct="0"/>
              <a:r>
                <a:rPr kumimoji="1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10/11(</a:t>
              </a:r>
              <a:r>
                <a:rPr kumimoji="1"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kumimoji="1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r>
                <a:rPr kumimoji="1"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補放假一天</a:t>
              </a:r>
              <a:endPara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eaLnBrk="0" fontAlgn="base" hangingPunct="0"/>
              <a:endParaRPr kumimoji="1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eaLnBrk="0" fontAlgn="base" hangingPunct="0"/>
              <a:r>
                <a:rPr kumimoji="1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10/01(</a:t>
              </a:r>
              <a:r>
                <a:rPr kumimoji="1"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kumimoji="1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kumimoji="1"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kumimoji="1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10/8 (</a:t>
              </a:r>
              <a:r>
                <a:rPr kumimoji="1"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kumimoji="1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kumimoji="1"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kumimoji="1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10/15(</a:t>
              </a:r>
              <a:r>
                <a:rPr kumimoji="1"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kumimoji="1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r>
                <a:rPr kumimoji="1" lang="zh-TW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機器人線上教育課程</a:t>
              </a:r>
              <a:endPara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eaLnBrk="0" fontAlgn="base" hangingPunct="0"/>
              <a:endParaRPr kumimoji="1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1"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10/18 </a:t>
              </a:r>
              <a:r>
                <a:rPr kumimoji="1" lang="zh-TW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畢業紀念冊生活照拍攝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1892</TotalTime>
  <Words>1272</Words>
  <Application>Microsoft Office PowerPoint</Application>
  <PresentationFormat>寬螢幕</PresentationFormat>
  <Paragraphs>168</Paragraphs>
  <Slides>19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3" baseType="lpstr">
      <vt:lpstr>Salesforce Sans</vt:lpstr>
      <vt:lpstr>華康POP1體W7(P)</vt:lpstr>
      <vt:lpstr>華康布丁體</vt:lpstr>
      <vt:lpstr>華康粗黑體</vt:lpstr>
      <vt:lpstr>微軟正黑體</vt:lpstr>
      <vt:lpstr>新細明體</vt:lpstr>
      <vt:lpstr>標楷體</vt:lpstr>
      <vt:lpstr>Arial</vt:lpstr>
      <vt:lpstr>Calibri</vt:lpstr>
      <vt:lpstr>Segoe Print</vt:lpstr>
      <vt:lpstr>Times New Roman</vt:lpstr>
      <vt:lpstr>Verdana</vt:lpstr>
      <vt:lpstr>Wingdings</vt:lpstr>
      <vt:lpstr>大自然插畫 16X9</vt:lpstr>
      <vt:lpstr>感謝各位一起在幸福花園裡 澆灌愛與溫暖的園丁們</vt:lpstr>
      <vt:lpstr>PowerPoint 簡報</vt:lpstr>
      <vt:lpstr>級任座談 （19：00~20：30）</vt:lpstr>
      <vt:lpstr>班級經營報告              學生人數：       女生13人 男生12人 總共25人</vt:lpstr>
      <vt:lpstr>PowerPoint 簡報</vt:lpstr>
      <vt:lpstr>PowerPoint 簡報</vt:lpstr>
      <vt:lpstr>PowerPoint 簡報</vt:lpstr>
      <vt:lpstr>學生成績評量方式：  </vt:lpstr>
      <vt:lpstr>PowerPoint 簡報</vt:lpstr>
      <vt:lpstr>PowerPoint 簡報</vt:lpstr>
      <vt:lpstr>PowerPoint 簡報</vt:lpstr>
      <vt:lpstr>502上學期學生的個人補充教材</vt:lpstr>
      <vt:lpstr>PowerPoint 簡報</vt:lpstr>
      <vt:lpstr>學校宣導事項 </vt:lpstr>
      <vt:lpstr>PowerPoint 簡報</vt:lpstr>
      <vt:lpstr>相關資料公告於學校官網的行政公告</vt:lpstr>
      <vt:lpstr>下載酷課APP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歡迎來到愛與溫暖的 幸福花園</dc:title>
  <dc:creator>錚融 葉</dc:creator>
  <cp:lastModifiedBy>Administrator</cp:lastModifiedBy>
  <cp:revision>50</cp:revision>
  <dcterms:created xsi:type="dcterms:W3CDTF">2020-09-10T12:33:41Z</dcterms:created>
  <dcterms:modified xsi:type="dcterms:W3CDTF">2021-09-10T11:04:03Z</dcterms:modified>
</cp:coreProperties>
</file>