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49"/>
  </p:handoutMasterIdLst>
  <p:sldIdLst>
    <p:sldId id="258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259" r:id="rId19"/>
    <p:sldId id="260" r:id="rId20"/>
    <p:sldId id="261" r:id="rId21"/>
    <p:sldId id="317" r:id="rId22"/>
    <p:sldId id="318" r:id="rId23"/>
    <p:sldId id="319" r:id="rId24"/>
    <p:sldId id="320" r:id="rId25"/>
    <p:sldId id="321" r:id="rId26"/>
    <p:sldId id="322" r:id="rId27"/>
    <p:sldId id="268" r:id="rId28"/>
    <p:sldId id="269" r:id="rId29"/>
    <p:sldId id="270" r:id="rId30"/>
    <p:sldId id="271" r:id="rId31"/>
    <p:sldId id="272" r:id="rId32"/>
    <p:sldId id="273" r:id="rId33"/>
    <p:sldId id="323" r:id="rId34"/>
    <p:sldId id="324" r:id="rId35"/>
    <p:sldId id="325" r:id="rId36"/>
    <p:sldId id="326" r:id="rId37"/>
    <p:sldId id="327" r:id="rId38"/>
    <p:sldId id="328" r:id="rId39"/>
    <p:sldId id="280" r:id="rId40"/>
    <p:sldId id="281" r:id="rId41"/>
    <p:sldId id="282" r:id="rId42"/>
    <p:sldId id="302" r:id="rId43"/>
    <p:sldId id="307" r:id="rId44"/>
    <p:sldId id="303" r:id="rId45"/>
    <p:sldId id="304" r:id="rId46"/>
    <p:sldId id="305" r:id="rId47"/>
    <p:sldId id="306" r:id="rId48"/>
  </p:sldIdLst>
  <p:sldSz cx="9144000" cy="6858000" type="screen4x3"/>
  <p:notesSz cx="6735763" cy="98663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FF"/>
    <a:srgbClr val="8A5C2E"/>
    <a:srgbClr val="FFFF99"/>
    <a:srgbClr val="CC3300"/>
    <a:srgbClr val="6699FF"/>
    <a:srgbClr val="3333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2" autoAdjust="0"/>
    <p:restoredTop sz="94692" autoAdjust="0"/>
  </p:normalViewPr>
  <p:slideViewPr>
    <p:cSldViewPr>
      <p:cViewPr>
        <p:scale>
          <a:sx n="80" d="100"/>
          <a:sy n="80" d="100"/>
        </p:scale>
        <p:origin x="-2688" y="-852"/>
      </p:cViewPr>
      <p:guideLst>
        <p:guide orient="horz" pos="1968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76"/>
    </p:cViewPr>
  </p:sorterViewPr>
  <p:notesViewPr>
    <p:cSldViewPr>
      <p:cViewPr varScale="1">
        <p:scale>
          <a:sx n="87" d="100"/>
          <a:sy n="87" d="100"/>
        </p:scale>
        <p:origin x="-3822" y="-8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48D0D234-1823-4A2D-9941-18E8F5465FBF}" type="datetimeFigureOut">
              <a:rPr lang="zh-TW" altLang="en-US"/>
              <a:pPr>
                <a:defRPr/>
              </a:pPr>
              <a:t>2019/6/28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03FB7B5D-C2B1-4323-A266-D8AAA43DFFE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1533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-1365"/>
            <a:ext cx="9144000" cy="1054101"/>
          </a:xfrm>
        </p:spPr>
        <p:txBody>
          <a:bodyPr/>
          <a:lstStyle>
            <a:lvl1pPr>
              <a:defRPr sz="5400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4414B-AB2D-449D-87EE-26F776F4E874}" type="datetimeFigureOut">
              <a:rPr lang="zh-TW" altLang="en-US"/>
              <a:pPr>
                <a:defRPr/>
              </a:pPr>
              <a:t>2019/6/28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00AB1-AC7C-46CB-B549-1F54232D001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053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242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-11875"/>
            <a:ext cx="9144000" cy="1136619"/>
          </a:xfrm>
          <a:noFill/>
        </p:spPr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16855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5861C-7619-4409-A127-F62C0ECE4CCC}" type="datetimeFigureOut">
              <a:rPr lang="zh-TW" altLang="en-US"/>
              <a:pPr>
                <a:defRPr/>
              </a:pPr>
              <a:t>2019/6/28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3972C-7AAB-4FDA-A52D-BFC0A80B25A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5600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781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9436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55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D121CB1E-683F-4B6A-8DE9-6C3CD6C4620D}" type="datetimeFigureOut">
              <a:rPr lang="zh-TW" altLang="en-US"/>
              <a:pPr>
                <a:defRPr/>
              </a:pPr>
              <a:t>2019/6/28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FA9AA614-8F55-4FD5-8EC4-598C8DFB79B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3" r:id="rId2"/>
    <p:sldLayoutId id="2147483802" r:id="rId3"/>
    <p:sldLayoutId id="2147483804" r:id="rId4"/>
    <p:sldLayoutId id="2147483805" r:id="rId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pitchFamily="34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pitchFamily="34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pitchFamily="34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pitchFamily="34" charset="0"/>
          <a:ea typeface="微軟正黑體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微軟正黑體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微軟正黑體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微軟正黑體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13" Type="http://schemas.openxmlformats.org/officeDocument/2006/relationships/slide" Target="slide21.xml"/><Relationship Id="rId18" Type="http://schemas.openxmlformats.org/officeDocument/2006/relationships/slide" Target="slide33.xml"/><Relationship Id="rId3" Type="http://schemas.openxmlformats.org/officeDocument/2006/relationships/slide" Target="slide18.xml"/><Relationship Id="rId7" Type="http://schemas.openxmlformats.org/officeDocument/2006/relationships/slide" Target="slide9.xml"/><Relationship Id="rId12" Type="http://schemas.openxmlformats.org/officeDocument/2006/relationships/slide" Target="slide39.xml"/><Relationship Id="rId17" Type="http://schemas.openxmlformats.org/officeDocument/2006/relationships/slide" Target="slide12.xml"/><Relationship Id="rId2" Type="http://schemas.openxmlformats.org/officeDocument/2006/relationships/image" Target="../media/image3.jpg"/><Relationship Id="rId16" Type="http://schemas.openxmlformats.org/officeDocument/2006/relationships/slide" Target="slide15.xml"/><Relationship Id="rId1" Type="http://schemas.openxmlformats.org/officeDocument/2006/relationships/slideLayout" Target="../slideLayouts/slideLayout4.xml"/><Relationship Id="rId6" Type="http://schemas.openxmlformats.org/officeDocument/2006/relationships/slide" Target="slide24.xml"/><Relationship Id="rId11" Type="http://schemas.openxmlformats.org/officeDocument/2006/relationships/slide" Target="slide30.xml"/><Relationship Id="rId5" Type="http://schemas.openxmlformats.org/officeDocument/2006/relationships/slide" Target="slide27.xml"/><Relationship Id="rId15" Type="http://schemas.openxmlformats.org/officeDocument/2006/relationships/slide" Target="slide6.xml"/><Relationship Id="rId10" Type="http://schemas.openxmlformats.org/officeDocument/2006/relationships/slide" Target="slide3.xml"/><Relationship Id="rId4" Type="http://schemas.openxmlformats.org/officeDocument/2006/relationships/image" Target="../media/image4.jpeg"/><Relationship Id="rId9" Type="http://schemas.openxmlformats.org/officeDocument/2006/relationships/slide" Target="slide45.xml"/><Relationship Id="rId14" Type="http://schemas.openxmlformats.org/officeDocument/2006/relationships/slide" Target="slide4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128588" y="1076325"/>
            <a:ext cx="8980487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TW" altLang="en-US" sz="7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～修辭聚光燈～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類　疊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14339" name="矩形 1"/>
          <p:cNvSpPr>
            <a:spLocks noChangeArrowheads="1"/>
          </p:cNvSpPr>
          <p:nvPr/>
        </p:nvSpPr>
        <p:spPr bwMode="auto">
          <a:xfrm>
            <a:off x="469900" y="1989138"/>
            <a:ext cx="8424863" cy="328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一疊疊的浮雲，一羽羽的飛鳥，一彎彎的遠山。 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→ 「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一疊疊的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」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一羽羽的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」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一彎彎的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」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，用的句型是重複出現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一……的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」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，這是類疊法。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剛剛把秧苗插好，就希望稻子快快長高。</a:t>
            </a:r>
          </a:p>
          <a:p>
            <a:pPr>
              <a:buFont typeface="Arial" charset="0"/>
              <a:buNone/>
            </a:pP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→運用疊字修辭，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使句子充滿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節奏感。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80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340" name="AutoShape 9"/>
          <p:cNvSpPr>
            <a:spLocks noChangeArrowheads="1"/>
          </p:cNvSpPr>
          <p:nvPr/>
        </p:nvSpPr>
        <p:spPr bwMode="auto">
          <a:xfrm>
            <a:off x="469900" y="1125538"/>
            <a:ext cx="1439863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例 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類　疊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15363" name="矩形 2"/>
          <p:cNvSpPr>
            <a:spLocks noChangeArrowheads="1"/>
          </p:cNvSpPr>
          <p:nvPr/>
        </p:nvSpPr>
        <p:spPr bwMode="auto">
          <a:xfrm>
            <a:off x="452438" y="1727200"/>
            <a:ext cx="8064500" cy="404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下列何者為類疊修辭？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TW" sz="12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（　）這裡的風景美如仙境，令人流連忘返。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（  ）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一到夏天總是令人暑氣難消，幸好媽媽</a:t>
            </a: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    		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煮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了銀耳湯，冰冰的，甜甜的，滑滑的，</a:t>
            </a: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	   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真是透心涼啊！ 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這家書店，多的是好看的新書，冒險、逗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趣……。另外，還有許多新穎的文具呢！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用樂觀妝點你的生活，你一定也能享受色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彩繽紛、歡笑無限的青春年華。</a:t>
            </a:r>
            <a:endParaRPr lang="zh-TW" altLang="en-US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AutoShape 9"/>
          <p:cNvSpPr>
            <a:spLocks noChangeArrowheads="1"/>
          </p:cNvSpPr>
          <p:nvPr/>
        </p:nvSpPr>
        <p:spPr bwMode="auto">
          <a:xfrm>
            <a:off x="473075" y="1041400"/>
            <a:ext cx="1439863" cy="649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練 習</a:t>
            </a:r>
          </a:p>
        </p:txBody>
      </p:sp>
      <p:sp>
        <p:nvSpPr>
          <p:cNvPr id="6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26475" y="463550"/>
            <a:ext cx="431800" cy="431800"/>
          </a:xfrm>
          <a:prstGeom prst="actionButtonHom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ea typeface="標楷體" pitchFamily="65" charset="-120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174750" y="2636912"/>
            <a:ext cx="544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800" b="1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○</a:t>
            </a:r>
            <a:endParaRPr lang="zh-TW" altLang="en-US" sz="2400" b="1" dirty="0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引　用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493713" y="1852613"/>
            <a:ext cx="8029575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8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語文中引出並運用別人的話或成語、俗語、故事、歌謠等，以表達思想和情感的修辭法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80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68313" y="3667125"/>
            <a:ext cx="8054975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使語文具說服力。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使語文精鍊。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使語意增強。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使語文生動。</a:t>
            </a:r>
          </a:p>
        </p:txBody>
      </p:sp>
      <p:sp>
        <p:nvSpPr>
          <p:cNvPr id="16389" name="AutoShape 9"/>
          <p:cNvSpPr>
            <a:spLocks noChangeArrowheads="1"/>
          </p:cNvSpPr>
          <p:nvPr/>
        </p:nvSpPr>
        <p:spPr bwMode="auto">
          <a:xfrm>
            <a:off x="468313" y="1125538"/>
            <a:ext cx="1439862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釋 義</a:t>
            </a:r>
          </a:p>
        </p:txBody>
      </p:sp>
      <p:sp>
        <p:nvSpPr>
          <p:cNvPr id="16390" name="AutoShape 9"/>
          <p:cNvSpPr>
            <a:spLocks noChangeArrowheads="1"/>
          </p:cNvSpPr>
          <p:nvPr/>
        </p:nvSpPr>
        <p:spPr bwMode="auto">
          <a:xfrm>
            <a:off x="476250" y="2865438"/>
            <a:ext cx="1439863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作 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1054101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引　用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17411" name="文字方塊 1"/>
          <p:cNvSpPr txBox="1">
            <a:spLocks noChangeArrowheads="1"/>
          </p:cNvSpPr>
          <p:nvPr/>
        </p:nvSpPr>
        <p:spPr bwMode="auto">
          <a:xfrm>
            <a:off x="487363" y="1916113"/>
            <a:ext cx="8240712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>
              <a:buFont typeface="Arial" charset="0"/>
              <a:buNone/>
            </a:pP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甲：有道是「天下無難事，只怕有心人。」有腦、有手並不夠，還要有「心」！</a:t>
            </a:r>
          </a:p>
          <a:p>
            <a:pPr>
              <a:buFont typeface="Arial" charset="0"/>
              <a:buNone/>
            </a:pP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→以名言來強化自己的說法，同時也引出「心」的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重要性。</a:t>
            </a:r>
          </a:p>
          <a:p>
            <a:pPr>
              <a:buFont typeface="Arial" charset="0"/>
              <a:buNone/>
            </a:pP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曾經唱過一首兒歌：「火車快飛，火車快飛……」現在應該改成「高鐵快飛」才對呀！</a:t>
            </a:r>
          </a:p>
          <a:p>
            <a:pPr>
              <a:buFont typeface="Arial" charset="0"/>
              <a:buNone/>
            </a:pP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→作者引用耳熟能詳的兒歌，來加強自己的想法。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12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12" name="AutoShape 9"/>
          <p:cNvSpPr>
            <a:spLocks noChangeArrowheads="1"/>
          </p:cNvSpPr>
          <p:nvPr/>
        </p:nvSpPr>
        <p:spPr bwMode="auto">
          <a:xfrm>
            <a:off x="469900" y="1125538"/>
            <a:ext cx="1439863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例 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引　用</a:t>
            </a:r>
            <a:endParaRPr lang="zh-TW" altLang="en-US" b="1" dirty="0" smtClean="0">
              <a:solidFill>
                <a:srgbClr val="8A5C2E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844675"/>
            <a:ext cx="8640763" cy="45259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下列何者為引用修辭？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「與良友伴行，路遙不覺其遠」。</a:t>
            </a:r>
            <a:r>
              <a:rPr lang="zh-TW" altLang="zh-TW" sz="2800" u="sng" smtClean="0">
                <a:latin typeface="標楷體" pitchFamily="65" charset="-120"/>
                <a:ea typeface="標楷體" pitchFamily="65" charset="-120"/>
              </a:rPr>
              <a:t>莎士比亞</a:t>
            </a:r>
            <a:endParaRPr lang="en-US" altLang="zh-TW" sz="2800" u="sng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一句話就把朋友的意義說得很清楚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。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　）我輕輕的唱，你慢慢的和。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　）只要努力，就會成功；只要怠惰，就會失敗；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   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只要有恆，就會成大事。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有信心就不擔心，不擔心就有信心。做好心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理建設，快樂迎接挑戰吧！ 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。 </a:t>
            </a:r>
          </a:p>
        </p:txBody>
      </p:sp>
      <p:sp>
        <p:nvSpPr>
          <p:cNvPr id="18436" name="AutoShape 9"/>
          <p:cNvSpPr>
            <a:spLocks noChangeArrowheads="1"/>
          </p:cNvSpPr>
          <p:nvPr/>
        </p:nvSpPr>
        <p:spPr bwMode="auto">
          <a:xfrm>
            <a:off x="323850" y="1125538"/>
            <a:ext cx="1439863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練 習</a:t>
            </a:r>
          </a:p>
        </p:txBody>
      </p:sp>
      <p:sp>
        <p:nvSpPr>
          <p:cNvPr id="6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26475" y="463550"/>
            <a:ext cx="431800" cy="431800"/>
          </a:xfrm>
          <a:prstGeom prst="actionButtonHom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ea typeface="標楷體" pitchFamily="65" charset="-120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042988" y="2276475"/>
            <a:ext cx="5445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zh-TW" sz="2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○</a:t>
            </a:r>
            <a:endParaRPr lang="zh-TW" altLang="en-US" sz="2400" b="1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 autoUpdateAnimBg="0" advAuto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摹　寫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531813" y="2205038"/>
            <a:ext cx="8174037" cy="187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描寫人物或現象時，加入聲音、顏色、形體、情狀的各種感受，來描繪形容的修辭技巧。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摹寫包括有視覺、聽覺、嗅覺、味覺、觸覺等感受。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280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468313" y="4668838"/>
            <a:ext cx="8675687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        </a:t>
            </a:r>
            <a:endParaRPr lang="zh-TW" altLang="en-US" sz="2800">
              <a:solidFill>
                <a:srgbClr val="000099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9461" name="文字方塊 1"/>
          <p:cNvSpPr txBox="1">
            <a:spLocks noChangeArrowheads="1"/>
          </p:cNvSpPr>
          <p:nvPr/>
        </p:nvSpPr>
        <p:spPr bwMode="auto">
          <a:xfrm>
            <a:off x="484188" y="4581525"/>
            <a:ext cx="817403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可以具體的反應事物情狀。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可以使語言生動活潑。</a:t>
            </a:r>
          </a:p>
        </p:txBody>
      </p:sp>
      <p:sp>
        <p:nvSpPr>
          <p:cNvPr id="19462" name="AutoShape 9"/>
          <p:cNvSpPr>
            <a:spLocks noChangeArrowheads="1"/>
          </p:cNvSpPr>
          <p:nvPr/>
        </p:nvSpPr>
        <p:spPr bwMode="auto">
          <a:xfrm>
            <a:off x="468313" y="1484313"/>
            <a:ext cx="1439862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釋 義</a:t>
            </a:r>
          </a:p>
        </p:txBody>
      </p:sp>
      <p:sp>
        <p:nvSpPr>
          <p:cNvPr id="19463" name="AutoShape 9"/>
          <p:cNvSpPr>
            <a:spLocks noChangeArrowheads="1"/>
          </p:cNvSpPr>
          <p:nvPr/>
        </p:nvSpPr>
        <p:spPr bwMode="auto">
          <a:xfrm>
            <a:off x="484188" y="3932238"/>
            <a:ext cx="1439862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作 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2" grpId="0"/>
      <p:bldP spid="194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摹　寫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517525" y="1954213"/>
            <a:ext cx="8302625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>
              <a:buFont typeface="Arial" charset="0"/>
              <a:buNone/>
            </a:pP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風雨來臨那幾天，狂風在窗外呼呼的吹。</a:t>
            </a:r>
          </a:p>
          <a:p>
            <a:pPr>
              <a:buFont typeface="Arial" charset="0"/>
              <a:buNone/>
            </a:pP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→用「呼呼」描寫狂風的聲音，讓讀者感同身受。</a:t>
            </a:r>
          </a:p>
          <a:p>
            <a:pPr>
              <a:buFont typeface="Arial" charset="0"/>
              <a:buNone/>
            </a:pP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放學了，天空忽然烏雲密布，吹起冷颼颼的風，</a:t>
            </a:r>
            <a:endParaRPr lang="en-US" altLang="zh-TW" sz="280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zh-TW" altLang="en-US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還下起綿綿細雨。</a:t>
            </a:r>
          </a:p>
          <a:p>
            <a:pPr>
              <a:buFont typeface="Arial" charset="0"/>
              <a:buNone/>
            </a:pP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→運用視覺及觸覺摹寫，清楚的表現出放學時的氣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候變化。</a:t>
            </a:r>
          </a:p>
        </p:txBody>
      </p:sp>
      <p:sp>
        <p:nvSpPr>
          <p:cNvPr id="20484" name="AutoShape 9"/>
          <p:cNvSpPr>
            <a:spLocks noChangeArrowheads="1"/>
          </p:cNvSpPr>
          <p:nvPr/>
        </p:nvSpPr>
        <p:spPr bwMode="auto">
          <a:xfrm>
            <a:off x="484188" y="1125538"/>
            <a:ext cx="1439862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例 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摹　寫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21507" name="Text Box 7"/>
          <p:cNvSpPr txBox="1">
            <a:spLocks noChangeArrowheads="1"/>
          </p:cNvSpPr>
          <p:nvPr/>
        </p:nvSpPr>
        <p:spPr bwMode="auto">
          <a:xfrm>
            <a:off x="684213" y="3141663"/>
            <a:ext cx="6911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zh-TW" sz="240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439738" y="1819275"/>
            <a:ext cx="8402637" cy="398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下列何者為摹寫修辭？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夏夜的月亮是溫柔的，輕輕撫慰被白天的烈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　　　  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陽嚇壞了的人們。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）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夏夜的月光是銀白色的，照在葉面上也是銀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　　　  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白色的，風一吹，銀白色的光芒跟著動盪起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　　　  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來，看起來真宜人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今年的第一個颱風來勢洶洶，風像野獸一樣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　　　  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敲打門窗，雨像鞭子似的狂掃街道，我們還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　　　  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是耐心的待在家裡，以免外出發生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危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險。</a:t>
            </a:r>
            <a:endParaRPr lang="zh-TW" altLang="en-US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509" name="AutoShape 9"/>
          <p:cNvSpPr>
            <a:spLocks noChangeArrowheads="1"/>
          </p:cNvSpPr>
          <p:nvPr/>
        </p:nvSpPr>
        <p:spPr bwMode="auto">
          <a:xfrm>
            <a:off x="439738" y="1125538"/>
            <a:ext cx="1454150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練 習</a:t>
            </a:r>
          </a:p>
        </p:txBody>
      </p:sp>
      <p:sp>
        <p:nvSpPr>
          <p:cNvPr id="7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26475" y="404813"/>
            <a:ext cx="431800" cy="431800"/>
          </a:xfrm>
          <a:prstGeom prst="actionButtonHom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ea typeface="標楷體" pitchFamily="65" charset="-120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149350" y="3068638"/>
            <a:ext cx="542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8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○</a:t>
            </a:r>
            <a:endParaRPr lang="zh-TW" altLang="en-US" sz="2400" b="1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0" grpId="0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譬　喻</a:t>
            </a:r>
          </a:p>
        </p:txBody>
      </p:sp>
      <p:sp>
        <p:nvSpPr>
          <p:cNvPr id="22531" name="AutoShape 9"/>
          <p:cNvSpPr>
            <a:spLocks noChangeArrowheads="1"/>
          </p:cNvSpPr>
          <p:nvPr/>
        </p:nvSpPr>
        <p:spPr bwMode="auto">
          <a:xfrm>
            <a:off x="404813" y="1125538"/>
            <a:ext cx="1439862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釋 義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476250" y="1916113"/>
            <a:ext cx="8199438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800">
                <a:latin typeface="Times New Roman" pitchFamily="18" charset="0"/>
                <a:ea typeface="標楷體" pitchFamily="65" charset="-120"/>
              </a:rPr>
              <a:t>寫作時，找出與所要描寫的對象有類似特點的人、事或物來做比方，加以說明，稱為譬喻修辭法。</a:t>
            </a:r>
            <a:r>
              <a:rPr lang="zh-TW" altLang="en-US" sz="2800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461963" y="3932238"/>
            <a:ext cx="8497887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可以把意思說得明白、清楚。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可以使語意生動有力。</a:t>
            </a:r>
          </a:p>
        </p:txBody>
      </p:sp>
      <p:sp>
        <p:nvSpPr>
          <p:cNvPr id="22534" name="AutoShape 9"/>
          <p:cNvSpPr>
            <a:spLocks noChangeArrowheads="1"/>
          </p:cNvSpPr>
          <p:nvPr/>
        </p:nvSpPr>
        <p:spPr bwMode="auto">
          <a:xfrm>
            <a:off x="439738" y="3109913"/>
            <a:ext cx="1439862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作 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5" grpId="0" autoUpdateAnimBg="0"/>
      <p:bldP spid="5735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譬　喻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23555" name="AutoShape 9"/>
          <p:cNvSpPr>
            <a:spLocks noChangeArrowheads="1"/>
          </p:cNvSpPr>
          <p:nvPr/>
        </p:nvSpPr>
        <p:spPr bwMode="auto">
          <a:xfrm>
            <a:off x="395288" y="1125538"/>
            <a:ext cx="1439862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例 句</a:t>
            </a:r>
          </a:p>
        </p:txBody>
      </p:sp>
      <p:sp>
        <p:nvSpPr>
          <p:cNvPr id="23556" name="文字方塊 2"/>
          <p:cNvSpPr txBox="1">
            <a:spLocks noChangeArrowheads="1"/>
          </p:cNvSpPr>
          <p:nvPr/>
        </p:nvSpPr>
        <p:spPr bwMode="auto">
          <a:xfrm>
            <a:off x="603250" y="1844675"/>
            <a:ext cx="8145463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>
              <a:buFont typeface="Arial" charset="0"/>
              <a:buNone/>
            </a:pP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我們的心情，就像黑暗中的微弱燭光一樣，那麼</a:t>
            </a:r>
            <a:endParaRPr lang="en-US" altLang="zh-TW" sz="280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的無助。</a:t>
            </a:r>
          </a:p>
          <a:p>
            <a:pPr>
              <a:buFont typeface="Arial" charset="0"/>
              <a:buNone/>
            </a:pP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→以「黑暗中的微弱燭光」形容自己無助的心情，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給人具體而深刻的感受。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1200"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河道水面平靜如一面乾淨的鏡子，倒映著岸邊的</a:t>
            </a:r>
            <a:endParaRPr lang="en-US" altLang="zh-TW" sz="280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zh-TW" altLang="en-US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房子與樹。</a:t>
            </a:r>
          </a:p>
          <a:p>
            <a:pPr>
              <a:buFont typeface="Arial" charset="0"/>
              <a:buNone/>
            </a:pP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→用譬喻修辭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讓人具體感受倒影的美麗景色。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2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627313" y="260350"/>
            <a:ext cx="424815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TW" alt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修辭聚光燈</a:t>
            </a:r>
          </a:p>
        </p:txBody>
      </p:sp>
      <p:sp>
        <p:nvSpPr>
          <p:cNvPr id="6147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730500" y="2379663"/>
            <a:ext cx="1403350" cy="579437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8715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defTabSz="8715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defTabSz="8715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defTabSz="8715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defTabSz="8715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b="1">
                <a:solidFill>
                  <a:srgbClr val="FFFF00"/>
                </a:solidFill>
                <a:latin typeface="微軟正黑體" pitchFamily="34" charset="-120"/>
              </a:rPr>
              <a:t>譬  喻</a:t>
            </a:r>
          </a:p>
        </p:txBody>
      </p:sp>
      <p:sp>
        <p:nvSpPr>
          <p:cNvPr id="6148" name="Text Box 15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55650" y="3259138"/>
            <a:ext cx="1404938" cy="579437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8715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defTabSz="8715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defTabSz="8715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defTabSz="8715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defTabSz="8715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b="1">
                <a:solidFill>
                  <a:srgbClr val="FFFF00"/>
                </a:solidFill>
                <a:latin typeface="微軟正黑體" pitchFamily="34" charset="-120"/>
              </a:rPr>
              <a:t>映  襯</a:t>
            </a:r>
          </a:p>
        </p:txBody>
      </p:sp>
      <p:sp>
        <p:nvSpPr>
          <p:cNvPr id="6149" name="Text Box 16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6572250" y="2379663"/>
            <a:ext cx="1403350" cy="579437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8715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defTabSz="8715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defTabSz="8715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defTabSz="8715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defTabSz="8715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b="1">
                <a:solidFill>
                  <a:srgbClr val="FFFF00"/>
                </a:solidFill>
                <a:latin typeface="微軟正黑體" pitchFamily="34" charset="-120"/>
              </a:rPr>
              <a:t>誇  飾</a:t>
            </a:r>
          </a:p>
        </p:txBody>
      </p:sp>
      <p:sp>
        <p:nvSpPr>
          <p:cNvPr id="6150" name="Text Box 17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4643438" y="1470025"/>
            <a:ext cx="1404937" cy="57943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8715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defTabSz="8715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defTabSz="8715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defTabSz="8715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defTabSz="8715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b="1">
                <a:solidFill>
                  <a:srgbClr val="FFFF00"/>
                </a:solidFill>
                <a:latin typeface="微軟正黑體" pitchFamily="34" charset="-120"/>
              </a:rPr>
              <a:t>類  疊</a:t>
            </a:r>
          </a:p>
        </p:txBody>
      </p:sp>
      <p:sp>
        <p:nvSpPr>
          <p:cNvPr id="6151" name="Text Box 18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6570663" y="3278188"/>
            <a:ext cx="1404937" cy="579437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8715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defTabSz="8715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defTabSz="8715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defTabSz="8715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defTabSz="8715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b="1">
                <a:solidFill>
                  <a:srgbClr val="FFFF00"/>
                </a:solidFill>
                <a:latin typeface="微軟正黑體" pitchFamily="34" charset="-120"/>
              </a:rPr>
              <a:t>轉  品</a:t>
            </a:r>
          </a:p>
        </p:txBody>
      </p:sp>
      <p:sp>
        <p:nvSpPr>
          <p:cNvPr id="6152" name="Text Box 19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4679950" y="4289425"/>
            <a:ext cx="1404938" cy="57943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8715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defTabSz="8715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defTabSz="8715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defTabSz="8715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defTabSz="8715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b="1">
                <a:solidFill>
                  <a:srgbClr val="FFFF00"/>
                </a:solidFill>
                <a:latin typeface="微軟正黑體" pitchFamily="34" charset="-120"/>
              </a:rPr>
              <a:t>回  文</a:t>
            </a:r>
          </a:p>
        </p:txBody>
      </p:sp>
      <p:sp>
        <p:nvSpPr>
          <p:cNvPr id="6153" name="Text Box 20">
            <a:hlinkClick r:id="rId10" action="ppaction://hlinksldjump"/>
          </p:cNvPr>
          <p:cNvSpPr txBox="1">
            <a:spLocks noChangeArrowheads="1"/>
          </p:cNvSpPr>
          <p:nvPr/>
        </p:nvSpPr>
        <p:spPr bwMode="auto">
          <a:xfrm>
            <a:off x="755650" y="1458913"/>
            <a:ext cx="1404938" cy="579437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8715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defTabSz="8715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defTabSz="8715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defTabSz="8715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defTabSz="8715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b="1" dirty="0">
                <a:solidFill>
                  <a:srgbClr val="FFFF00"/>
                </a:solidFill>
                <a:latin typeface="微軟正黑體" pitchFamily="34" charset="-120"/>
              </a:rPr>
              <a:t>轉  化</a:t>
            </a:r>
          </a:p>
        </p:txBody>
      </p:sp>
      <p:sp>
        <p:nvSpPr>
          <p:cNvPr id="6154" name="Text Box 21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2719388" y="3289300"/>
            <a:ext cx="1412875" cy="57943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8715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defTabSz="8715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defTabSz="8715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defTabSz="8715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defTabSz="8715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b="1">
                <a:solidFill>
                  <a:srgbClr val="FFFF00"/>
                </a:solidFill>
                <a:latin typeface="微軟正黑體" pitchFamily="34" charset="-120"/>
              </a:rPr>
              <a:t>借  代</a:t>
            </a:r>
          </a:p>
        </p:txBody>
      </p:sp>
      <p:sp>
        <p:nvSpPr>
          <p:cNvPr id="6155" name="Text Box 22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755650" y="4289425"/>
            <a:ext cx="1404938" cy="57943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8715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defTabSz="8715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defTabSz="8715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defTabSz="8715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defTabSz="8715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b="1">
                <a:solidFill>
                  <a:srgbClr val="FFFF00"/>
                </a:solidFill>
                <a:latin typeface="微軟正黑體" pitchFamily="34" charset="-120"/>
              </a:rPr>
              <a:t>雙  關</a:t>
            </a:r>
          </a:p>
        </p:txBody>
      </p:sp>
      <p:sp>
        <p:nvSpPr>
          <p:cNvPr id="6156" name="Text Box 23">
            <a:hlinkClick r:id="rId13" action="ppaction://hlinksldjump"/>
          </p:cNvPr>
          <p:cNvSpPr txBox="1">
            <a:spLocks noChangeArrowheads="1"/>
          </p:cNvSpPr>
          <p:nvPr/>
        </p:nvSpPr>
        <p:spPr bwMode="auto">
          <a:xfrm>
            <a:off x="4648200" y="2379663"/>
            <a:ext cx="1403350" cy="579437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8715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defTabSz="8715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defTabSz="8715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defTabSz="8715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defTabSz="8715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b="1">
                <a:solidFill>
                  <a:srgbClr val="FFFF00"/>
                </a:solidFill>
                <a:latin typeface="微軟正黑體" pitchFamily="34" charset="-120"/>
              </a:rPr>
              <a:t>排  比</a:t>
            </a:r>
          </a:p>
        </p:txBody>
      </p:sp>
      <p:sp>
        <p:nvSpPr>
          <p:cNvPr id="6157" name="Text Box 24">
            <a:hlinkClick r:id="rId14" action="ppaction://hlinksldjump"/>
          </p:cNvPr>
          <p:cNvSpPr txBox="1">
            <a:spLocks noChangeArrowheads="1"/>
          </p:cNvSpPr>
          <p:nvPr/>
        </p:nvSpPr>
        <p:spPr bwMode="auto">
          <a:xfrm>
            <a:off x="2735263" y="4292600"/>
            <a:ext cx="1404937" cy="57943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8715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defTabSz="8715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defTabSz="8715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defTabSz="8715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defTabSz="8715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b="1">
                <a:solidFill>
                  <a:srgbClr val="FFFF00"/>
                </a:solidFill>
                <a:latin typeface="微軟正黑體" pitchFamily="34" charset="-120"/>
              </a:rPr>
              <a:t>頂  真</a:t>
            </a:r>
          </a:p>
        </p:txBody>
      </p:sp>
      <p:sp>
        <p:nvSpPr>
          <p:cNvPr id="6158" name="Text Box 26">
            <a:hlinkClick r:id="rId15" action="ppaction://hlinksldjump"/>
          </p:cNvPr>
          <p:cNvSpPr txBox="1">
            <a:spLocks noChangeArrowheads="1"/>
          </p:cNvSpPr>
          <p:nvPr/>
        </p:nvSpPr>
        <p:spPr bwMode="auto">
          <a:xfrm>
            <a:off x="2709863" y="1470025"/>
            <a:ext cx="1403350" cy="57943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8715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defTabSz="8715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defTabSz="8715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defTabSz="8715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defTabSz="8715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b="1">
                <a:solidFill>
                  <a:srgbClr val="FFFF00"/>
                </a:solidFill>
                <a:latin typeface="微軟正黑體" pitchFamily="34" charset="-120"/>
              </a:rPr>
              <a:t>設  問</a:t>
            </a:r>
          </a:p>
        </p:txBody>
      </p:sp>
      <p:sp>
        <p:nvSpPr>
          <p:cNvPr id="6159" name="Text Box 27">
            <a:hlinkClick r:id="rId16" action="ppaction://hlinksldjump"/>
          </p:cNvPr>
          <p:cNvSpPr txBox="1">
            <a:spLocks noChangeArrowheads="1"/>
          </p:cNvSpPr>
          <p:nvPr/>
        </p:nvSpPr>
        <p:spPr bwMode="auto">
          <a:xfrm>
            <a:off x="755650" y="2325688"/>
            <a:ext cx="1404938" cy="579437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8715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defTabSz="8715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defTabSz="8715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defTabSz="8715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defTabSz="8715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b="1">
                <a:solidFill>
                  <a:srgbClr val="FFFF00"/>
                </a:solidFill>
                <a:latin typeface="微軟正黑體" pitchFamily="34" charset="-120"/>
              </a:rPr>
              <a:t>摹  寫</a:t>
            </a:r>
          </a:p>
        </p:txBody>
      </p:sp>
      <p:sp>
        <p:nvSpPr>
          <p:cNvPr id="6160" name="Text Box 28">
            <a:hlinkClick r:id="rId17" action="ppaction://hlinksldjump"/>
          </p:cNvPr>
          <p:cNvSpPr txBox="1">
            <a:spLocks noChangeArrowheads="1"/>
          </p:cNvSpPr>
          <p:nvPr/>
        </p:nvSpPr>
        <p:spPr bwMode="auto">
          <a:xfrm>
            <a:off x="6553200" y="1470025"/>
            <a:ext cx="1404938" cy="57943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8715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defTabSz="8715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defTabSz="8715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defTabSz="8715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defTabSz="8715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b="1">
                <a:solidFill>
                  <a:srgbClr val="FFFF00"/>
                </a:solidFill>
                <a:latin typeface="微軟正黑體" pitchFamily="34" charset="-120"/>
              </a:rPr>
              <a:t>引  用</a:t>
            </a:r>
          </a:p>
        </p:txBody>
      </p:sp>
      <p:sp>
        <p:nvSpPr>
          <p:cNvPr id="6161" name="Text Box 29">
            <a:hlinkClick r:id="rId18" action="ppaction://hlinksldjump"/>
          </p:cNvPr>
          <p:cNvSpPr txBox="1">
            <a:spLocks noChangeArrowheads="1"/>
          </p:cNvSpPr>
          <p:nvPr/>
        </p:nvSpPr>
        <p:spPr bwMode="auto">
          <a:xfrm>
            <a:off x="4665663" y="3282950"/>
            <a:ext cx="1404937" cy="57943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8715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defTabSz="8715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defTabSz="8715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defTabSz="8715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defTabSz="8715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b="1">
                <a:solidFill>
                  <a:srgbClr val="FFFF00"/>
                </a:solidFill>
                <a:latin typeface="微軟正黑體" pitchFamily="34" charset="-120"/>
              </a:rPr>
              <a:t>層  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譬　喻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396875" y="1774825"/>
            <a:ext cx="8423275" cy="45259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下列何者為譬喻修辭？</a:t>
            </a:r>
          </a:p>
          <a:p>
            <a:pPr eaLnBrk="1" hangingPunct="1"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終於下雨了，解了大地的渴，也為人們帶來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</a:t>
            </a:r>
          </a:p>
          <a:p>
            <a:pPr eaLnBrk="1" hangingPunct="1"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了希望。</a:t>
            </a:r>
            <a:endParaRPr lang="zh-TW" altLang="en-US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一進國中，就算是進入青春期，我希望自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己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  	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能控制脾氣，修養品德，也希望學業猛進，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  	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將來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能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考上理想的高中，達成美好的願望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eaLnBrk="1" hangingPunct="1"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  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不幸是一所最好的學校，它讓你在裡面學會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必須努力與永不放棄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  <p:sp>
        <p:nvSpPr>
          <p:cNvPr id="24580" name="AutoShape 9"/>
          <p:cNvSpPr>
            <a:spLocks noChangeArrowheads="1"/>
          </p:cNvSpPr>
          <p:nvPr/>
        </p:nvSpPr>
        <p:spPr bwMode="auto">
          <a:xfrm>
            <a:off x="468313" y="1125538"/>
            <a:ext cx="1439862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練 習</a:t>
            </a:r>
          </a:p>
        </p:txBody>
      </p:sp>
      <p:sp>
        <p:nvSpPr>
          <p:cNvPr id="6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04250" y="436563"/>
            <a:ext cx="431800" cy="431800"/>
          </a:xfrm>
          <a:prstGeom prst="actionButtonHom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ea typeface="標楷體" pitchFamily="65" charset="-120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095375" y="4868863"/>
            <a:ext cx="544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○</a:t>
            </a:r>
            <a:endParaRPr lang="zh-TW" altLang="en-US" sz="2400" b="1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 advAuto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排　比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493713" y="1944688"/>
            <a:ext cx="802957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8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運用結構相似、詞性相近的語句，接二連三的表達相關內容的修辭法。（三句或三句以上）</a:t>
            </a:r>
            <a:endParaRPr lang="zh-TW" altLang="en-US" sz="2800">
              <a:solidFill>
                <a:srgbClr val="000099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484188" y="4292600"/>
            <a:ext cx="71024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可以增強語文的氣勢。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可以使語言富有節奏美與和諧美。</a:t>
            </a:r>
          </a:p>
        </p:txBody>
      </p:sp>
      <p:sp>
        <p:nvSpPr>
          <p:cNvPr id="25605" name="AutoShape 9"/>
          <p:cNvSpPr>
            <a:spLocks noChangeArrowheads="1"/>
          </p:cNvSpPr>
          <p:nvPr/>
        </p:nvSpPr>
        <p:spPr bwMode="auto">
          <a:xfrm>
            <a:off x="484188" y="1125538"/>
            <a:ext cx="1439862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釋 義</a:t>
            </a:r>
          </a:p>
        </p:txBody>
      </p:sp>
      <p:sp>
        <p:nvSpPr>
          <p:cNvPr id="25606" name="AutoShape 9"/>
          <p:cNvSpPr>
            <a:spLocks noChangeArrowheads="1"/>
          </p:cNvSpPr>
          <p:nvPr/>
        </p:nvSpPr>
        <p:spPr bwMode="auto">
          <a:xfrm>
            <a:off x="484188" y="3429000"/>
            <a:ext cx="1439862" cy="650875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作 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4" grpId="0"/>
      <p:bldP spid="9114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1054101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排　比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700213"/>
            <a:ext cx="8229600" cy="36004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zh-TW" sz="280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280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大海的旋律，有時候溫和，有時候狂暴；有時候</a:t>
            </a:r>
            <a:endParaRPr lang="en-US" altLang="zh-TW" sz="2800" smtClean="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</a:pPr>
            <a:r>
              <a:rPr lang="zh-TW" altLang="en-US" sz="280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高亢，有時候低沉。</a:t>
            </a:r>
          </a:p>
          <a:p>
            <a:pPr marL="0" indent="0">
              <a:buFont typeface="Arial" charset="0"/>
              <a:buNone/>
            </a:pP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→運用連續四個「有時候」的語句，表現出大海旋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律的富於變化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</a:pPr>
            <a:r>
              <a:rPr lang="en-US" altLang="zh-TW" sz="280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280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各色的鬱金香、多樣的木鞋、壯觀的風車。</a:t>
            </a:r>
          </a:p>
          <a:p>
            <a:pPr marL="0" indent="0">
              <a:buFont typeface="Arial" charset="0"/>
              <a:buNone/>
            </a:pP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→連續用三個相似的語句，介紹</a:t>
            </a:r>
            <a:r>
              <a:rPr lang="zh-TW" altLang="zh-TW" sz="2800" u="sng" smtClean="0">
                <a:latin typeface="標楷體" pitchFamily="65" charset="-120"/>
                <a:ea typeface="標楷體" pitchFamily="65" charset="-120"/>
              </a:rPr>
              <a:t>荷蘭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著名的特色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smtClean="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628" name="AutoShape 9"/>
          <p:cNvSpPr>
            <a:spLocks noChangeArrowheads="1"/>
          </p:cNvSpPr>
          <p:nvPr/>
        </p:nvSpPr>
        <p:spPr bwMode="auto">
          <a:xfrm>
            <a:off x="539750" y="1125538"/>
            <a:ext cx="1439863" cy="4572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例 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144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排　比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889125"/>
            <a:ext cx="8653462" cy="4032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下列何者為排比修辭？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我們一家人喜愛大不同，爸爸和弟弟喜歡在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  	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烈日下打籃球，媽媽和我不喜歡打球，倒是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    	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喜歡在樹下乘涼、看書。</a:t>
            </a:r>
            <a:endParaRPr lang="zh-TW" altLang="en-US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思想家</a:t>
            </a:r>
            <a:r>
              <a:rPr lang="zh-TW" altLang="zh-TW" sz="2800" u="sng" smtClean="0">
                <a:latin typeface="標楷體" pitchFamily="65" charset="-120"/>
                <a:ea typeface="標楷體" pitchFamily="65" charset="-120"/>
              </a:rPr>
              <a:t>孟德斯鳩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說：「人們愈少思考，說的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  	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話便愈多。</a:t>
            </a:r>
            <a:endParaRPr lang="zh-TW" altLang="en-US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  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儲備能力，不要等到用時方恨少；把握機會，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　　　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不要錯過之後再懊悔；創造成功，不要光說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　　　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不練最後變成輸家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652" name="AutoShape 9"/>
          <p:cNvSpPr>
            <a:spLocks noChangeArrowheads="1"/>
          </p:cNvSpPr>
          <p:nvPr/>
        </p:nvSpPr>
        <p:spPr bwMode="auto">
          <a:xfrm>
            <a:off x="477838" y="1125538"/>
            <a:ext cx="1435100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練 習</a:t>
            </a:r>
          </a:p>
        </p:txBody>
      </p:sp>
      <p:sp>
        <p:nvSpPr>
          <p:cNvPr id="6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6950" y="446088"/>
            <a:ext cx="431800" cy="431800"/>
          </a:xfrm>
          <a:prstGeom prst="actionButtonHom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ea typeface="標楷體" pitchFamily="65" charset="-120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1069975" y="4389438"/>
            <a:ext cx="5413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zh-TW" sz="2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○</a:t>
            </a:r>
            <a:endParaRPr lang="zh-TW" altLang="en-US" sz="2400" b="1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 autoUpdateAnimBg="0" advAuto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誇　飾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539750" y="1862138"/>
            <a:ext cx="802957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zh-TW" altLang="zh-TW" sz="28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在語文中，運用誇張鋪飾，超過客觀現實的詞語來形容事物的修辭法，稱為誇飾。</a:t>
            </a:r>
            <a:endParaRPr lang="en-US" altLang="zh-TW" sz="280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就表達方式而言，可分為放大，縮小兩種。</a:t>
            </a:r>
            <a:endParaRPr lang="zh-TW" altLang="en-US" sz="2800">
              <a:solidFill>
                <a:srgbClr val="000099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503238" y="4346575"/>
            <a:ext cx="80295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可以突出事物的本質，達到預設的目標。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語出驚人，以滿足讀者的好奇心。</a:t>
            </a:r>
          </a:p>
        </p:txBody>
      </p:sp>
      <p:sp>
        <p:nvSpPr>
          <p:cNvPr id="28677" name="AutoShape 9"/>
          <p:cNvSpPr>
            <a:spLocks noChangeArrowheads="1"/>
          </p:cNvSpPr>
          <p:nvPr/>
        </p:nvSpPr>
        <p:spPr bwMode="auto">
          <a:xfrm>
            <a:off x="474663" y="1125538"/>
            <a:ext cx="1439862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釋 義</a:t>
            </a:r>
          </a:p>
        </p:txBody>
      </p:sp>
      <p:sp>
        <p:nvSpPr>
          <p:cNvPr id="28678" name="AutoShape 9"/>
          <p:cNvSpPr>
            <a:spLocks noChangeArrowheads="1"/>
          </p:cNvSpPr>
          <p:nvPr/>
        </p:nvSpPr>
        <p:spPr bwMode="auto">
          <a:xfrm>
            <a:off x="504825" y="3556000"/>
            <a:ext cx="1439863" cy="649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作 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4" grpId="0"/>
      <p:bldP spid="7578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誇　飾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29699" name="AutoShape 9"/>
          <p:cNvSpPr>
            <a:spLocks noChangeArrowheads="1"/>
          </p:cNvSpPr>
          <p:nvPr/>
        </p:nvSpPr>
        <p:spPr bwMode="auto">
          <a:xfrm>
            <a:off x="468313" y="1125538"/>
            <a:ext cx="1439862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例 句</a:t>
            </a:r>
          </a:p>
        </p:txBody>
      </p:sp>
      <p:sp>
        <p:nvSpPr>
          <p:cNvPr id="29700" name="文字方塊 2"/>
          <p:cNvSpPr txBox="1">
            <a:spLocks noChangeArrowheads="1"/>
          </p:cNvSpPr>
          <p:nvPr/>
        </p:nvSpPr>
        <p:spPr bwMode="auto">
          <a:xfrm>
            <a:off x="438150" y="1989138"/>
            <a:ext cx="8280400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>
              <a:buFont typeface="Arial" charset="0"/>
              <a:buNone/>
            </a:pP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松鼠先生高興得爬上爬下，感動得淚如雨下。</a:t>
            </a:r>
          </a:p>
          <a:p>
            <a:pPr>
              <a:buFont typeface="Arial" charset="0"/>
              <a:buNone/>
            </a:pP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→想像滿樹爬上爬下，淚如雨下的場景，就會讓人體會松鼠先生的感動與高興，這種異於常人的表現手法，強化了主角的情緒，也讓人覺得誇張有趣。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誇　飾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874838"/>
            <a:ext cx="8229600" cy="400208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下列何者為誇飾修辭？</a:t>
            </a:r>
          </a:p>
          <a:p>
            <a:pPr eaLnBrk="1" hangingPunct="1"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  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沒有任何食物比紅燒獅子頭更好吃了，我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天天吃，餐餐吃，每餐吃八個都不會膩。 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迎面而來的涼風是夏夜的冰淇淋，輕輕舔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一口，令人心曠神怡。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水順著彎彎曲曲的水管，彎彎曲曲的流動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著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水管怎麼彎曲，水就跟著怎麼彎曲。</a:t>
            </a:r>
            <a:endParaRPr lang="zh-TW" altLang="en-US" sz="280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24" name="AutoShape 9"/>
          <p:cNvSpPr>
            <a:spLocks noChangeArrowheads="1"/>
          </p:cNvSpPr>
          <p:nvPr/>
        </p:nvSpPr>
        <p:spPr bwMode="auto">
          <a:xfrm>
            <a:off x="395288" y="1125538"/>
            <a:ext cx="1439862" cy="5730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練 習</a:t>
            </a:r>
          </a:p>
        </p:txBody>
      </p:sp>
      <p:sp>
        <p:nvSpPr>
          <p:cNvPr id="6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04250" y="404813"/>
            <a:ext cx="431800" cy="431800"/>
          </a:xfrm>
          <a:prstGeom prst="actionButtonHom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ea typeface="標楷體" pitchFamily="65" charset="-120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116013" y="2401888"/>
            <a:ext cx="542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zh-TW" sz="2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○</a:t>
            </a:r>
            <a:endParaRPr lang="zh-TW" altLang="en-US" sz="2400" b="1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 advAuto="0"/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" y="0"/>
            <a:ext cx="9144000" cy="9239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映　襯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539750" y="1814513"/>
            <a:ext cx="8135938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800">
                <a:latin typeface="Times New Roman" pitchFamily="18" charset="0"/>
                <a:ea typeface="標楷體" pitchFamily="65" charset="-120"/>
              </a:rPr>
              <a:t>又稱對比法。在語文中，把兩種不同的，特別是相反的觀念或事物對列起來，兩相比較，從而使語氣增強，使意義明顯的修辭法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。</a:t>
            </a:r>
            <a:endParaRPr lang="zh-TW" altLang="en-US" sz="2800">
              <a:solidFill>
                <a:srgbClr val="000099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1748" name="文字方塊 1"/>
          <p:cNvSpPr txBox="1">
            <a:spLocks noChangeArrowheads="1"/>
          </p:cNvSpPr>
          <p:nvPr/>
        </p:nvSpPr>
        <p:spPr bwMode="auto">
          <a:xfrm>
            <a:off x="528638" y="4191000"/>
            <a:ext cx="8280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突出語意，給人鮮明的印象。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增強作品深度，收到說服的效果。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1749" name="AutoShape 9"/>
          <p:cNvSpPr>
            <a:spLocks noChangeArrowheads="1"/>
          </p:cNvSpPr>
          <p:nvPr/>
        </p:nvSpPr>
        <p:spPr bwMode="auto">
          <a:xfrm>
            <a:off x="477838" y="1125538"/>
            <a:ext cx="1439862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釋 義</a:t>
            </a:r>
          </a:p>
        </p:txBody>
      </p:sp>
      <p:sp>
        <p:nvSpPr>
          <p:cNvPr id="31750" name="AutoShape 9"/>
          <p:cNvSpPr>
            <a:spLocks noChangeArrowheads="1"/>
          </p:cNvSpPr>
          <p:nvPr/>
        </p:nvSpPr>
        <p:spPr bwMode="auto">
          <a:xfrm>
            <a:off x="508000" y="3398838"/>
            <a:ext cx="1439863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作 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8" grpId="0"/>
      <p:bldP spid="3174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1054101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映　襯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32771" name="Text Box 10"/>
          <p:cNvSpPr txBox="1">
            <a:spLocks noChangeArrowheads="1"/>
          </p:cNvSpPr>
          <p:nvPr/>
        </p:nvSpPr>
        <p:spPr bwMode="auto">
          <a:xfrm>
            <a:off x="461963" y="1898650"/>
            <a:ext cx="8286750" cy="396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>
              <a:lnSpc>
                <a:spcPts val="3100"/>
              </a:lnSpc>
              <a:buFont typeface="Arial" charset="0"/>
              <a:buNone/>
            </a:pP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他一直想畫出一幅好的作品，但畫布和顏料都蒙</a:t>
            </a:r>
            <a:endParaRPr lang="en-US" altLang="zh-TW" sz="280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3100"/>
              </a:lnSpc>
              <a:buFont typeface="Arial" charset="0"/>
              <a:buNone/>
            </a:pPr>
            <a:r>
              <a:rPr lang="zh-TW" altLang="en-US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上了一層灰，卻始終找不到好的題材。</a:t>
            </a:r>
          </a:p>
          <a:p>
            <a:pPr>
              <a:lnSpc>
                <a:spcPts val="3100"/>
              </a:lnSpc>
              <a:buFont typeface="Arial" charset="0"/>
              <a:buNone/>
            </a:pP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→運用「卻」來連接，表現出「想畫出一幅好的作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3100"/>
              </a:lnSpc>
              <a:buFont typeface="Arial" charset="0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品」和「始終找不到好的題材」的對比。</a:t>
            </a:r>
          </a:p>
          <a:p>
            <a:pPr>
              <a:lnSpc>
                <a:spcPts val="3100"/>
              </a:lnSpc>
              <a:spcBef>
                <a:spcPts val="600"/>
              </a:spcBef>
              <a:buFont typeface="Arial" charset="0"/>
              <a:buNone/>
            </a:pP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有時一個沒注意，棋子就會被對方一掃而空；有</a:t>
            </a:r>
            <a:endParaRPr lang="en-US" altLang="zh-TW" sz="280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3100"/>
              </a:lnSpc>
              <a:buFont typeface="Arial" charset="0"/>
              <a:buNone/>
            </a:pPr>
            <a:r>
              <a:rPr lang="zh-TW" altLang="en-US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時用對了招數，就可以壯大自己的地盤。</a:t>
            </a:r>
          </a:p>
          <a:p>
            <a:pPr>
              <a:lnSpc>
                <a:spcPts val="3100"/>
              </a:lnSpc>
              <a:buFont typeface="Arial" charset="0"/>
              <a:buNone/>
            </a:pP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→用「一個沒注意、用對了招數」的結果對比，凸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3100"/>
              </a:lnSpc>
              <a:buFont typeface="Arial" charset="0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顯兩者間的衝突。</a:t>
            </a:r>
          </a:p>
        </p:txBody>
      </p:sp>
      <p:sp>
        <p:nvSpPr>
          <p:cNvPr id="32772" name="AutoShape 9"/>
          <p:cNvSpPr>
            <a:spLocks noChangeArrowheads="1"/>
          </p:cNvSpPr>
          <p:nvPr/>
        </p:nvSpPr>
        <p:spPr bwMode="auto">
          <a:xfrm>
            <a:off x="444500" y="1125538"/>
            <a:ext cx="1439863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例 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0"/>
            <a:ext cx="8229600" cy="9144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映　襯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68619" name="Rectangle 11"/>
          <p:cNvSpPr>
            <a:spLocks noChangeArrowheads="1"/>
          </p:cNvSpPr>
          <p:nvPr/>
        </p:nvSpPr>
        <p:spPr bwMode="auto">
          <a:xfrm>
            <a:off x="458788" y="2420938"/>
            <a:ext cx="8497887" cy="367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buFontTx/>
              <a:buNone/>
            </a:pPr>
            <a:endParaRPr lang="zh-TW" altLang="en-US" sz="28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796" name="文字方塊 3"/>
          <p:cNvSpPr txBox="1">
            <a:spLocks noChangeArrowheads="1"/>
          </p:cNvSpPr>
          <p:nvPr/>
        </p:nvSpPr>
        <p:spPr bwMode="auto">
          <a:xfrm>
            <a:off x="546100" y="2214563"/>
            <a:ext cx="8274050" cy="337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lnSpc>
                <a:spcPts val="3200"/>
              </a:lnSpc>
              <a:spcBef>
                <a:spcPct val="0"/>
              </a:spcBef>
              <a:buFontTx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下列何者為映襯修辭？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200"/>
              </a:lnSpc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（  ）</a:t>
            </a:r>
            <a:r>
              <a:rPr lang="zh-TW" altLang="zh-TW" sz="2800" u="sng">
                <a:latin typeface="標楷體" pitchFamily="65" charset="-120"/>
                <a:ea typeface="標楷體" pitchFamily="65" charset="-120"/>
              </a:rPr>
              <a:t>張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老師是個膽大心細的人，做起實驗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來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也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200"/>
              </a:lnSpc>
              <a:spcBef>
                <a:spcPct val="0"/>
              </a:spcBef>
              <a:buFontTx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總是秉持著大膽假設，小心求證的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精神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200"/>
              </a:lnSpc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每一個孩子都是媽媽的心頭肉。所以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做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200"/>
              </a:lnSpc>
              <a:spcBef>
                <a:spcPct val="0"/>
              </a:spcBef>
              <a:buFontTx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為孩子的我們必須好好照顧自己，別讓媽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200"/>
              </a:lnSpc>
              <a:spcBef>
                <a:spcPct val="0"/>
              </a:spcBef>
              <a:buFontTx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媽擔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心。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200"/>
              </a:lnSpc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他愛吃青菜炒肉絲，你愛吃肉絲炒青菜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200"/>
              </a:lnSpc>
              <a:spcBef>
                <a:spcPct val="0"/>
              </a:spcBef>
              <a:buFontTx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你們兩個氣味相投，難怪有志一同。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3797" name="AutoShape 9"/>
          <p:cNvSpPr>
            <a:spLocks noChangeArrowheads="1"/>
          </p:cNvSpPr>
          <p:nvPr/>
        </p:nvSpPr>
        <p:spPr bwMode="auto">
          <a:xfrm>
            <a:off x="611188" y="1484313"/>
            <a:ext cx="1439862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練 習</a:t>
            </a:r>
          </a:p>
        </p:txBody>
      </p:sp>
      <p:sp>
        <p:nvSpPr>
          <p:cNvPr id="7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94675" y="895350"/>
            <a:ext cx="431800" cy="431800"/>
          </a:xfrm>
          <a:prstGeom prst="actionButtonHom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ea typeface="標楷體" pitchFamily="65" charset="-120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249363" y="2565400"/>
            <a:ext cx="5445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○</a:t>
            </a:r>
            <a:endParaRPr lang="zh-TW" altLang="en-US" sz="2400" b="1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33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337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9" grpId="0" autoUpdateAnimBg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轉　化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387350" y="1773238"/>
            <a:ext cx="8394700" cy="181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        </a:t>
            </a:r>
            <a:r>
              <a:rPr lang="zh-TW" altLang="zh-TW" sz="2800">
                <a:latin typeface="Times New Roman" pitchFamily="18" charset="0"/>
                <a:ea typeface="標楷體" pitchFamily="65" charset="-120"/>
              </a:rPr>
              <a:t>描述一件事物時，轉變其原來性質，使它成為另一種本質完全不同的事物，再加以形容的修辭法。可分為「擬人化」、「擬物化」、「形象化」等三種。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其中</a:t>
            </a:r>
            <a:r>
              <a:rPr lang="zh-TW" altLang="zh-TW" sz="2800">
                <a:latin typeface="Times New Roman" pitchFamily="18" charset="0"/>
                <a:ea typeface="標楷體" pitchFamily="65" charset="-120"/>
              </a:rPr>
              <a:t>「形象化」等同於「擬虛為實」一詞。</a:t>
            </a:r>
            <a:endParaRPr lang="zh-TW" altLang="en-US" sz="2800">
              <a:solidFill>
                <a:srgbClr val="000099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395288" y="4562475"/>
            <a:ext cx="875665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轉變原來性質，創造有情世界，增強文句的感染力。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2800">
                <a:latin typeface="Times New Roman" pitchFamily="18" charset="0"/>
                <a:ea typeface="標楷體" pitchFamily="65" charset="-120"/>
              </a:rPr>
              <a:t>轉變原來性質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，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創造具體形象，讓文句變生動活潑。</a:t>
            </a:r>
          </a:p>
        </p:txBody>
      </p:sp>
      <p:sp>
        <p:nvSpPr>
          <p:cNvPr id="7173" name="AutoShape 9"/>
          <p:cNvSpPr>
            <a:spLocks noChangeArrowheads="1"/>
          </p:cNvSpPr>
          <p:nvPr/>
        </p:nvSpPr>
        <p:spPr bwMode="auto">
          <a:xfrm>
            <a:off x="447675" y="1125538"/>
            <a:ext cx="1439863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釋 義</a:t>
            </a:r>
          </a:p>
        </p:txBody>
      </p:sp>
      <p:sp>
        <p:nvSpPr>
          <p:cNvPr id="7174" name="AutoShape 9"/>
          <p:cNvSpPr>
            <a:spLocks noChangeArrowheads="1"/>
          </p:cNvSpPr>
          <p:nvPr/>
        </p:nvSpPr>
        <p:spPr bwMode="auto">
          <a:xfrm>
            <a:off x="447675" y="3811588"/>
            <a:ext cx="1439863" cy="650875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作 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/>
      <p:bldP spid="6042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1341438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借　代</a:t>
            </a: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530225" y="2205038"/>
            <a:ext cx="861377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800">
                <a:latin typeface="Times New Roman" pitchFamily="18" charset="0"/>
                <a:ea typeface="標楷體" pitchFamily="65" charset="-120"/>
              </a:rPr>
              <a:t>在談話或行文中，放棄通常使用的本名或語句不用，而另找其他與本名密切相關的名稱或語句來代替的修辭法。</a:t>
            </a:r>
            <a:r>
              <a:rPr lang="zh-TW" altLang="en-US" sz="2800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506413" y="4508500"/>
            <a:ext cx="860425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可以使語言新奇引人。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可以突出事物的特性，收到具體、生動的效果。</a:t>
            </a:r>
          </a:p>
        </p:txBody>
      </p:sp>
      <p:sp>
        <p:nvSpPr>
          <p:cNvPr id="34821" name="AutoShape 9"/>
          <p:cNvSpPr>
            <a:spLocks noChangeArrowheads="1"/>
          </p:cNvSpPr>
          <p:nvPr/>
        </p:nvSpPr>
        <p:spPr bwMode="auto">
          <a:xfrm>
            <a:off x="476250" y="1484313"/>
            <a:ext cx="1439863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釋 義</a:t>
            </a:r>
          </a:p>
        </p:txBody>
      </p:sp>
      <p:sp>
        <p:nvSpPr>
          <p:cNvPr id="34822" name="AutoShape 9"/>
          <p:cNvSpPr>
            <a:spLocks noChangeArrowheads="1"/>
          </p:cNvSpPr>
          <p:nvPr/>
        </p:nvSpPr>
        <p:spPr bwMode="auto">
          <a:xfrm>
            <a:off x="506413" y="3789363"/>
            <a:ext cx="1439862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作 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0" grpId="0"/>
      <p:bldP spid="6964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1341438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借　代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35843" name="Text Box 7"/>
          <p:cNvSpPr txBox="1">
            <a:spLocks noChangeArrowheads="1"/>
          </p:cNvSpPr>
          <p:nvPr/>
        </p:nvSpPr>
        <p:spPr bwMode="auto">
          <a:xfrm>
            <a:off x="450850" y="2420938"/>
            <a:ext cx="8369300" cy="155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>
              <a:buFont typeface="Arial" charset="0"/>
              <a:buNone/>
            </a:pP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這隻小羊需要吃很多草嗎？牠是不是大胃王？</a:t>
            </a:r>
          </a:p>
          <a:p>
            <a:pPr>
              <a:buFont typeface="Arial" charset="0"/>
              <a:buNone/>
            </a:pP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→這裡的「大胃王」用來指稱胃口很大、很會吃東西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的人。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zh-TW" altLang="zh-TW" sz="28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5844" name="AutoShape 9"/>
          <p:cNvSpPr>
            <a:spLocks noChangeArrowheads="1"/>
          </p:cNvSpPr>
          <p:nvPr/>
        </p:nvSpPr>
        <p:spPr bwMode="auto">
          <a:xfrm>
            <a:off x="468313" y="1628775"/>
            <a:ext cx="1439862" cy="649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例 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1341438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借　代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439738" y="2349500"/>
            <a:ext cx="8532812" cy="378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buFontTx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下列何者為借代修辭？</a:t>
            </a:r>
          </a:p>
          <a:p>
            <a:pPr eaLnBrk="1" hangingPunct="1"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（  ）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這個東西太貴了，我沒有很多小朋友可以買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這個東西。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他為理想而奮鬥，就像你一樣。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閃電似乎是雷雨的先發部隊，搶先一步宣布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天氣就要轉變了。</a:t>
            </a:r>
            <a:endParaRPr lang="zh-TW" altLang="en-US" sz="28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6868" name="AutoShape 9"/>
          <p:cNvSpPr>
            <a:spLocks noChangeArrowheads="1"/>
          </p:cNvSpPr>
          <p:nvPr/>
        </p:nvSpPr>
        <p:spPr bwMode="auto">
          <a:xfrm>
            <a:off x="430213" y="1557338"/>
            <a:ext cx="1439862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練 習</a:t>
            </a:r>
          </a:p>
        </p:txBody>
      </p:sp>
      <p:sp>
        <p:nvSpPr>
          <p:cNvPr id="6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94675" y="895350"/>
            <a:ext cx="431800" cy="431800"/>
          </a:xfrm>
          <a:prstGeom prst="actionButtonHom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ea typeface="標楷體" pitchFamily="65" charset="-120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149350" y="2879725"/>
            <a:ext cx="54451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○</a:t>
            </a:r>
            <a:endParaRPr lang="zh-TW" altLang="en-US" sz="2400" b="1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1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16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716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716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716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716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層　遞</a:t>
            </a:r>
          </a:p>
        </p:txBody>
      </p:sp>
      <p:sp>
        <p:nvSpPr>
          <p:cNvPr id="94216" name="Text Box 8"/>
          <p:cNvSpPr txBox="1">
            <a:spLocks noChangeArrowheads="1"/>
          </p:cNvSpPr>
          <p:nvPr/>
        </p:nvSpPr>
        <p:spPr bwMode="auto">
          <a:xfrm>
            <a:off x="546100" y="1916113"/>
            <a:ext cx="802957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所要說明的事物，以大小輕重等比例依序層層遞進（或遞減）的修辭方式。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434975" y="4075113"/>
            <a:ext cx="8029575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可以使語意層層深入，收到說服的效果。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可以使語言層次分明，富有秩序美。</a:t>
            </a:r>
          </a:p>
        </p:txBody>
      </p:sp>
      <p:sp>
        <p:nvSpPr>
          <p:cNvPr id="37893" name="AutoShape 9"/>
          <p:cNvSpPr>
            <a:spLocks noChangeArrowheads="1"/>
          </p:cNvSpPr>
          <p:nvPr/>
        </p:nvSpPr>
        <p:spPr bwMode="auto">
          <a:xfrm>
            <a:off x="395288" y="1125538"/>
            <a:ext cx="1439862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釋 義</a:t>
            </a:r>
          </a:p>
        </p:txBody>
      </p:sp>
      <p:sp>
        <p:nvSpPr>
          <p:cNvPr id="37894" name="AutoShape 9"/>
          <p:cNvSpPr>
            <a:spLocks noChangeArrowheads="1"/>
          </p:cNvSpPr>
          <p:nvPr/>
        </p:nvSpPr>
        <p:spPr bwMode="auto">
          <a:xfrm>
            <a:off x="411163" y="3300413"/>
            <a:ext cx="1439862" cy="650875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作 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6" grpId="0"/>
      <p:bldP spid="9421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1054101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層　遞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20850"/>
            <a:ext cx="8229600" cy="336391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zh-TW" sz="280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280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他看得懂猴子的表情，更有趣的是，猴子居然也</a:t>
            </a:r>
            <a:endParaRPr lang="en-US" altLang="zh-TW" sz="2800" smtClean="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</a:pPr>
            <a:r>
              <a:rPr lang="zh-TW" altLang="en-US" sz="280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280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聽得懂他的話。</a:t>
            </a:r>
          </a:p>
          <a:p>
            <a:pPr marL="0" indent="0">
              <a:buFont typeface="Arial" charset="0"/>
              <a:buNone/>
            </a:pP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→其中「更有趣的是」一語讓本句有了層次感，讓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文意在平順中有了起伏變化。</a:t>
            </a:r>
          </a:p>
          <a:p>
            <a:pPr marL="0" indent="0">
              <a:buFont typeface="Arial" charset="0"/>
              <a:buNone/>
            </a:pPr>
            <a:r>
              <a:rPr lang="en-US" altLang="zh-TW" sz="280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280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這樣就可以看天，看雲，看整個世界。</a:t>
            </a:r>
          </a:p>
          <a:p>
            <a:pPr marL="0" indent="0">
              <a:buFont typeface="Arial" charset="0"/>
              <a:buNone/>
            </a:pP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→有層遞效果，能看到的越來越廣。</a:t>
            </a:r>
          </a:p>
        </p:txBody>
      </p:sp>
      <p:sp>
        <p:nvSpPr>
          <p:cNvPr id="38916" name="AutoShape 9"/>
          <p:cNvSpPr>
            <a:spLocks noChangeArrowheads="1"/>
          </p:cNvSpPr>
          <p:nvPr/>
        </p:nvSpPr>
        <p:spPr bwMode="auto">
          <a:xfrm>
            <a:off x="568325" y="1125538"/>
            <a:ext cx="1439863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例 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層　遞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396875" y="1782763"/>
            <a:ext cx="8445500" cy="40941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下列何者是層遞修辭？</a:t>
            </a:r>
          </a:p>
          <a:p>
            <a:pPr eaLnBrk="1" hangingPunct="1">
              <a:lnSpc>
                <a:spcPts val="3200"/>
              </a:lnSpc>
              <a:spcBef>
                <a:spcPts val="600"/>
              </a:spcBef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  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因為下雨，我們已經很久沒去操場升旗了；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200"/>
              </a:lnSpc>
              <a:spcBef>
                <a:spcPts val="300"/>
              </a:spcBef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因為沒出去升旗，我們也就忘了留心周遭的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200"/>
              </a:lnSpc>
              <a:spcBef>
                <a:spcPts val="300"/>
              </a:spcBef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變化；因為不再用心，我們竟不知道木棉花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200"/>
              </a:lnSpc>
              <a:spcBef>
                <a:spcPts val="300"/>
              </a:spcBef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已經開滿枝頭。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200"/>
              </a:lnSpc>
              <a:spcBef>
                <a:spcPts val="300"/>
              </a:spcBef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先為別人的快樂著想的，是超人；先為自己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200"/>
              </a:lnSpc>
              <a:spcBef>
                <a:spcPts val="300"/>
              </a:spcBef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的快樂著想的，是凡人；使別人不快樂，自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200"/>
              </a:lnSpc>
              <a:spcBef>
                <a:spcPts val="300"/>
              </a:spcBef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己也不快樂的，是笨人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  <p:sp>
        <p:nvSpPr>
          <p:cNvPr id="39940" name="AutoShape 9"/>
          <p:cNvSpPr>
            <a:spLocks noChangeArrowheads="1"/>
          </p:cNvSpPr>
          <p:nvPr/>
        </p:nvSpPr>
        <p:spPr bwMode="auto">
          <a:xfrm>
            <a:off x="539750" y="1125538"/>
            <a:ext cx="1439863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練 習</a:t>
            </a:r>
          </a:p>
        </p:txBody>
      </p:sp>
      <p:sp>
        <p:nvSpPr>
          <p:cNvPr id="6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26475" y="463550"/>
            <a:ext cx="431800" cy="431800"/>
          </a:xfrm>
          <a:prstGeom prst="actionButtonHom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ea typeface="標楷體" pitchFamily="65" charset="-120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095375" y="2259013"/>
            <a:ext cx="5445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zh-TW" sz="2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○</a:t>
            </a:r>
            <a:endParaRPr lang="zh-TW" altLang="en-US" sz="2400" b="1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 advAuto="0"/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63" y="0"/>
            <a:ext cx="9144000" cy="9239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轉　品</a:t>
            </a:r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527050" y="1917700"/>
            <a:ext cx="80295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8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在說話或寫作時，把字詞的詞性轉換成另一個詞性（比如把名詞變成動詞），稱作轉品修辭。</a:t>
            </a:r>
            <a:endParaRPr lang="zh-TW" altLang="en-US" sz="2800">
              <a:solidFill>
                <a:srgbClr val="000099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40964" name="Text Box 9"/>
          <p:cNvSpPr txBox="1">
            <a:spLocks noChangeArrowheads="1"/>
          </p:cNvSpPr>
          <p:nvPr/>
        </p:nvSpPr>
        <p:spPr bwMode="auto">
          <a:xfrm>
            <a:off x="527050" y="4884738"/>
            <a:ext cx="84709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　　</a:t>
            </a:r>
          </a:p>
        </p:txBody>
      </p:sp>
      <p:sp>
        <p:nvSpPr>
          <p:cNvPr id="40965" name="AutoShape 9"/>
          <p:cNvSpPr>
            <a:spLocks noChangeArrowheads="1"/>
          </p:cNvSpPr>
          <p:nvPr/>
        </p:nvSpPr>
        <p:spPr bwMode="auto">
          <a:xfrm>
            <a:off x="468313" y="1125538"/>
            <a:ext cx="1439862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釋 義</a:t>
            </a:r>
          </a:p>
        </p:txBody>
      </p:sp>
      <p:sp>
        <p:nvSpPr>
          <p:cNvPr id="40966" name="AutoShape 9"/>
          <p:cNvSpPr>
            <a:spLocks noChangeArrowheads="1"/>
          </p:cNvSpPr>
          <p:nvPr/>
        </p:nvSpPr>
        <p:spPr bwMode="auto">
          <a:xfrm>
            <a:off x="501650" y="3278188"/>
            <a:ext cx="1439863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作 用</a:t>
            </a:r>
          </a:p>
        </p:txBody>
      </p:sp>
      <p:sp>
        <p:nvSpPr>
          <p:cNvPr id="40967" name="文字方塊 2"/>
          <p:cNvSpPr txBox="1">
            <a:spLocks noChangeArrowheads="1"/>
          </p:cNvSpPr>
          <p:nvPr/>
        </p:nvSpPr>
        <p:spPr bwMode="auto">
          <a:xfrm>
            <a:off x="501650" y="4232275"/>
            <a:ext cx="7658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使句子活潑而富有變化。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8" grpId="0"/>
      <p:bldP spid="4096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轉　品</a:t>
            </a:r>
          </a:p>
        </p:txBody>
      </p:sp>
      <p:sp>
        <p:nvSpPr>
          <p:cNvPr id="41987" name="AutoShape 9"/>
          <p:cNvSpPr>
            <a:spLocks noChangeArrowheads="1"/>
          </p:cNvSpPr>
          <p:nvPr/>
        </p:nvSpPr>
        <p:spPr bwMode="auto">
          <a:xfrm>
            <a:off x="354013" y="1125538"/>
            <a:ext cx="1439862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例 句</a:t>
            </a:r>
          </a:p>
        </p:txBody>
      </p:sp>
      <p:sp>
        <p:nvSpPr>
          <p:cNvPr id="41988" name="文字方塊 2"/>
          <p:cNvSpPr txBox="1">
            <a:spLocks noChangeArrowheads="1"/>
          </p:cNvSpPr>
          <p:nvPr/>
        </p:nvSpPr>
        <p:spPr bwMode="auto">
          <a:xfrm>
            <a:off x="468313" y="1989138"/>
            <a:ext cx="8351837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每一封來信都像是一朵小花，綻放在人生的花園</a:t>
            </a:r>
            <a:endParaRPr lang="en-US" altLang="zh-TW" sz="280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裡，美麗了我們的世界，也豐富了我們的心靈。</a:t>
            </a:r>
            <a:endParaRPr lang="en-US" altLang="zh-TW" sz="280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→「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美麗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」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一詞通常作形容詞，在這裡變成動詞。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2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群樹蓬鬆著它們繁茂的枝葉</a:t>
            </a:r>
            <a:r>
              <a:rPr lang="zh-TW" altLang="en-US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→</a:t>
            </a:r>
            <a:r>
              <a:rPr lang="zh-TW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「蓬鬆」通常用作形容詞，在此詞性轉換為動詞。</a:t>
            </a:r>
            <a:endParaRPr lang="zh-TW" altLang="en-US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轉　品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396875" y="1797050"/>
            <a:ext cx="8229600" cy="41529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下列何者為轉品修辭？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一望無際，沙灘再過去是大海，大海再過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去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是天際，海天一色，美不勝收。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  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他們持續的追求著他們所堅持的追求，努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  	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力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不懈的表現，令人動容。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滷肉飯經濟實惠，天天吃也划算；大牛排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價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格昂貴，偶爾吃更期盼。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3012" name="AutoShape 9"/>
          <p:cNvSpPr>
            <a:spLocks noChangeArrowheads="1"/>
          </p:cNvSpPr>
          <p:nvPr/>
        </p:nvSpPr>
        <p:spPr bwMode="auto">
          <a:xfrm>
            <a:off x="539750" y="1125538"/>
            <a:ext cx="1439863" cy="595312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練 習</a:t>
            </a:r>
          </a:p>
        </p:txBody>
      </p:sp>
      <p:sp>
        <p:nvSpPr>
          <p:cNvPr id="5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04250" y="404813"/>
            <a:ext cx="431800" cy="431800"/>
          </a:xfrm>
          <a:prstGeom prst="actionButtonHom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ea typeface="標楷體" pitchFamily="65" charset="-120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116013" y="3213100"/>
            <a:ext cx="542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zh-TW" sz="2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○</a:t>
            </a:r>
            <a:endParaRPr lang="zh-TW" altLang="en-US" sz="2400" b="1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autoUpdateAnimBg="0" advAuto="0"/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雙　關</a:t>
            </a: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511175" y="1916113"/>
            <a:ext cx="7851775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800">
                <a:latin typeface="Times New Roman" pitchFamily="18" charset="0"/>
                <a:ea typeface="標楷體" pitchFamily="65" charset="-120"/>
              </a:rPr>
              <a:t>一個語詞同時有雙重意義的修辭方式，稱為雙關。可分為字音雙關（也就是諧音）、詞義雙關。</a:t>
            </a:r>
            <a:r>
              <a:rPr lang="zh-TW" altLang="en-US" sz="2800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466725" y="3843338"/>
            <a:ext cx="80454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可以使語義含蓄、耐人尋味。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可以使語言清新而富情趣。</a:t>
            </a:r>
          </a:p>
        </p:txBody>
      </p:sp>
      <p:sp>
        <p:nvSpPr>
          <p:cNvPr id="44037" name="AutoShape 9"/>
          <p:cNvSpPr>
            <a:spLocks noChangeArrowheads="1"/>
          </p:cNvSpPr>
          <p:nvPr/>
        </p:nvSpPr>
        <p:spPr bwMode="auto">
          <a:xfrm>
            <a:off x="395288" y="1125538"/>
            <a:ext cx="1439862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釋 義</a:t>
            </a:r>
          </a:p>
        </p:txBody>
      </p:sp>
      <p:sp>
        <p:nvSpPr>
          <p:cNvPr id="44038" name="AutoShape 9"/>
          <p:cNvSpPr>
            <a:spLocks noChangeArrowheads="1"/>
          </p:cNvSpPr>
          <p:nvPr/>
        </p:nvSpPr>
        <p:spPr bwMode="auto">
          <a:xfrm>
            <a:off x="452438" y="3068638"/>
            <a:ext cx="1439862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作 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6" grpId="0"/>
      <p:bldP spid="788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1054101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轉　化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8195" name="AutoShape 9"/>
          <p:cNvSpPr>
            <a:spLocks noChangeArrowheads="1"/>
          </p:cNvSpPr>
          <p:nvPr/>
        </p:nvSpPr>
        <p:spPr bwMode="auto">
          <a:xfrm>
            <a:off x="461963" y="1196975"/>
            <a:ext cx="1439862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例 句</a:t>
            </a:r>
          </a:p>
        </p:txBody>
      </p:sp>
      <p:sp>
        <p:nvSpPr>
          <p:cNvPr id="8196" name="文字方塊 3"/>
          <p:cNvSpPr txBox="1">
            <a:spLocks noChangeArrowheads="1"/>
          </p:cNvSpPr>
          <p:nvPr/>
        </p:nvSpPr>
        <p:spPr bwMode="auto">
          <a:xfrm>
            <a:off x="468313" y="1916113"/>
            <a:ext cx="85693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>
              <a:buFont typeface="Arial" charset="0"/>
              <a:buNone/>
            </a:pP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他設計的窗戶可以向外推開，依風向調整角度，歡</a:t>
            </a:r>
            <a:endParaRPr lang="en-US" altLang="zh-TW" sz="280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zh-TW" altLang="en-US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迎風兒來做客。</a:t>
            </a:r>
          </a:p>
          <a:p>
            <a:pPr>
              <a:buFont typeface="Arial" charset="0"/>
              <a:buNone/>
            </a:pP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→用「風兒來做客」表示家裡有涼風吹拂，把風擬人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化成客人。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</a:t>
            </a:r>
            <a:endParaRPr lang="zh-TW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2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月光灑在我們身上</a:t>
            </a:r>
            <a:r>
              <a:rPr lang="zh-TW" altLang="en-US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sz="280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→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如古人說「月光如水」，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句中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把月光比擬成水，進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而撒在我們身上，意思就是月光照在我們身上。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</a:t>
            </a:r>
            <a:endParaRPr lang="zh-TW" altLang="zh-TW" sz="280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雙　關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843088"/>
            <a:ext cx="8229600" cy="38179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>
            <a:no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en-US" altLang="zh-TW" sz="2800" dirty="0" smtClean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2800" dirty="0" smtClean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雖然</a:t>
            </a:r>
            <a:r>
              <a:rPr lang="zh-TW" altLang="zh-TW" sz="28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忘記放鹽巴，不過，這卻是我吃過最有「</a:t>
            </a:r>
            <a:r>
              <a:rPr lang="zh-TW" altLang="zh-TW" sz="2800" dirty="0" smtClean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味</a:t>
            </a:r>
            <a:endParaRPr lang="en-US" altLang="zh-TW" sz="2800" dirty="0" smtClean="0">
              <a:solidFill>
                <a:srgbClr val="00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zh-TW" sz="28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2800" dirty="0" smtClean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道</a:t>
            </a:r>
            <a:r>
              <a:rPr lang="zh-TW" altLang="zh-TW" sz="28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」的蛋炒飯！</a:t>
            </a:r>
          </a:p>
          <a:p>
            <a:pPr marL="0" indent="0">
              <a:buFont typeface="Arial" charset="0"/>
              <a:buNone/>
              <a:defRPr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→「味道」這個語詞在本句中兼含兩種意思的，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指具體的味覺，一是指心裡的感受。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altLang="zh-TW" sz="2800" dirty="0" smtClean="0">
              <a:solidFill>
                <a:srgbClr val="00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zh-TW" sz="2800" dirty="0" smtClean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5060" name="AutoShape 9"/>
          <p:cNvSpPr>
            <a:spLocks noChangeArrowheads="1"/>
          </p:cNvSpPr>
          <p:nvPr/>
        </p:nvSpPr>
        <p:spPr bwMode="auto">
          <a:xfrm>
            <a:off x="539750" y="1125538"/>
            <a:ext cx="1439863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例 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雙　關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839913"/>
            <a:ext cx="8229600" cy="45259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下列何者為雙關修辭？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時間啊！請放慢腳步，給我多一點努力的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機會。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  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天氣多變化，你還是帶著雨具出門吧！那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樣才能確保「萬無一溼」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「牽一髮而動全身」，這件事我們還是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通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   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盤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考量後再做決定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。 </a:t>
            </a:r>
          </a:p>
        </p:txBody>
      </p:sp>
      <p:sp>
        <p:nvSpPr>
          <p:cNvPr id="46084" name="AutoShape 9"/>
          <p:cNvSpPr>
            <a:spLocks noChangeArrowheads="1"/>
          </p:cNvSpPr>
          <p:nvPr/>
        </p:nvSpPr>
        <p:spPr bwMode="auto">
          <a:xfrm>
            <a:off x="468313" y="1125538"/>
            <a:ext cx="1439862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練 習</a:t>
            </a:r>
          </a:p>
        </p:txBody>
      </p:sp>
      <p:sp>
        <p:nvSpPr>
          <p:cNvPr id="7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26475" y="404813"/>
            <a:ext cx="431800" cy="431800"/>
          </a:xfrm>
          <a:prstGeom prst="actionButtonHom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ea typeface="標楷體" pitchFamily="65" charset="-120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042988" y="3146425"/>
            <a:ext cx="5445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zh-TW" sz="2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○</a:t>
            </a:r>
            <a:endParaRPr lang="zh-TW" altLang="en-US" sz="2400" b="1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autoUpdateAnimBg="0" advAuto="0"/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頂　真</a:t>
            </a:r>
          </a:p>
        </p:txBody>
      </p:sp>
      <p:sp>
        <p:nvSpPr>
          <p:cNvPr id="47107" name="AutoShape 9"/>
          <p:cNvSpPr>
            <a:spLocks noChangeArrowheads="1"/>
          </p:cNvSpPr>
          <p:nvPr/>
        </p:nvSpPr>
        <p:spPr bwMode="auto">
          <a:xfrm>
            <a:off x="474663" y="1125538"/>
            <a:ext cx="1439862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釋 義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60388" y="1905000"/>
            <a:ext cx="802957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800">
                <a:latin typeface="Times New Roman" pitchFamily="18" charset="0"/>
                <a:ea typeface="標楷體" pitchFamily="65" charset="-120"/>
              </a:rPr>
              <a:t>用前一句的結尾來做下一句的起頭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的修辭法。</a:t>
            </a:r>
            <a:endParaRPr lang="zh-TW" altLang="en-US" sz="2800">
              <a:solidFill>
                <a:srgbClr val="000099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47109" name="AutoShape 9"/>
          <p:cNvSpPr>
            <a:spLocks noChangeArrowheads="1"/>
          </p:cNvSpPr>
          <p:nvPr/>
        </p:nvSpPr>
        <p:spPr bwMode="auto">
          <a:xfrm>
            <a:off x="506413" y="2697163"/>
            <a:ext cx="1439862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作 用</a:t>
            </a:r>
          </a:p>
        </p:txBody>
      </p:sp>
      <p:sp>
        <p:nvSpPr>
          <p:cNvPr id="47110" name="文字方塊 9"/>
          <p:cNvSpPr txBox="1">
            <a:spLocks noChangeArrowheads="1"/>
          </p:cNvSpPr>
          <p:nvPr/>
        </p:nvSpPr>
        <p:spPr bwMode="auto">
          <a:xfrm>
            <a:off x="534988" y="3452813"/>
            <a:ext cx="8424862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可使前後語意自然而緊湊的連接。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可以使前後語意層次分明。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可以使語言富有強調和補充的作用。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可以使語言富有趣味及節奏美。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711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頂　真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73238"/>
            <a:ext cx="8229600" cy="34369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zh-TW" sz="280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280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他們的手掌卻布滿傷痕，傷痕結成疤，疤形成厚繭。</a:t>
            </a:r>
          </a:p>
          <a:p>
            <a:pPr marL="0" indent="0">
              <a:buFont typeface="Arial" charset="0"/>
              <a:buNone/>
            </a:pP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→以「傷痕、疤」相接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sz="280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</a:pPr>
            <a:r>
              <a:rPr lang="en-US" altLang="zh-TW" sz="280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280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我喜歡看樹，看樹的各種姿態。</a:t>
            </a:r>
          </a:p>
          <a:p>
            <a:pPr marL="0" indent="0">
              <a:buFont typeface="Arial" charset="0"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→以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「看樹」相接。</a:t>
            </a:r>
          </a:p>
        </p:txBody>
      </p:sp>
      <p:sp>
        <p:nvSpPr>
          <p:cNvPr id="48132" name="AutoShape 9"/>
          <p:cNvSpPr>
            <a:spLocks noChangeArrowheads="1"/>
          </p:cNvSpPr>
          <p:nvPr/>
        </p:nvSpPr>
        <p:spPr bwMode="auto">
          <a:xfrm>
            <a:off x="539750" y="1125538"/>
            <a:ext cx="1439863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例 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頂　真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560388" y="1846263"/>
            <a:ext cx="8229600" cy="45259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下列何者為頂真修辭？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  ）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溪水潺潺，流出青山，青山層層，綿延天邊。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　）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快樂的心情由自己創造，快樂的人生要自己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堅持。</a:t>
            </a:r>
            <a:endParaRPr lang="zh-TW" altLang="en-US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　）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成功不必在我，但行善必得有我。一起來做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好事吧！讓有需要的人得到幫助。</a:t>
            </a:r>
            <a:endParaRPr lang="zh-TW" altLang="en-US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　）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有愛的人是幸福的，有恨的人是不幸的。</a:t>
            </a:r>
            <a:endParaRPr lang="zh-TW" altLang="en-US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49156" name="AutoShape 9"/>
          <p:cNvSpPr>
            <a:spLocks noChangeArrowheads="1"/>
          </p:cNvSpPr>
          <p:nvPr/>
        </p:nvSpPr>
        <p:spPr bwMode="auto">
          <a:xfrm>
            <a:off x="539750" y="1125538"/>
            <a:ext cx="1439863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練 習</a:t>
            </a:r>
          </a:p>
        </p:txBody>
      </p:sp>
      <p:sp>
        <p:nvSpPr>
          <p:cNvPr id="6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26475" y="463550"/>
            <a:ext cx="431800" cy="431800"/>
          </a:xfrm>
          <a:prstGeom prst="actionButtonHom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ea typeface="標楷體" pitchFamily="65" charset="-120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168400" y="2781300"/>
            <a:ext cx="544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zh-TW" sz="2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○</a:t>
            </a:r>
            <a:endParaRPr lang="zh-TW" altLang="en-US" sz="2400" b="1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autoUpdateAnimBg="0" advAuto="0"/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26988"/>
            <a:ext cx="9144000" cy="922338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回　文</a:t>
            </a:r>
          </a:p>
        </p:txBody>
      </p:sp>
      <p:sp>
        <p:nvSpPr>
          <p:cNvPr id="103432" name="Text Box 8"/>
          <p:cNvSpPr txBox="1">
            <a:spLocks noChangeArrowheads="1"/>
          </p:cNvSpPr>
          <p:nvPr/>
        </p:nvSpPr>
        <p:spPr bwMode="auto">
          <a:xfrm>
            <a:off x="469900" y="1827213"/>
            <a:ext cx="802957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800">
                <a:latin typeface="Times New Roman" pitchFamily="18" charset="0"/>
                <a:ea typeface="標楷體" pitchFamily="65" charset="-120"/>
              </a:rPr>
              <a:t>語文的上下兩句，詞彙大部分相同，而詞序排列恰好相反，造成迴環往復的形式之修辭技巧，稱為「回文」。</a:t>
            </a:r>
            <a:endParaRPr lang="zh-TW" altLang="en-US" sz="2800">
              <a:solidFill>
                <a:srgbClr val="000099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03433" name="Text Box 9"/>
          <p:cNvSpPr txBox="1">
            <a:spLocks noChangeArrowheads="1"/>
          </p:cNvSpPr>
          <p:nvPr/>
        </p:nvSpPr>
        <p:spPr bwMode="auto">
          <a:xfrm>
            <a:off x="468313" y="4346575"/>
            <a:ext cx="80295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可以構成回環往復的形式美，並增進語文的情趣。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可以簡潔的表現事物間的相互關係。</a:t>
            </a:r>
          </a:p>
        </p:txBody>
      </p:sp>
      <p:sp>
        <p:nvSpPr>
          <p:cNvPr id="50181" name="AutoShape 9"/>
          <p:cNvSpPr>
            <a:spLocks noChangeArrowheads="1"/>
          </p:cNvSpPr>
          <p:nvPr/>
        </p:nvSpPr>
        <p:spPr bwMode="auto">
          <a:xfrm>
            <a:off x="487363" y="1076325"/>
            <a:ext cx="1439862" cy="649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釋 義</a:t>
            </a:r>
          </a:p>
        </p:txBody>
      </p:sp>
      <p:sp>
        <p:nvSpPr>
          <p:cNvPr id="50182" name="AutoShape 9"/>
          <p:cNvSpPr>
            <a:spLocks noChangeArrowheads="1"/>
          </p:cNvSpPr>
          <p:nvPr/>
        </p:nvSpPr>
        <p:spPr bwMode="auto">
          <a:xfrm>
            <a:off x="469900" y="3554413"/>
            <a:ext cx="1439863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作 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03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2" grpId="0"/>
      <p:bldP spid="10343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回　文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28800"/>
            <a:ext cx="8424862" cy="28241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zh-TW" sz="280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280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星星是天上的螢火蟲，螢火蟲是地上的星星。</a:t>
            </a:r>
          </a:p>
          <a:p>
            <a:pPr marL="0" indent="0" eaLnBrk="1" hangingPunct="1"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→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上下兩句的詞彙相同，而詞序排列恰好相反，形成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marL="0" indent="0" eaLnBrk="1" hangingPunct="1"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「星星」、「螢火蟲」，「螢火蟲」、「星星」這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marL="0" indent="0" eaLnBrk="1" hangingPunct="1"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樣迴環往復的形式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800" smtClean="0">
              <a:solidFill>
                <a:srgbClr val="333399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1204" name="AutoShape 9"/>
          <p:cNvSpPr>
            <a:spLocks noChangeArrowheads="1"/>
          </p:cNvSpPr>
          <p:nvPr/>
        </p:nvSpPr>
        <p:spPr bwMode="auto">
          <a:xfrm>
            <a:off x="539750" y="1125538"/>
            <a:ext cx="1439863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例 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回　文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426450" cy="38163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ts val="3300"/>
              </a:lnSpc>
              <a:spcBef>
                <a:spcPts val="600"/>
              </a:spcBef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下列何者為回文修辭？</a:t>
            </a:r>
          </a:p>
          <a:p>
            <a:pPr eaLnBrk="1" hangingPunct="1">
              <a:lnSpc>
                <a:spcPts val="3300"/>
              </a:lnSpc>
              <a:spcBef>
                <a:spcPts val="600"/>
              </a:spcBef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俗話說得好：「遠親不如近鄰。」鄰居彼此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300"/>
              </a:lnSpc>
              <a:spcBef>
                <a:spcPts val="600"/>
              </a:spcBef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  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照應，得到的助力，往往勝過遠方的親人。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300"/>
              </a:lnSpc>
              <a:spcBef>
                <a:spcPts val="600"/>
              </a:spcBef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大家都在操場上打球、玩鬧，他卻獨自躲在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300"/>
              </a:lnSpc>
              <a:spcBef>
                <a:spcPts val="600"/>
              </a:spcBef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教室裡哭泣。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3300"/>
              </a:lnSpc>
              <a:spcBef>
                <a:spcPts val="600"/>
              </a:spcBef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  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放眼望去，大草原細心保護著小野花，小野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</a:t>
            </a:r>
          </a:p>
          <a:p>
            <a:pPr eaLnBrk="1" hangingPunct="1">
              <a:lnSpc>
                <a:spcPts val="3300"/>
              </a:lnSpc>
              <a:spcBef>
                <a:spcPts val="600"/>
              </a:spcBef>
              <a:buFontTx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花調皮的藏匿在大草原，真是有趣。</a:t>
            </a:r>
            <a:endParaRPr lang="zh-TW" altLang="en-US" sz="280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9158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7275" y="404813"/>
            <a:ext cx="431800" cy="431800"/>
          </a:xfrm>
          <a:prstGeom prst="actionButtonHom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ea typeface="標楷體" pitchFamily="65" charset="-120"/>
            </a:endParaRPr>
          </a:p>
        </p:txBody>
      </p:sp>
      <p:sp>
        <p:nvSpPr>
          <p:cNvPr id="52229" name="AutoShape 9"/>
          <p:cNvSpPr>
            <a:spLocks noChangeArrowheads="1"/>
          </p:cNvSpPr>
          <p:nvPr/>
        </p:nvSpPr>
        <p:spPr bwMode="auto">
          <a:xfrm>
            <a:off x="487363" y="1125538"/>
            <a:ext cx="1439862" cy="649287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練 習</a:t>
            </a: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969963" y="4365625"/>
            <a:ext cx="542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zh-TW" sz="2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○</a:t>
            </a:r>
            <a:endParaRPr lang="zh-TW" altLang="en-US" sz="2400" b="1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 autoUpdateAnimBg="0" advAuto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轉　化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468313" y="1905000"/>
            <a:ext cx="8532812" cy="357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914400" indent="-4572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371600" indent="-4572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828800" indent="-4572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286000" indent="-4572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下列各選項中，哪一句使用了轉化修辭？</a:t>
            </a:r>
            <a:endParaRPr lang="en-US" altLang="zh-TW" sz="280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1.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（　）</a:t>
            </a:r>
            <a:r>
              <a:rPr lang="zh-TW" altLang="zh-TW" sz="2800">
                <a:latin typeface="Times New Roman" pitchFamily="18" charset="0"/>
                <a:ea typeface="標楷體" pitchFamily="65" charset="-120"/>
              </a:rPr>
              <a:t>悲痛的母親望著滔滔大浪，希望落海的孩子</a:t>
            </a:r>
            <a:endParaRPr lang="en-US" altLang="zh-TW" sz="280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              </a:t>
            </a:r>
            <a:r>
              <a:rPr lang="zh-TW" altLang="zh-TW" sz="2800">
                <a:latin typeface="Times New Roman" pitchFamily="18" charset="0"/>
                <a:ea typeface="標楷體" pitchFamily="65" charset="-120"/>
              </a:rPr>
              <a:t>平安歸來。</a:t>
            </a:r>
            <a:endParaRPr lang="en-US" altLang="zh-TW" sz="280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2.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（　）</a:t>
            </a:r>
            <a:r>
              <a:rPr lang="zh-TW" altLang="zh-TW" sz="2800">
                <a:latin typeface="Times New Roman" pitchFamily="18" charset="0"/>
                <a:ea typeface="標楷體" pitchFamily="65" charset="-120"/>
              </a:rPr>
              <a:t>和網際網路逐漸取代人與人之間實際往來的</a:t>
            </a:r>
            <a:endParaRPr lang="en-US" altLang="zh-TW" sz="280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              </a:t>
            </a:r>
            <a:r>
              <a:rPr lang="zh-TW" altLang="zh-TW" sz="2800">
                <a:latin typeface="Times New Roman" pitchFamily="18" charset="0"/>
                <a:ea typeface="標楷體" pitchFamily="65" charset="-120"/>
              </a:rPr>
              <a:t>現況相比，從前的那些敦親睦鄰、守望相助，</a:t>
            </a:r>
            <a:endParaRPr lang="en-US" altLang="zh-TW" sz="280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              </a:t>
            </a:r>
            <a:r>
              <a:rPr lang="zh-TW" altLang="zh-TW" sz="2800">
                <a:latin typeface="Times New Roman" pitchFamily="18" charset="0"/>
                <a:ea typeface="標楷體" pitchFamily="65" charset="-120"/>
              </a:rPr>
              <a:t>顯得溫暖多了。</a:t>
            </a:r>
            <a:endParaRPr lang="zh-TW" altLang="en-US" sz="280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3.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（    ）</a:t>
            </a:r>
            <a:r>
              <a:rPr lang="zh-TW" altLang="zh-TW" sz="2800">
                <a:latin typeface="Times New Roman" pitchFamily="18" charset="0"/>
                <a:ea typeface="標楷體" pitchFamily="65" charset="-120"/>
              </a:rPr>
              <a:t>氣溫直竄三十七度！現在，只有剉冰可以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撫</a:t>
            </a:r>
            <a:endParaRPr lang="en-US" altLang="zh-TW" sz="280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              慰</a:t>
            </a:r>
            <a:r>
              <a:rPr lang="zh-TW" altLang="zh-TW" sz="2800">
                <a:latin typeface="Times New Roman" pitchFamily="18" charset="0"/>
                <a:ea typeface="標楷體" pitchFamily="65" charset="-120"/>
              </a:rPr>
              <a:t>我的心。</a:t>
            </a:r>
            <a:endParaRPr lang="en-US" altLang="zh-TW" sz="28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9220" name="AutoShape 9"/>
          <p:cNvSpPr>
            <a:spLocks noChangeArrowheads="1"/>
          </p:cNvSpPr>
          <p:nvPr/>
        </p:nvSpPr>
        <p:spPr bwMode="auto">
          <a:xfrm>
            <a:off x="431800" y="1125538"/>
            <a:ext cx="1439863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練 習</a:t>
            </a:r>
          </a:p>
        </p:txBody>
      </p:sp>
      <p:sp>
        <p:nvSpPr>
          <p:cNvPr id="6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43938" y="476250"/>
            <a:ext cx="431800" cy="431800"/>
          </a:xfrm>
          <a:prstGeom prst="actionButtonHom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ea typeface="標楷體" pitchFamily="65" charset="-120"/>
            </a:endParaRPr>
          </a:p>
        </p:txBody>
      </p:sp>
      <p:sp>
        <p:nvSpPr>
          <p:cNvPr id="2" name="文字方塊 1"/>
          <p:cNvSpPr txBox="1">
            <a:spLocks noChangeArrowheads="1"/>
          </p:cNvSpPr>
          <p:nvPr/>
        </p:nvSpPr>
        <p:spPr bwMode="auto">
          <a:xfrm>
            <a:off x="1116013" y="4508500"/>
            <a:ext cx="4683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8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○</a:t>
            </a:r>
            <a:endParaRPr lang="zh-TW" altLang="en-US" sz="2800" b="1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3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設　問</a:t>
            </a: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534988" y="1916113"/>
            <a:ext cx="8029575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800">
                <a:latin typeface="Times New Roman" pitchFamily="18" charset="0"/>
                <a:ea typeface="標楷體" pitchFamily="65" charset="-120"/>
              </a:rPr>
              <a:t>講話行文，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不採用「敘述句」，故意改用「疑問句」來引起讀者注意的修辭法。</a:t>
            </a:r>
            <a:endParaRPr lang="zh-TW" altLang="en-US" sz="2800">
              <a:solidFill>
                <a:srgbClr val="000099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468313" y="3989388"/>
            <a:ext cx="8424862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突顯重點，引起讀者注意。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提出問題，啟發讀者思考。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掀起波瀾，振起文勢。</a:t>
            </a:r>
          </a:p>
        </p:txBody>
      </p:sp>
      <p:sp>
        <p:nvSpPr>
          <p:cNvPr id="10245" name="AutoShape 9"/>
          <p:cNvSpPr>
            <a:spLocks noChangeArrowheads="1"/>
          </p:cNvSpPr>
          <p:nvPr/>
        </p:nvSpPr>
        <p:spPr bwMode="auto">
          <a:xfrm>
            <a:off x="466725" y="1125538"/>
            <a:ext cx="1439863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釋 義</a:t>
            </a:r>
          </a:p>
        </p:txBody>
      </p:sp>
      <p:sp>
        <p:nvSpPr>
          <p:cNvPr id="10246" name="AutoShape 9"/>
          <p:cNvSpPr>
            <a:spLocks noChangeArrowheads="1"/>
          </p:cNvSpPr>
          <p:nvPr/>
        </p:nvSpPr>
        <p:spPr bwMode="auto">
          <a:xfrm>
            <a:off x="461963" y="3211513"/>
            <a:ext cx="1439862" cy="650875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作 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6" grpId="0"/>
      <p:bldP spid="634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設　問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11267" name="文字方塊 1"/>
          <p:cNvSpPr txBox="1">
            <a:spLocks noChangeArrowheads="1"/>
          </p:cNvSpPr>
          <p:nvPr/>
        </p:nvSpPr>
        <p:spPr bwMode="auto">
          <a:xfrm>
            <a:off x="481013" y="2060575"/>
            <a:ext cx="8412162" cy="207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>
              <a:buFont typeface="Arial" charset="0"/>
              <a:buNone/>
            </a:pPr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為甚麼會看不清楚</a:t>
            </a:r>
            <a:r>
              <a:rPr lang="zh-TW" altLang="zh-TW" sz="2800" u="sng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廬山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的真面目呢？因為人很小，</a:t>
            </a:r>
            <a:endParaRPr lang="en-US" altLang="zh-TW" sz="280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zh-TW" altLang="en-US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身處在高大的山中，只能看到眼前的部分景點，沒</a:t>
            </a:r>
            <a:endParaRPr lang="en-US" altLang="zh-TW" sz="280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zh-TW" altLang="en-US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辦法一眼看盡整座山景。</a:t>
            </a:r>
          </a:p>
          <a:p>
            <a:pPr>
              <a:buFont typeface="Arial" charset="0"/>
              <a:buNone/>
            </a:pP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→作者藉由提出疑問，並自問自答，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說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出詩的寓意。</a:t>
            </a:r>
          </a:p>
        </p:txBody>
      </p:sp>
      <p:sp>
        <p:nvSpPr>
          <p:cNvPr id="11268" name="AutoShape 9"/>
          <p:cNvSpPr>
            <a:spLocks noChangeArrowheads="1"/>
          </p:cNvSpPr>
          <p:nvPr/>
        </p:nvSpPr>
        <p:spPr bwMode="auto">
          <a:xfrm>
            <a:off x="450850" y="1125538"/>
            <a:ext cx="1439863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例 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設　問</a:t>
            </a:r>
            <a:endParaRPr lang="zh-TW" altLang="en-US" b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粗圓體" pitchFamily="49" charset="-120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84300"/>
            <a:ext cx="8229600" cy="45259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下列何者為設問修辭中的激問法？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  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難道你上山露營之前，不應該事先查詢氣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  	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象？</a:t>
            </a:r>
            <a:endParaRPr lang="zh-TW" altLang="en-US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什麼是勇氣呢？當仁不讓，該做就做，不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怕苦，也不怕難，這就是勇氣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eaLnBrk="1" hangingPunct="1">
              <a:buFontTx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　）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那家餐廳的牛肉麵賣得那麼貴，吃得起的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	   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都是些什麼人？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292" name="AutoShape 9"/>
          <p:cNvSpPr>
            <a:spLocks noChangeArrowheads="1"/>
          </p:cNvSpPr>
          <p:nvPr/>
        </p:nvSpPr>
        <p:spPr bwMode="auto">
          <a:xfrm>
            <a:off x="477838" y="1125538"/>
            <a:ext cx="1439862" cy="6492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練 習</a:t>
            </a:r>
          </a:p>
        </p:txBody>
      </p:sp>
      <p:sp>
        <p:nvSpPr>
          <p:cNvPr id="6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05838" y="520700"/>
            <a:ext cx="431800" cy="431800"/>
          </a:xfrm>
          <a:prstGeom prst="actionButtonHom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ea typeface="標楷體" pitchFamily="65" charset="-120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157288" y="2420938"/>
            <a:ext cx="5445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zh-TW" sz="2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○</a:t>
            </a:r>
            <a:endParaRPr lang="zh-TW" altLang="en-US" sz="2400" b="1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9144000" cy="923926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fontAlgn="auto" hangingPunct="1">
              <a:spcBef>
                <a:spcPts val="2400"/>
              </a:spcBef>
              <a:spcAft>
                <a:spcPts val="2400"/>
              </a:spcAft>
              <a:defRPr/>
            </a:pPr>
            <a:r>
              <a:rPr lang="zh-TW" altLang="en-US" b="1" dirty="0" smtClean="0">
                <a:solidFill>
                  <a:srgbClr val="8A5C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類　疊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93713" y="1916113"/>
            <a:ext cx="802957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zh-TW" sz="28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同一個字詞</a:t>
            </a:r>
            <a:r>
              <a:rPr lang="zh-TW" altLang="en-US" sz="28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或</a:t>
            </a:r>
            <a:r>
              <a:rPr lang="zh-TW" altLang="zh-TW" sz="28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語句，接二連三反覆使用的修辭法。類疊修辭法可以強調語意，可以貫串文意，也可以使語言富有節奏感。</a:t>
            </a:r>
            <a:endParaRPr lang="zh-TW" altLang="en-US" sz="2800">
              <a:solidFill>
                <a:srgbClr val="000099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93713" y="4276725"/>
            <a:ext cx="802957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可以強調語意，收到表達的效果。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可以貫串文意，收到呼應的效果。</a:t>
            </a:r>
            <a:endParaRPr lang="en-US" altLang="zh-TW" sz="28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可以使語言富有節奏美。</a:t>
            </a:r>
          </a:p>
        </p:txBody>
      </p:sp>
      <p:sp>
        <p:nvSpPr>
          <p:cNvPr id="13317" name="AutoShape 9"/>
          <p:cNvSpPr>
            <a:spLocks noChangeArrowheads="1"/>
          </p:cNvSpPr>
          <p:nvPr/>
        </p:nvSpPr>
        <p:spPr bwMode="auto">
          <a:xfrm>
            <a:off x="476250" y="1125538"/>
            <a:ext cx="1439863" cy="647700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釋 義</a:t>
            </a:r>
          </a:p>
        </p:txBody>
      </p:sp>
      <p:sp>
        <p:nvSpPr>
          <p:cNvPr id="13318" name="AutoShape 9"/>
          <p:cNvSpPr>
            <a:spLocks noChangeArrowheads="1"/>
          </p:cNvSpPr>
          <p:nvPr/>
        </p:nvSpPr>
        <p:spPr bwMode="auto">
          <a:xfrm>
            <a:off x="476250" y="3556000"/>
            <a:ext cx="1311275" cy="649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b="1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</a:rPr>
              <a:t>作 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4655</TotalTime>
  <Words>2787</Words>
  <Application>Microsoft Office PowerPoint</Application>
  <PresentationFormat>如螢幕大小 (4:3)</PresentationFormat>
  <Paragraphs>376</Paragraphs>
  <Slides>47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47</vt:i4>
      </vt:variant>
    </vt:vector>
  </HeadingPairs>
  <TitlesOfParts>
    <vt:vector size="48" baseType="lpstr">
      <vt:lpstr>Office 佈景主題</vt:lpstr>
      <vt:lpstr>PowerPoint 簡報</vt:lpstr>
      <vt:lpstr>PowerPoint 簡報</vt:lpstr>
      <vt:lpstr>轉　化</vt:lpstr>
      <vt:lpstr>轉　化</vt:lpstr>
      <vt:lpstr>轉　化</vt:lpstr>
      <vt:lpstr>設　問</vt:lpstr>
      <vt:lpstr>設　問</vt:lpstr>
      <vt:lpstr>設　問</vt:lpstr>
      <vt:lpstr>類　疊</vt:lpstr>
      <vt:lpstr>類　疊</vt:lpstr>
      <vt:lpstr>類　疊</vt:lpstr>
      <vt:lpstr>引　用</vt:lpstr>
      <vt:lpstr>引　用</vt:lpstr>
      <vt:lpstr>引　用</vt:lpstr>
      <vt:lpstr>摹　寫</vt:lpstr>
      <vt:lpstr>摹　寫</vt:lpstr>
      <vt:lpstr>摹　寫</vt:lpstr>
      <vt:lpstr>譬　喻</vt:lpstr>
      <vt:lpstr>譬　喻</vt:lpstr>
      <vt:lpstr>譬　喻</vt:lpstr>
      <vt:lpstr>排　比</vt:lpstr>
      <vt:lpstr>排　比</vt:lpstr>
      <vt:lpstr>排　比</vt:lpstr>
      <vt:lpstr>誇　飾</vt:lpstr>
      <vt:lpstr>誇　飾</vt:lpstr>
      <vt:lpstr>誇　飾</vt:lpstr>
      <vt:lpstr>映　襯</vt:lpstr>
      <vt:lpstr>映　襯</vt:lpstr>
      <vt:lpstr>映　襯</vt:lpstr>
      <vt:lpstr>借　代</vt:lpstr>
      <vt:lpstr>借　代</vt:lpstr>
      <vt:lpstr>借　代</vt:lpstr>
      <vt:lpstr>層　遞</vt:lpstr>
      <vt:lpstr>層　遞</vt:lpstr>
      <vt:lpstr>層　遞</vt:lpstr>
      <vt:lpstr>轉　品</vt:lpstr>
      <vt:lpstr>轉　品</vt:lpstr>
      <vt:lpstr>轉　品</vt:lpstr>
      <vt:lpstr>雙　關</vt:lpstr>
      <vt:lpstr>雙　關</vt:lpstr>
      <vt:lpstr>雙　關</vt:lpstr>
      <vt:lpstr>頂　真</vt:lpstr>
      <vt:lpstr>頂　真</vt:lpstr>
      <vt:lpstr>頂　真</vt:lpstr>
      <vt:lpstr>回　文</vt:lpstr>
      <vt:lpstr>回　文</vt:lpstr>
      <vt:lpstr>回　文</vt:lpstr>
    </vt:vector>
  </TitlesOfParts>
  <Company>KNSH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KNSH</dc:creator>
  <cp:lastModifiedBy>江佩玲</cp:lastModifiedBy>
  <cp:revision>318</cp:revision>
  <cp:lastPrinted>2019-04-24T06:59:26Z</cp:lastPrinted>
  <dcterms:created xsi:type="dcterms:W3CDTF">2004-07-19T03:25:45Z</dcterms:created>
  <dcterms:modified xsi:type="dcterms:W3CDTF">2019-06-28T06:42:04Z</dcterms:modified>
</cp:coreProperties>
</file>